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8" r:id="rId3"/>
    <p:sldId id="258" r:id="rId4"/>
    <p:sldId id="279" r:id="rId5"/>
    <p:sldId id="280" r:id="rId6"/>
    <p:sldId id="282" r:id="rId7"/>
    <p:sldId id="283" r:id="rId8"/>
    <p:sldId id="281" r:id="rId9"/>
    <p:sldId id="284" r:id="rId10"/>
    <p:sldId id="260"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95" autoAdjust="0"/>
  </p:normalViewPr>
  <p:slideViewPr>
    <p:cSldViewPr>
      <p:cViewPr>
        <p:scale>
          <a:sx n="100" d="100"/>
          <a:sy n="100" d="100"/>
        </p:scale>
        <p:origin x="-946" y="5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DDEEC-F0D4-4D3F-84BC-641FF77F3812}" type="datetimeFigureOut">
              <a:rPr lang="en-US" smtClean="0"/>
              <a:pPr/>
              <a:t>4/22/2017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D3AFB9-E05F-47A2-B879-6EF36E1792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mtClean="0"/>
              <a:t>Số</a:t>
            </a:r>
            <a:r>
              <a:rPr lang="en-US" baseline="0" smtClean="0"/>
              <a:t> lượng hàng hóa, tổng giá trị, chi phí vận hành từng kho, mức độ ưu cần đầu tư cho kho nào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smtClean="0"/>
              <a:t>Ngoài thông tin cơ bản, cần có thống kê thông tin khách hàng mua gì, mua khi nào, bao nhiêu. </a:t>
            </a:r>
            <a:endParaRPr lang="en-US" smtClean="0"/>
          </a:p>
          <a:p>
            <a:pPr marL="228600" indent="-228600">
              <a:buAutoNum type="arabicPeriod"/>
            </a:pPr>
            <a:r>
              <a:rPr lang="en-US" baseline="0" smtClean="0"/>
              <a:t>Ngoài thông tin cá nhân cần track thời gian làm việc, tổ chức nhân sự, lương, các giao dịch do nhân viên nào thực hiện. Giám đốc kho phải nắm thông tin của kho.</a:t>
            </a:r>
          </a:p>
          <a:p>
            <a:pPr marL="228600" indent="-228600">
              <a:buAutoNum type="arabicPeriod"/>
            </a:pPr>
            <a:r>
              <a:rPr lang="en-US" baseline="0" smtClean="0"/>
              <a:t>Sản phẩm có giá hợp lý chưa. Sản phẩm bán chạy, lợi nhuận tháng nào cao, thị trường sẽ cần gì vào thời điểm gì. </a:t>
            </a:r>
          </a:p>
          <a:p>
            <a:pPr marL="228600" indent="-228600">
              <a:buAutoNum type="arabicPeriod"/>
            </a:pPr>
            <a:r>
              <a:rPr lang="en-US" baseline="0" smtClean="0"/>
              <a:t>Lấy thông tin từ kế toán</a:t>
            </a:r>
          </a:p>
          <a:p>
            <a:endParaRPr lang="en-US" smtClean="0"/>
          </a:p>
        </p:txBody>
      </p:sp>
      <p:sp>
        <p:nvSpPr>
          <p:cNvPr id="4" name="Slide Number Placeholder 3"/>
          <p:cNvSpPr>
            <a:spLocks noGrp="1"/>
          </p:cNvSpPr>
          <p:nvPr>
            <p:ph type="sldNum" sz="quarter" idx="10"/>
          </p:nvPr>
        </p:nvSpPr>
        <p:spPr/>
        <p:txBody>
          <a:bodyPr/>
          <a:lstStyle/>
          <a:p>
            <a:fld id="{31D3AFB9-E05F-47A2-B879-6EF36E1792A0}"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smtClean="0">
                <a:solidFill>
                  <a:schemeClr val="tx1"/>
                </a:solidFill>
                <a:latin typeface="+mn-lt"/>
                <a:ea typeface="+mn-ea"/>
                <a:cs typeface="+mn-cs"/>
              </a:rPr>
              <a:t>Kế toán tài chính (Finance)</a:t>
            </a:r>
          </a:p>
          <a:p>
            <a:r>
              <a:rPr lang="en-US" sz="1200" b="0" i="0" kern="1200" smtClean="0">
                <a:solidFill>
                  <a:schemeClr val="tx1"/>
                </a:solidFill>
                <a:latin typeface="+mn-lt"/>
                <a:ea typeface="+mn-ea"/>
                <a:cs typeface="+mn-cs"/>
              </a:rPr>
              <a:t>Quản lý bán hàng và phân phối (Sales and Distribution)</a:t>
            </a:r>
          </a:p>
          <a:p>
            <a:r>
              <a:rPr lang="en-US" sz="1200" b="0" i="0" kern="1200" smtClean="0">
                <a:solidFill>
                  <a:schemeClr val="tx1"/>
                </a:solidFill>
                <a:latin typeface="+mn-lt"/>
                <a:ea typeface="+mn-ea"/>
                <a:cs typeface="+mn-cs"/>
              </a:rPr>
              <a:t>Quản lý mua hàng (Purchase Control)</a:t>
            </a:r>
          </a:p>
          <a:p>
            <a:r>
              <a:rPr lang="en-US" sz="1200" b="0" i="0" kern="1200" smtClean="0">
                <a:solidFill>
                  <a:schemeClr val="tx1"/>
                </a:solidFill>
                <a:latin typeface="+mn-lt"/>
                <a:ea typeface="+mn-ea"/>
                <a:cs typeface="+mn-cs"/>
              </a:rPr>
              <a:t>Quản lý hàng tồn kho (Stock Control)</a:t>
            </a:r>
          </a:p>
          <a:p>
            <a:r>
              <a:rPr lang="en-US" sz="1200" b="0" i="0" kern="1200" smtClean="0">
                <a:solidFill>
                  <a:schemeClr val="tx1"/>
                </a:solidFill>
                <a:latin typeface="+mn-lt"/>
                <a:ea typeface="+mn-ea"/>
                <a:cs typeface="+mn-cs"/>
              </a:rPr>
              <a:t>Lập kế hoạch và quản lý sản xuất (Production Planning and Control)</a:t>
            </a:r>
          </a:p>
          <a:p>
            <a:r>
              <a:rPr lang="en-US" sz="1200" b="0" i="0" kern="1200" smtClean="0">
                <a:solidFill>
                  <a:schemeClr val="tx1"/>
                </a:solidFill>
                <a:latin typeface="+mn-lt"/>
                <a:ea typeface="+mn-ea"/>
                <a:cs typeface="+mn-cs"/>
              </a:rPr>
              <a:t>Quản lý dự án (Project Management)</a:t>
            </a:r>
          </a:p>
          <a:p>
            <a:r>
              <a:rPr lang="en-US" sz="1200" b="0" i="0" kern="1200" smtClean="0">
                <a:solidFill>
                  <a:schemeClr val="tx1"/>
                </a:solidFill>
                <a:latin typeface="+mn-lt"/>
                <a:ea typeface="+mn-ea"/>
                <a:cs typeface="+mn-cs"/>
              </a:rPr>
              <a:t>Quản lý dịch vụ (Service Management)</a:t>
            </a:r>
          </a:p>
          <a:p>
            <a:r>
              <a:rPr lang="en-US" sz="1200" b="0" i="0" kern="1200" smtClean="0">
                <a:solidFill>
                  <a:schemeClr val="tx1"/>
                </a:solidFill>
                <a:latin typeface="+mn-lt"/>
                <a:ea typeface="+mn-ea"/>
                <a:cs typeface="+mn-cs"/>
              </a:rPr>
              <a:t>Quản lý nhân sự (Human Resouce Management)</a:t>
            </a:r>
          </a:p>
          <a:p>
            <a:r>
              <a:rPr lang="en-US" sz="1200" b="0" i="0" kern="1200" smtClean="0">
                <a:solidFill>
                  <a:schemeClr val="tx1"/>
                </a:solidFill>
                <a:latin typeface="+mn-lt"/>
                <a:ea typeface="+mn-ea"/>
                <a:cs typeface="+mn-cs"/>
              </a:rPr>
              <a:t>Báo cáo quản trị (Management Reporting)</a:t>
            </a:r>
          </a:p>
          <a:p>
            <a:r>
              <a:rPr lang="en-US" sz="1200" b="0" i="0" kern="1200" smtClean="0">
                <a:solidFill>
                  <a:schemeClr val="tx1"/>
                </a:solidFill>
                <a:latin typeface="+mn-lt"/>
                <a:ea typeface="+mn-ea"/>
                <a:cs typeface="+mn-cs"/>
              </a:rPr>
              <a:t>Báo cáo thuế (Tax Reports).</a:t>
            </a:r>
          </a:p>
          <a:p>
            <a:endParaRPr lang="en-US"/>
          </a:p>
        </p:txBody>
      </p:sp>
      <p:sp>
        <p:nvSpPr>
          <p:cNvPr id="4" name="Slide Number Placeholder 3"/>
          <p:cNvSpPr>
            <a:spLocks noGrp="1"/>
          </p:cNvSpPr>
          <p:nvPr>
            <p:ph type="sldNum" sz="quarter" idx="10"/>
          </p:nvPr>
        </p:nvSpPr>
        <p:spPr/>
        <p:txBody>
          <a:bodyPr/>
          <a:lstStyle/>
          <a:p>
            <a:fld id="{31D3AFB9-E05F-47A2-B879-6EF36E1792A0}"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latin typeface="Arial" panose="020B0604020202020204" pitchFamily="34" charset="0"/>
                <a:cs typeface="Arial" panose="020B0604020202020204" pitchFamily="34" charset="0"/>
              </a:rPr>
              <a:t> </a:t>
            </a:r>
          </a:p>
          <a:p>
            <a:endParaRPr lang="en-US"/>
          </a:p>
        </p:txBody>
      </p:sp>
      <p:sp>
        <p:nvSpPr>
          <p:cNvPr id="4" name="Slide Number Placeholder 3"/>
          <p:cNvSpPr>
            <a:spLocks noGrp="1"/>
          </p:cNvSpPr>
          <p:nvPr>
            <p:ph type="sldNum" sz="quarter" idx="10"/>
          </p:nvPr>
        </p:nvSpPr>
        <p:spPr/>
        <p:txBody>
          <a:bodyPr/>
          <a:lstStyle/>
          <a:p>
            <a:fld id="{31D3AFB9-E05F-47A2-B879-6EF36E1792A0}"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D3AFB9-E05F-47A2-B879-6EF36E1792A0}"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Nhập</a:t>
            </a:r>
            <a:r>
              <a:rPr lang="en-US" baseline="0" smtClean="0"/>
              <a:t> các chuẩn kiểm soát, chuẩn quy trình vào cơ sở dữ liệu</a:t>
            </a:r>
            <a:endParaRPr lang="en-US"/>
          </a:p>
        </p:txBody>
      </p:sp>
      <p:sp>
        <p:nvSpPr>
          <p:cNvPr id="4" name="Slide Number Placeholder 3"/>
          <p:cNvSpPr>
            <a:spLocks noGrp="1"/>
          </p:cNvSpPr>
          <p:nvPr>
            <p:ph type="sldNum" sz="quarter" idx="10"/>
          </p:nvPr>
        </p:nvSpPr>
        <p:spPr/>
        <p:txBody>
          <a:bodyPr/>
          <a:lstStyle/>
          <a:p>
            <a:fld id="{31D3AFB9-E05F-47A2-B879-6EF36E1792A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Bảng có</a:t>
            </a:r>
            <a:r>
              <a:rPr lang="en-US" baseline="0" smtClean="0"/>
              <a:t> thể nhiều field hoặc 1 hay 2 field</a:t>
            </a:r>
            <a:endParaRPr lang="en-US"/>
          </a:p>
        </p:txBody>
      </p:sp>
      <p:sp>
        <p:nvSpPr>
          <p:cNvPr id="4" name="Slide Number Placeholder 3"/>
          <p:cNvSpPr>
            <a:spLocks noGrp="1"/>
          </p:cNvSpPr>
          <p:nvPr>
            <p:ph type="sldNum" sz="quarter" idx="10"/>
          </p:nvPr>
        </p:nvSpPr>
        <p:spPr/>
        <p:txBody>
          <a:bodyPr/>
          <a:lstStyle/>
          <a:p>
            <a:fld id="{31D3AFB9-E05F-47A2-B879-6EF36E1792A0}"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1D3AFB9-E05F-47A2-B879-6EF36E1792A0}"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Cái</a:t>
            </a:r>
            <a:r>
              <a:rPr lang="en-US" baseline="0" smtClean="0"/>
              <a:t> này cần 1 plan, em tự plan thêm</a:t>
            </a:r>
            <a:endParaRPr lang="en-US"/>
          </a:p>
        </p:txBody>
      </p:sp>
      <p:sp>
        <p:nvSpPr>
          <p:cNvPr id="4" name="Slide Number Placeholder 3"/>
          <p:cNvSpPr>
            <a:spLocks noGrp="1"/>
          </p:cNvSpPr>
          <p:nvPr>
            <p:ph type="sldNum" sz="quarter" idx="10"/>
          </p:nvPr>
        </p:nvSpPr>
        <p:spPr/>
        <p:txBody>
          <a:bodyPr/>
          <a:lstStyle/>
          <a:p>
            <a:fld id="{31D3AFB9-E05F-47A2-B879-6EF36E1792A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7048D-B105-41F5-A918-7661DFFE3A32}"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37048D-B105-41F5-A918-7661DFFE3A32}"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37048D-B105-41F5-A918-7661DFFE3A32}"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37048D-B105-41F5-A918-7661DFFE3A32}"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37048D-B105-41F5-A918-7661DFFE3A32}" type="datetimeFigureOut">
              <a:rPr lang="en-US" smtClean="0"/>
              <a:pPr/>
              <a:t>4/22/2017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37048D-B105-41F5-A918-7661DFFE3A32}" type="datetimeFigureOut">
              <a:rPr lang="en-US" smtClean="0"/>
              <a:pPr/>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37048D-B105-41F5-A918-7661DFFE3A32}" type="datetimeFigureOut">
              <a:rPr lang="en-US" smtClean="0"/>
              <a:pPr/>
              <a:t>4/22/2017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37048D-B105-41F5-A918-7661DFFE3A32}" type="datetimeFigureOut">
              <a:rPr lang="en-US" smtClean="0"/>
              <a:pPr/>
              <a:t>4/22/2017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7048D-B105-41F5-A918-7661DFFE3A32}" type="datetimeFigureOut">
              <a:rPr lang="en-US" smtClean="0"/>
              <a:pPr/>
              <a:t>4/22/2017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37048D-B105-41F5-A918-7661DFFE3A32}" type="datetimeFigureOut">
              <a:rPr lang="en-US" smtClean="0"/>
              <a:pPr/>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37048D-B105-41F5-A918-7661DFFE3A32}" type="datetimeFigureOut">
              <a:rPr lang="en-US" smtClean="0"/>
              <a:pPr/>
              <a:t>4/22/2017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26D2B-82B1-4941-B493-98E94E51E10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7048D-B105-41F5-A918-7661DFFE3A32}" type="datetimeFigureOut">
              <a:rPr lang="en-US" smtClean="0"/>
              <a:pPr/>
              <a:t>4/22/2017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26D2B-82B1-4941-B493-98E94E51E1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Hệ thống quản lý ERP </a:t>
            </a:r>
            <a:br>
              <a:rPr lang="en-US" smtClean="0"/>
            </a:br>
            <a:r>
              <a:rPr lang="en-US" smtClean="0"/>
              <a:t>(Giai đoạn 1)</a:t>
            </a:r>
            <a:endParaRPr lang="en-US"/>
          </a:p>
        </p:txBody>
      </p:sp>
      <p:sp>
        <p:nvSpPr>
          <p:cNvPr id="3" name="Subtitle 2"/>
          <p:cNvSpPr>
            <a:spLocks noGrp="1"/>
          </p:cNvSpPr>
          <p:nvPr>
            <p:ph type="subTitle" idx="1"/>
          </p:nvPr>
        </p:nvSpPr>
        <p:spPr/>
        <p:txBody>
          <a:bodyPr/>
          <a:lstStyle/>
          <a:p>
            <a:r>
              <a:rPr lang="en-US" smtClean="0"/>
              <a:t>Công ty Fruits and </a:t>
            </a:r>
            <a:r>
              <a:rPr lang="en-US" smtClean="0"/>
              <a:t>Green</a:t>
            </a:r>
          </a:p>
          <a:p>
            <a:r>
              <a:rPr lang="en-US" smtClean="0"/>
              <a:t>22/04/2107</a:t>
            </a:r>
            <a:endParaRPr lang="en-US" smtClean="0"/>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 hoạch </a:t>
            </a:r>
            <a:r>
              <a:rPr lang="en-US" smtClean="0"/>
              <a:t>triển khai </a:t>
            </a:r>
            <a:r>
              <a:rPr lang="en-US" smtClean="0"/>
              <a:t>ERP</a:t>
            </a:r>
            <a:endParaRPr lang="en-US"/>
          </a:p>
        </p:txBody>
      </p:sp>
      <p:sp>
        <p:nvSpPr>
          <p:cNvPr id="3" name="Content Placeholder 2"/>
          <p:cNvSpPr>
            <a:spLocks noGrp="1"/>
          </p:cNvSpPr>
          <p:nvPr>
            <p:ph idx="1"/>
          </p:nvPr>
        </p:nvSpPr>
        <p:spPr>
          <a:xfrm>
            <a:off x="457200" y="1371600"/>
            <a:ext cx="8229600" cy="4754563"/>
          </a:xfrm>
        </p:spPr>
        <p:txBody>
          <a:bodyPr>
            <a:normAutofit fontScale="40000" lnSpcReduction="20000"/>
          </a:bodyPr>
          <a:lstStyle/>
          <a:p>
            <a:r>
              <a:rPr lang="en-US" sz="4400" smtClean="0"/>
              <a:t>Nhân lực:</a:t>
            </a:r>
          </a:p>
          <a:p>
            <a:pPr lvl="1"/>
            <a:r>
              <a:rPr lang="en-US" sz="4000" smtClean="0"/>
              <a:t>Nhóm có kinh nghiệm lập trình</a:t>
            </a:r>
          </a:p>
          <a:p>
            <a:pPr lvl="1"/>
            <a:r>
              <a:rPr lang="en-US" sz="4000" smtClean="0"/>
              <a:t>Sử dụng các phần mềm opensource</a:t>
            </a:r>
          </a:p>
          <a:p>
            <a:r>
              <a:rPr lang="en-US" sz="4400" smtClean="0"/>
              <a:t>Tiến độ công việc có kế hoạch cụ thể:</a:t>
            </a:r>
          </a:p>
          <a:p>
            <a:pPr lvl="1"/>
            <a:r>
              <a:rPr lang="en-US" sz="4000" smtClean="0"/>
              <a:t>Giai </a:t>
            </a:r>
            <a:r>
              <a:rPr lang="en-US" sz="4000" smtClean="0"/>
              <a:t>đoạn 1 – 1 tháng:</a:t>
            </a:r>
          </a:p>
          <a:p>
            <a:pPr lvl="2"/>
            <a:r>
              <a:rPr lang="en-US" sz="2900" smtClean="0"/>
              <a:t>Demo giao diện của ERP để xem nhận xét của người dùng.</a:t>
            </a:r>
          </a:p>
          <a:p>
            <a:pPr lvl="2"/>
            <a:r>
              <a:rPr lang="en-US" sz="2900" smtClean="0"/>
              <a:t>Hiểu rõ </a:t>
            </a:r>
            <a:r>
              <a:rPr lang="en-US" sz="2900" smtClean="0"/>
              <a:t>nghiệp vụ </a:t>
            </a:r>
            <a:r>
              <a:rPr lang="en-US" sz="2900" smtClean="0"/>
              <a:t>của </a:t>
            </a:r>
            <a:r>
              <a:rPr lang="en-US" sz="2900" smtClean="0"/>
              <a:t>từng bộ phận</a:t>
            </a:r>
            <a:endParaRPr lang="en-US" sz="2900" smtClean="0"/>
          </a:p>
          <a:p>
            <a:pPr lvl="1"/>
            <a:r>
              <a:rPr lang="en-US" sz="4000" smtClean="0"/>
              <a:t>Giai đoạn 2 - 2 tháng:</a:t>
            </a:r>
          </a:p>
          <a:p>
            <a:pPr lvl="2"/>
            <a:r>
              <a:rPr lang="en-US" sz="2900" smtClean="0"/>
              <a:t>Hiện thực các chức năng </a:t>
            </a:r>
            <a:r>
              <a:rPr lang="en-US" sz="2900" smtClean="0"/>
              <a:t>chung </a:t>
            </a:r>
            <a:r>
              <a:rPr lang="en-US" sz="2900" smtClean="0"/>
              <a:t>của ERP</a:t>
            </a:r>
          </a:p>
          <a:p>
            <a:pPr lvl="2"/>
            <a:r>
              <a:rPr lang="en-US" sz="2900" smtClean="0"/>
              <a:t>Demo các chức năng cơ bản, nhận phản hồi từ người sử dụng để hai bên đồng ý với nhau.</a:t>
            </a:r>
          </a:p>
          <a:p>
            <a:pPr lvl="1"/>
            <a:r>
              <a:rPr lang="en-US" sz="4000" smtClean="0"/>
              <a:t>Giai đoạn 2 - </a:t>
            </a:r>
            <a:r>
              <a:rPr lang="en-US" sz="4000" smtClean="0"/>
              <a:t>3 </a:t>
            </a:r>
            <a:r>
              <a:rPr lang="en-US" sz="4000" smtClean="0"/>
              <a:t>tháng:</a:t>
            </a:r>
          </a:p>
          <a:p>
            <a:pPr lvl="2"/>
            <a:r>
              <a:rPr lang="en-US" sz="2900" smtClean="0"/>
              <a:t>Tạo cơ sở dữ liệu (DB): lưu thông tin của kho, phiếu nhập hàng, khách hàng, nhân viên, phiếu giao hàng, phiếu khiếu nại.</a:t>
            </a:r>
          </a:p>
          <a:p>
            <a:pPr lvl="2"/>
            <a:r>
              <a:rPr lang="en-US" sz="2900" smtClean="0"/>
              <a:t>Query được các pivot table để xem thông tin từ DB trên</a:t>
            </a:r>
          </a:p>
          <a:p>
            <a:pPr lvl="2"/>
            <a:r>
              <a:rPr lang="en-US" sz="2900" smtClean="0"/>
              <a:t>Demo đầy đủ các tính năng của ERP cho khách hàng </a:t>
            </a:r>
          </a:p>
          <a:p>
            <a:pPr lvl="1"/>
            <a:r>
              <a:rPr lang="en-US" sz="4000" smtClean="0"/>
              <a:t>Giai đoạn 3 – 3 tháng:</a:t>
            </a:r>
          </a:p>
          <a:p>
            <a:pPr lvl="2"/>
            <a:r>
              <a:rPr lang="en-US" sz="2900" smtClean="0"/>
              <a:t>Nhận phản hồi từ người dùng </a:t>
            </a:r>
          </a:p>
          <a:p>
            <a:pPr lvl="3"/>
            <a:r>
              <a:rPr lang="en-US" sz="2500" smtClean="0"/>
              <a:t>để chỉnh sửa phần mềm phù hợp thực tế</a:t>
            </a:r>
          </a:p>
          <a:p>
            <a:pPr lvl="3"/>
            <a:r>
              <a:rPr lang="en-US" sz="2500" smtClean="0"/>
              <a:t>Tạo thêm các chức năng khác trên giao diện</a:t>
            </a:r>
          </a:p>
          <a:p>
            <a:pPr lvl="2"/>
            <a:r>
              <a:rPr lang="en-US" sz="2900" smtClean="0"/>
              <a:t>Tạo báo cáo của doanh nghiệp trong tương lai gần</a:t>
            </a:r>
          </a:p>
          <a:p>
            <a:pPr lvl="2"/>
            <a:endParaRPr lang="en-US" smtClean="0"/>
          </a:p>
          <a:p>
            <a:pPr lvl="1"/>
            <a:endParaRPr lang="en-US" smtClean="0"/>
          </a:p>
          <a:p>
            <a:pPr lvl="1"/>
            <a:endParaRPr lang="en-US" smtClean="0"/>
          </a:p>
          <a:p>
            <a:pPr lvl="1"/>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6600" smtClean="0"/>
              <a:t>Cảm ơn </a:t>
            </a:r>
            <a:endParaRPr lang="en-US"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lục</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Giới thiệu chung</a:t>
            </a:r>
          </a:p>
          <a:p>
            <a:pPr marL="514350" indent="-514350">
              <a:buFont typeface="+mj-lt"/>
              <a:buAutoNum type="arabicPeriod"/>
            </a:pPr>
            <a:r>
              <a:rPr lang="en-US" smtClean="0"/>
              <a:t>ERP là gì</a:t>
            </a:r>
          </a:p>
          <a:p>
            <a:pPr marL="514350" indent="-514350">
              <a:buFont typeface="+mj-lt"/>
              <a:buAutoNum type="arabicPeriod"/>
            </a:pPr>
            <a:r>
              <a:rPr lang="en-US" smtClean="0"/>
              <a:t>Lợi ích của ERP (phần chính)</a:t>
            </a:r>
          </a:p>
          <a:p>
            <a:pPr marL="514350" indent="-514350">
              <a:buFont typeface="+mj-lt"/>
              <a:buAutoNum type="arabicPeriod"/>
            </a:pPr>
            <a:r>
              <a:rPr lang="en-US" smtClean="0"/>
              <a:t>Kế hoạch triển khai ERP</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Giới thiệu chung</a:t>
            </a:r>
            <a:endParaRPr lang="en-US"/>
          </a:p>
        </p:txBody>
      </p:sp>
      <p:sp>
        <p:nvSpPr>
          <p:cNvPr id="3" name="Content Placeholder 2"/>
          <p:cNvSpPr>
            <a:spLocks noGrp="1"/>
          </p:cNvSpPr>
          <p:nvPr>
            <p:ph idx="1"/>
          </p:nvPr>
        </p:nvSpPr>
        <p:spPr/>
        <p:txBody>
          <a:bodyPr>
            <a:normAutofit fontScale="77500" lnSpcReduction="20000"/>
          </a:bodyPr>
          <a:lstStyle/>
          <a:p>
            <a:r>
              <a:rPr lang="en-US" smtClean="0"/>
              <a:t>Công ty xuất nhập khẩu trái cây Fruits and </a:t>
            </a:r>
            <a:r>
              <a:rPr lang="en-US" smtClean="0"/>
              <a:t>Green gồm nhiều bộ phận khác nhau</a:t>
            </a:r>
            <a:endParaRPr lang="en-US" smtClean="0"/>
          </a:p>
          <a:p>
            <a:pPr marL="971550" lvl="1" indent="-514350">
              <a:buFont typeface="+mj-lt"/>
              <a:buAutoNum type="arabicPeriod"/>
            </a:pPr>
            <a:r>
              <a:rPr lang="en-US" smtClean="0"/>
              <a:t>Bộ phận xuất nhập khẩu của các kho hàng</a:t>
            </a:r>
          </a:p>
          <a:p>
            <a:pPr marL="971550" lvl="1" indent="-514350">
              <a:buFont typeface="+mj-lt"/>
              <a:buAutoNum type="arabicPeriod"/>
            </a:pPr>
            <a:r>
              <a:rPr lang="en-US" smtClean="0"/>
              <a:t>Bộ phận kế toán </a:t>
            </a:r>
            <a:r>
              <a:rPr lang="en-US" smtClean="0"/>
              <a:t>quốc </a:t>
            </a:r>
            <a:r>
              <a:rPr lang="en-US" smtClean="0"/>
              <a:t>tế</a:t>
            </a:r>
          </a:p>
          <a:p>
            <a:pPr marL="971550" lvl="1" indent="-514350">
              <a:buFont typeface="+mj-lt"/>
              <a:buAutoNum type="arabicPeriod"/>
            </a:pPr>
            <a:r>
              <a:rPr lang="en-US" smtClean="0"/>
              <a:t>Bộ phận kế toán </a:t>
            </a:r>
            <a:r>
              <a:rPr lang="en-US" smtClean="0"/>
              <a:t>nội bộ: Quản lý dòng tiền: vốn, chi phí, lợi nhuận, thuế, lương, </a:t>
            </a:r>
            <a:r>
              <a:rPr lang="en-US" smtClean="0"/>
              <a:t>nợ</a:t>
            </a:r>
            <a:r>
              <a:rPr lang="en-US" smtClean="0"/>
              <a:t>.</a:t>
            </a:r>
            <a:endParaRPr lang="en-US" smtClean="0"/>
          </a:p>
          <a:p>
            <a:pPr marL="971550" lvl="1" indent="-514350">
              <a:buFont typeface="+mj-lt"/>
              <a:buAutoNum type="arabicPeriod"/>
            </a:pPr>
            <a:r>
              <a:rPr lang="en-US" smtClean="0"/>
              <a:t>Bộ phận quản lý kho hàng: quản lý nhập xuất, hàng hủy, hàng trả, hàng khiếu nại</a:t>
            </a:r>
            <a:endParaRPr lang="en-US" smtClean="0"/>
          </a:p>
          <a:p>
            <a:pPr marL="971550" lvl="1" indent="-514350">
              <a:buFont typeface="+mj-lt"/>
              <a:buAutoNum type="arabicPeriod"/>
            </a:pPr>
            <a:r>
              <a:rPr lang="en-US" smtClean="0"/>
              <a:t>Bộ phận mua bán: quản lý thông tin khách hàng, </a:t>
            </a:r>
            <a:r>
              <a:rPr lang="en-US" smtClean="0"/>
              <a:t>định giá sản </a:t>
            </a:r>
            <a:r>
              <a:rPr lang="en-US" smtClean="0"/>
              <a:t>phẩm, doanh số bán hàng.</a:t>
            </a:r>
            <a:endParaRPr lang="en-US" smtClean="0"/>
          </a:p>
          <a:p>
            <a:pPr marL="571500" indent="-514350"/>
            <a:r>
              <a:rPr lang="en-US" smtClean="0"/>
              <a:t>Khi quy mô của công ty lớn hơn, cần một giải pháp để quản lý doanh nghiệp hiệu quả hơn thì bảng xlsx không thể đáp ứng được.</a:t>
            </a:r>
            <a:endParaRPr lang="en-US" smtClean="0"/>
          </a:p>
          <a:p>
            <a:pPr lvl="1"/>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về ERP</a:t>
            </a:r>
            <a:endParaRPr lang="en-US"/>
          </a:p>
        </p:txBody>
      </p:sp>
      <p:sp>
        <p:nvSpPr>
          <p:cNvPr id="3" name="Content Placeholder 2"/>
          <p:cNvSpPr>
            <a:spLocks noGrp="1"/>
          </p:cNvSpPr>
          <p:nvPr>
            <p:ph idx="1"/>
          </p:nvPr>
        </p:nvSpPr>
        <p:spPr>
          <a:xfrm>
            <a:off x="457200" y="1600200"/>
            <a:ext cx="3886200" cy="4525963"/>
          </a:xfrm>
        </p:spPr>
        <p:txBody>
          <a:bodyPr>
            <a:normAutofit/>
          </a:bodyPr>
          <a:lstStyle/>
          <a:p>
            <a:r>
              <a:rPr lang="en-US" sz="2400" smtClean="0"/>
              <a:t>Hệ thống </a:t>
            </a:r>
            <a:r>
              <a:rPr lang="vi-VN" sz="2400" smtClean="0"/>
              <a:t>ERP </a:t>
            </a:r>
            <a:r>
              <a:rPr lang="vi-VN" sz="2400" smtClean="0"/>
              <a:t>là</a:t>
            </a:r>
            <a:r>
              <a:rPr lang="en-US" sz="2400" smtClean="0"/>
              <a:t> hệ thống</a:t>
            </a:r>
            <a:r>
              <a:rPr lang="vi-VN" sz="2400" smtClean="0"/>
              <a:t> tích hợp các chức năng xử lý nghiệp vụ của tất cả các bộ phận trong một phần mềm máy tính duy nhất mà có thể đáp ứng tất cả nhu cầu đặc thù của các bộ phận khác nhau.</a:t>
            </a:r>
            <a:endParaRPr lang="en-US" sz="2400"/>
          </a:p>
        </p:txBody>
      </p:sp>
      <p:pic>
        <p:nvPicPr>
          <p:cNvPr id="1026" name="Picture 2"/>
          <p:cNvPicPr>
            <a:picLocks noChangeAspect="1" noChangeArrowheads="1"/>
          </p:cNvPicPr>
          <p:nvPr/>
        </p:nvPicPr>
        <p:blipFill>
          <a:blip r:embed="rId3" cstate="print"/>
          <a:srcRect/>
          <a:stretch>
            <a:fillRect/>
          </a:stretch>
        </p:blipFill>
        <p:spPr bwMode="auto">
          <a:xfrm>
            <a:off x="4187573" y="1524000"/>
            <a:ext cx="4956427" cy="47339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Lợi ích của ERP</a:t>
            </a:r>
            <a:endParaRPr lang="en-US"/>
          </a:p>
        </p:txBody>
      </p:sp>
      <p:sp>
        <p:nvSpPr>
          <p:cNvPr id="3" name="Content Placeholder 2"/>
          <p:cNvSpPr>
            <a:spLocks noGrp="1"/>
          </p:cNvSpPr>
          <p:nvPr>
            <p:ph idx="1"/>
          </p:nvPr>
        </p:nvSpPr>
        <p:spPr>
          <a:xfrm>
            <a:off x="457200" y="1600200"/>
            <a:ext cx="8534400" cy="4525963"/>
          </a:xfrm>
        </p:spPr>
        <p:txBody>
          <a:bodyPr>
            <a:normAutofit/>
          </a:bodyPr>
          <a:lstStyle/>
          <a:p>
            <a:pPr>
              <a:buFont typeface="Wingdings" pitchFamily="2" charset="2"/>
              <a:buChar char="q"/>
            </a:pPr>
            <a:r>
              <a:rPr lang="en-US" smtClean="0"/>
              <a:t>K</a:t>
            </a:r>
            <a:r>
              <a:rPr lang="en-US" smtClean="0"/>
              <a:t>hả năng lưu trữ dữ liệu chính xác</a:t>
            </a:r>
          </a:p>
          <a:p>
            <a:pPr marL="577850" lvl="1" indent="-177800"/>
            <a:r>
              <a:rPr lang="en-US" smtClean="0">
                <a:latin typeface="Arial" panose="020B0604020202020204" pitchFamily="34" charset="0"/>
                <a:cs typeface="Arial" panose="020B0604020202020204" pitchFamily="34" charset="0"/>
              </a:rPr>
              <a:t>Chuẩn hóa quy trình thu thập dữ liệu</a:t>
            </a:r>
          </a:p>
          <a:p>
            <a:pPr marL="577850" lvl="1" indent="-177800"/>
            <a:r>
              <a:rPr lang="en-US" smtClean="0">
                <a:latin typeface="Arial" panose="020B0604020202020204" pitchFamily="34" charset="0"/>
                <a:cs typeface="Arial" panose="020B0604020202020204" pitchFamily="34" charset="0"/>
              </a:rPr>
              <a:t>Cải thiện chất lượng dữ liệu</a:t>
            </a:r>
          </a:p>
          <a:p>
            <a:pPr marL="577850" lvl="1" indent="-177800"/>
            <a:r>
              <a:rPr lang="en-US" smtClean="0">
                <a:latin typeface="Arial" panose="020B0604020202020204" pitchFamily="34" charset="0"/>
                <a:cs typeface="Arial" panose="020B0604020202020204" pitchFamily="34" charset="0"/>
              </a:rPr>
              <a:t>Tích hợp </a:t>
            </a:r>
            <a:r>
              <a:rPr lang="en-US" smtClean="0">
                <a:latin typeface="Arial" panose="020B0604020202020204" pitchFamily="34" charset="0"/>
                <a:cs typeface="Arial" panose="020B0604020202020204" pitchFamily="34" charset="0"/>
              </a:rPr>
              <a:t>dữ </a:t>
            </a:r>
            <a:r>
              <a:rPr lang="en-US" smtClean="0">
                <a:latin typeface="Arial" panose="020B0604020202020204" pitchFamily="34" charset="0"/>
                <a:cs typeface="Arial" panose="020B0604020202020204" pitchFamily="34" charset="0"/>
              </a:rPr>
              <a:t>liệu</a:t>
            </a:r>
          </a:p>
          <a:p>
            <a:pPr marL="577850" lvl="1" indent="-177800"/>
            <a:r>
              <a:rPr lang="en-US" smtClean="0">
                <a:latin typeface="Arial" panose="020B0604020202020204" pitchFamily="34" charset="0"/>
                <a:cs typeface="Arial" panose="020B0604020202020204" pitchFamily="34" charset="0"/>
              </a:rPr>
              <a:t>Phân tích dữ liệu</a:t>
            </a:r>
          </a:p>
          <a:p>
            <a:pPr marL="577850" lvl="1" indent="-177800"/>
            <a:r>
              <a:rPr lang="en-US" smtClean="0">
                <a:latin typeface="Arial" panose="020B0604020202020204" pitchFamily="34" charset="0"/>
                <a:cs typeface="Arial" panose="020B0604020202020204" pitchFamily="34" charset="0"/>
              </a:rPr>
              <a:t>Tính sẵn sàng của dữ liệu</a:t>
            </a:r>
          </a:p>
          <a:p>
            <a:pPr marL="577850" lvl="1" indent="-177800"/>
            <a:r>
              <a:rPr lang="en-US" smtClean="0">
                <a:latin typeface="Arial" panose="020B0604020202020204" pitchFamily="34" charset="0"/>
                <a:cs typeface="Arial" panose="020B0604020202020204" pitchFamily="34" charset="0"/>
              </a:rPr>
              <a:t>Tính minh bạch của dữ liệu</a:t>
            </a:r>
          </a:p>
          <a:p>
            <a:pPr marL="577850" lvl="1" indent="-177800"/>
            <a:r>
              <a:rPr lang="en-US" smtClean="0">
                <a:latin typeface="Arial" panose="020B0604020202020204" pitchFamily="34" charset="0"/>
                <a:cs typeface="Arial" panose="020B0604020202020204" pitchFamily="34" charset="0"/>
              </a:rPr>
              <a:t>Một bộ dữ liệu dùng chung duy nhất</a:t>
            </a:r>
            <a:endParaRPr lang="en-US" sz="2000" smtClean="0">
              <a:latin typeface="Arial" panose="020B0604020202020204" pitchFamily="34" charset="0"/>
              <a:cs typeface="Arial" panose="020B0604020202020204" pitchFamily="34" charset="0"/>
            </a:endParaRPr>
          </a:p>
          <a:p>
            <a:pPr marL="977900" lvl="2" indent="-177800"/>
            <a:endParaRPr lang="en-US" smtClean="0">
              <a:latin typeface="Arial" panose="020B0604020202020204" pitchFamily="34" charset="0"/>
              <a:cs typeface="Arial" panose="020B0604020202020204" pitchFamily="34"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Lợi ích </a:t>
            </a:r>
            <a:r>
              <a:rPr lang="en-US" smtClean="0"/>
              <a:t>của </a:t>
            </a:r>
            <a:r>
              <a:rPr lang="en-US" smtClean="0"/>
              <a:t>ERP</a:t>
            </a:r>
            <a:endParaRPr lang="en-US"/>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lvl="0">
              <a:buFont typeface="Wingdings" pitchFamily="2" charset="2"/>
              <a:buChar char="q"/>
            </a:pPr>
            <a:r>
              <a:rPr lang="en-US" sz="4100" smtClean="0"/>
              <a:t>Giảm chi phí hoạt động</a:t>
            </a:r>
            <a:endParaRPr lang="en-US" sz="4100" smtClean="0">
              <a:latin typeface="Arial" panose="020B0604020202020204" pitchFamily="34" charset="0"/>
              <a:cs typeface="Arial" panose="020B0604020202020204" pitchFamily="34" charset="0"/>
            </a:endParaRPr>
          </a:p>
          <a:p>
            <a:pPr lvl="0"/>
            <a:r>
              <a:rPr lang="en-US" smtClean="0">
                <a:latin typeface="Arial" panose="020B0604020202020204" pitchFamily="34" charset="0"/>
                <a:cs typeface="Arial" panose="020B0604020202020204" pitchFamily="34" charset="0"/>
              </a:rPr>
              <a:t>Kiểm </a:t>
            </a:r>
            <a:r>
              <a:rPr lang="en-US" smtClean="0">
                <a:latin typeface="Arial" panose="020B0604020202020204" pitchFamily="34" charset="0"/>
                <a:cs typeface="Arial" panose="020B0604020202020204" pitchFamily="34" charset="0"/>
              </a:rPr>
              <a:t>soát tốt hàng </a:t>
            </a:r>
            <a:r>
              <a:rPr lang="en-US" smtClean="0">
                <a:latin typeface="Arial" panose="020B0604020202020204" pitchFamily="34" charset="0"/>
                <a:cs typeface="Arial" panose="020B0604020202020204" pitchFamily="34" charset="0"/>
              </a:rPr>
              <a:t>tồn </a:t>
            </a:r>
            <a:r>
              <a:rPr lang="en-US" smtClean="0">
                <a:latin typeface="Arial" panose="020B0604020202020204" pitchFamily="34" charset="0"/>
                <a:cs typeface="Arial" panose="020B0604020202020204" pitchFamily="34" charset="0"/>
              </a:rPr>
              <a:t>kho</a:t>
            </a:r>
          </a:p>
          <a:p>
            <a:pPr lvl="1"/>
            <a:r>
              <a:rPr lang="en-US" smtClean="0">
                <a:latin typeface="Arial" panose="020B0604020202020204" pitchFamily="34" charset="0"/>
                <a:cs typeface="Arial" panose="020B0604020202020204" pitchFamily="34" charset="0"/>
              </a:rPr>
              <a:t>G</a:t>
            </a:r>
            <a:r>
              <a:rPr lang="en-US" smtClean="0">
                <a:latin typeface="Arial" panose="020B0604020202020204" pitchFamily="34" charset="0"/>
                <a:cs typeface="Arial" panose="020B0604020202020204" pitchFamily="34" charset="0"/>
              </a:rPr>
              <a:t>iảm </a:t>
            </a:r>
            <a:r>
              <a:rPr lang="en-US" smtClean="0">
                <a:latin typeface="Arial" panose="020B0604020202020204" pitchFamily="34" charset="0"/>
                <a:cs typeface="Arial" panose="020B0604020202020204" pitchFamily="34" charset="0"/>
              </a:rPr>
              <a:t>thiểu việc sử dụng không đúng </a:t>
            </a:r>
            <a:r>
              <a:rPr lang="en-US" smtClean="0">
                <a:latin typeface="Arial" panose="020B0604020202020204" pitchFamily="34" charset="0"/>
                <a:cs typeface="Arial" panose="020B0604020202020204" pitchFamily="34" charset="0"/>
              </a:rPr>
              <a:t>mục </a:t>
            </a:r>
            <a:r>
              <a:rPr lang="en-US" smtClean="0">
                <a:latin typeface="Arial" panose="020B0604020202020204" pitchFamily="34" charset="0"/>
                <a:cs typeface="Arial" panose="020B0604020202020204" pitchFamily="34" charset="0"/>
              </a:rPr>
              <a:t>đích</a:t>
            </a:r>
          </a:p>
          <a:p>
            <a:pPr lvl="1"/>
            <a:r>
              <a:rPr lang="en-US" smtClean="0">
                <a:latin typeface="Arial" panose="020B0604020202020204" pitchFamily="34" charset="0"/>
                <a:cs typeface="Arial" panose="020B0604020202020204" pitchFamily="34" charset="0"/>
              </a:rPr>
              <a:t>G</a:t>
            </a:r>
            <a:r>
              <a:rPr lang="en-US" smtClean="0">
                <a:latin typeface="Arial" panose="020B0604020202020204" pitchFamily="34" charset="0"/>
                <a:cs typeface="Arial" panose="020B0604020202020204" pitchFamily="34" charset="0"/>
              </a:rPr>
              <a:t>iảm </a:t>
            </a:r>
            <a:r>
              <a:rPr lang="en-US" smtClean="0">
                <a:latin typeface="Arial" panose="020B0604020202020204" pitchFamily="34" charset="0"/>
                <a:cs typeface="Arial" panose="020B0604020202020204" pitchFamily="34" charset="0"/>
              </a:rPr>
              <a:t>thiểu số lượng hàng mua ngoài </a:t>
            </a:r>
            <a:r>
              <a:rPr lang="en-US" smtClean="0">
                <a:latin typeface="Arial" panose="020B0604020202020204" pitchFamily="34" charset="0"/>
                <a:cs typeface="Arial" panose="020B0604020202020204" pitchFamily="34" charset="0"/>
              </a:rPr>
              <a:t>dự </a:t>
            </a:r>
            <a:r>
              <a:rPr lang="en-US" smtClean="0">
                <a:latin typeface="Arial" panose="020B0604020202020204" pitchFamily="34" charset="0"/>
                <a:cs typeface="Arial" panose="020B0604020202020204" pitchFamily="34" charset="0"/>
              </a:rPr>
              <a:t>kiến</a:t>
            </a:r>
            <a:endParaRPr lang="en-US" smtClean="0">
              <a:latin typeface="Arial" panose="020B0604020202020204" pitchFamily="34" charset="0"/>
              <a:cs typeface="Arial" panose="020B0604020202020204" pitchFamily="34" charset="0"/>
            </a:endParaRPr>
          </a:p>
          <a:p>
            <a:pPr lvl="1"/>
            <a:r>
              <a:rPr lang="en-US" smtClean="0">
                <a:latin typeface="Arial" panose="020B0604020202020204" pitchFamily="34" charset="0"/>
                <a:cs typeface="Arial" panose="020B0604020202020204" pitchFamily="34" charset="0"/>
              </a:rPr>
              <a:t>Lên kế </a:t>
            </a:r>
            <a:r>
              <a:rPr lang="en-US" smtClean="0">
                <a:latin typeface="Arial" panose="020B0604020202020204" pitchFamily="34" charset="0"/>
                <a:cs typeface="Arial" panose="020B0604020202020204" pitchFamily="34" charset="0"/>
              </a:rPr>
              <a:t>hoạch </a:t>
            </a:r>
            <a:r>
              <a:rPr lang="en-US" smtClean="0">
                <a:latin typeface="Arial" panose="020B0604020202020204" pitchFamily="34" charset="0"/>
                <a:cs typeface="Arial" panose="020B0604020202020204" pitchFamily="34" charset="0"/>
              </a:rPr>
              <a:t>mua </a:t>
            </a:r>
            <a:r>
              <a:rPr lang="en-US" smtClean="0">
                <a:latin typeface="Arial" panose="020B0604020202020204" pitchFamily="34" charset="0"/>
                <a:cs typeface="Arial" panose="020B0604020202020204" pitchFamily="34" charset="0"/>
              </a:rPr>
              <a:t>hàng đáp ứng nhu cầu của thị trường</a:t>
            </a:r>
          </a:p>
          <a:p>
            <a:pPr lvl="1"/>
            <a:r>
              <a:rPr lang="en-US" smtClean="0">
                <a:latin typeface="Arial" panose="020B0604020202020204" pitchFamily="34" charset="0"/>
                <a:cs typeface="Arial" panose="020B0604020202020204" pitchFamily="34" charset="0"/>
              </a:rPr>
              <a:t>Cải thiện dòng tiền </a:t>
            </a:r>
          </a:p>
          <a:p>
            <a:r>
              <a:rPr lang="en-US" smtClean="0">
                <a:latin typeface="Arial" panose="020B0604020202020204" pitchFamily="34" charset="0"/>
                <a:cs typeface="Arial" panose="020B0604020202020204" pitchFamily="34" charset="0"/>
              </a:rPr>
              <a:t>Tạo các loại bảng báo cáo chỉ trong vài giây</a:t>
            </a:r>
            <a:endParaRPr lang="en-US" smtClean="0">
              <a:latin typeface="Arial" panose="020B0604020202020204" pitchFamily="34" charset="0"/>
              <a:cs typeface="Arial" panose="020B0604020202020204" pitchFamily="34" charset="0"/>
            </a:endParaRPr>
          </a:p>
          <a:p>
            <a:pPr lvl="1"/>
            <a:r>
              <a:rPr lang="en-US" smtClean="0">
                <a:latin typeface="Arial" panose="020B0604020202020204" pitchFamily="34" charset="0"/>
                <a:cs typeface="Arial" panose="020B0604020202020204" pitchFamily="34" charset="0"/>
              </a:rPr>
              <a:t>Truy xuất dữ liệu ra báo cáo dễ dàng hơn.</a:t>
            </a:r>
          </a:p>
          <a:p>
            <a:pPr lvl="1"/>
            <a:r>
              <a:rPr lang="en-US" smtClean="0">
                <a:latin typeface="Arial" panose="020B0604020202020204" pitchFamily="34" charset="0"/>
                <a:cs typeface="Arial" panose="020B0604020202020204" pitchFamily="34" charset="0"/>
              </a:rPr>
              <a:t>Việc thực hiện công việc hàng ngày của các bộ phận sẽ dễ dàng hơn nên công ty có thể giảm chi phí hành </a:t>
            </a:r>
            <a:r>
              <a:rPr lang="en-US" smtClean="0">
                <a:latin typeface="Arial" panose="020B0604020202020204" pitchFamily="34" charset="0"/>
                <a:cs typeface="Arial" panose="020B0604020202020204" pitchFamily="34" charset="0"/>
              </a:rPr>
              <a:t>chính</a:t>
            </a:r>
            <a:r>
              <a:rPr lang="en-US" smtClean="0">
                <a:latin typeface="Arial" panose="020B0604020202020204" pitchFamily="34" charset="0"/>
                <a:cs typeface="Arial" panose="020B0604020202020204" pitchFamily="34" charset="0"/>
              </a:rPr>
              <a:t>.</a:t>
            </a:r>
          </a:p>
          <a:p>
            <a:pPr lvl="1"/>
            <a:r>
              <a:rPr lang="en-US" smtClean="0">
                <a:latin typeface="Arial" panose="020B0604020202020204" pitchFamily="34" charset="0"/>
                <a:cs typeface="Arial" panose="020B0604020202020204" pitchFamily="34" charset="0"/>
              </a:rPr>
              <a:t>Báo cáo tổng cộng cho các chỉ tiêu quan trọng hoặc báo cáo chi tiết</a:t>
            </a:r>
            <a:endParaRPr lang="en-US" smtClean="0">
              <a:latin typeface="Arial" panose="020B0604020202020204" pitchFamily="34" charset="0"/>
              <a:cs typeface="Arial" panose="020B0604020202020204" pitchFamily="34" charset="0"/>
            </a:endParaRPr>
          </a:p>
          <a:p>
            <a:pPr lvl="1"/>
            <a:r>
              <a:rPr lang="en-US" smtClean="0">
                <a:latin typeface="Arial" panose="020B0604020202020204" pitchFamily="34" charset="0"/>
                <a:cs typeface="Arial" panose="020B0604020202020204" pitchFamily="34" charset="0"/>
              </a:rPr>
              <a:t>Hỗ trợ lọc ra bất cứ thông tin gì. Ví dụ lọc theo mã hàng, theo mã số container, theo shipper, …</a:t>
            </a:r>
          </a:p>
          <a:p>
            <a:pPr lvl="1"/>
            <a:endParaRPr lang="en-US" smtClean="0">
              <a:latin typeface="Arial" panose="020B0604020202020204" pitchFamily="34" charset="0"/>
              <a:cs typeface="Arial" panose="020B0604020202020204" pitchFamily="34" charset="0"/>
            </a:endParaRPr>
          </a:p>
          <a:p>
            <a:endParaRPr lang="en-US" sz="2800" smtClean="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Lợi ích của ERP</a:t>
            </a:r>
            <a:endParaRPr lang="en-US"/>
          </a:p>
        </p:txBody>
      </p:sp>
      <p:sp>
        <p:nvSpPr>
          <p:cNvPr id="3" name="Content Placeholder 2"/>
          <p:cNvSpPr>
            <a:spLocks noGrp="1"/>
          </p:cNvSpPr>
          <p:nvPr>
            <p:ph idx="1"/>
          </p:nvPr>
        </p:nvSpPr>
        <p:spPr/>
        <p:txBody>
          <a:bodyPr/>
          <a:lstStyle/>
          <a:p>
            <a:pPr>
              <a:buFont typeface="Wingdings" pitchFamily="2" charset="2"/>
              <a:buChar char="q"/>
            </a:pPr>
            <a:r>
              <a:rPr lang="en-US" smtClean="0">
                <a:latin typeface="Arial" panose="020B0604020202020204" pitchFamily="34" charset="0"/>
                <a:cs typeface="Arial" panose="020B0604020202020204" pitchFamily="34" charset="0"/>
              </a:rPr>
              <a:t>Tính tự động hóa</a:t>
            </a:r>
          </a:p>
          <a:p>
            <a:r>
              <a:rPr lang="en-US" sz="2500" smtClean="0">
                <a:latin typeface="Arial" panose="020B0604020202020204" pitchFamily="34" charset="0"/>
                <a:cs typeface="Arial" panose="020B0604020202020204" pitchFamily="34" charset="0"/>
              </a:rPr>
              <a:t>Cập nhật và đồng bộ dữ liệu liên tục, nên có thể xem </a:t>
            </a:r>
            <a:r>
              <a:rPr lang="en-US" sz="2500" smtClean="0">
                <a:latin typeface="Arial" panose="020B0604020202020204" pitchFamily="34" charset="0"/>
                <a:cs typeface="Arial" panose="020B0604020202020204" pitchFamily="34" charset="0"/>
              </a:rPr>
              <a:t>dữ liệu kinh </a:t>
            </a:r>
            <a:r>
              <a:rPr lang="en-US" sz="2500" smtClean="0">
                <a:latin typeface="Arial" panose="020B0604020202020204" pitchFamily="34" charset="0"/>
                <a:cs typeface="Arial" panose="020B0604020202020204" pitchFamily="34" charset="0"/>
              </a:rPr>
              <a:t>doanh </a:t>
            </a:r>
            <a:r>
              <a:rPr lang="en-US" sz="2500" smtClean="0">
                <a:latin typeface="Arial" panose="020B0604020202020204" pitchFamily="34" charset="0"/>
                <a:cs typeface="Arial" panose="020B0604020202020204" pitchFamily="34" charset="0"/>
              </a:rPr>
              <a:t>ở mọi lúc mọi nơi </a:t>
            </a:r>
            <a:r>
              <a:rPr lang="en-US" sz="2500" smtClean="0">
                <a:latin typeface="Arial" panose="020B0604020202020204" pitchFamily="34" charset="0"/>
                <a:cs typeface="Arial" panose="020B0604020202020204" pitchFamily="34" charset="0"/>
              </a:rPr>
              <a:t>xuyên suốt các </a:t>
            </a:r>
            <a:r>
              <a:rPr lang="en-US" sz="2500" smtClean="0">
                <a:latin typeface="Arial" panose="020B0604020202020204" pitchFamily="34" charset="0"/>
                <a:cs typeface="Arial" panose="020B0604020202020204" pitchFamily="34" charset="0"/>
              </a:rPr>
              <a:t>phòng </a:t>
            </a:r>
            <a:r>
              <a:rPr lang="en-US" sz="2500" smtClean="0">
                <a:latin typeface="Arial" panose="020B0604020202020204" pitchFamily="34" charset="0"/>
                <a:cs typeface="Arial" panose="020B0604020202020204" pitchFamily="34" charset="0"/>
              </a:rPr>
              <a:t>ban</a:t>
            </a:r>
          </a:p>
          <a:p>
            <a:r>
              <a:rPr lang="en-US" sz="2500" smtClean="0">
                <a:latin typeface="Arial" panose="020B0604020202020204" pitchFamily="34" charset="0"/>
                <a:cs typeface="Arial" panose="020B0604020202020204" pitchFamily="34" charset="0"/>
              </a:rPr>
              <a:t>Các kiểm </a:t>
            </a:r>
            <a:r>
              <a:rPr lang="en-US" sz="2500" smtClean="0">
                <a:latin typeface="Arial" panose="020B0604020202020204" pitchFamily="34" charset="0"/>
                <a:cs typeface="Arial" panose="020B0604020202020204" pitchFamily="34" charset="0"/>
              </a:rPr>
              <a:t>soát </a:t>
            </a:r>
            <a:r>
              <a:rPr lang="en-US" sz="2500" smtClean="0">
                <a:latin typeface="Arial" panose="020B0604020202020204" pitchFamily="34" charset="0"/>
                <a:cs typeface="Arial" panose="020B0604020202020204" pitchFamily="34" charset="0"/>
              </a:rPr>
              <a:t>tự </a:t>
            </a:r>
            <a:r>
              <a:rPr lang="en-US" sz="2500" smtClean="0">
                <a:latin typeface="Arial" panose="020B0604020202020204" pitchFamily="34" charset="0"/>
                <a:cs typeface="Arial" panose="020B0604020202020204" pitchFamily="34" charset="0"/>
              </a:rPr>
              <a:t>động</a:t>
            </a:r>
          </a:p>
          <a:p>
            <a:r>
              <a:rPr lang="en-US" sz="2500" smtClean="0">
                <a:latin typeface="Arial" panose="020B0604020202020204" pitchFamily="34" charset="0"/>
                <a:cs typeface="Arial" panose="020B0604020202020204" pitchFamily="34" charset="0"/>
              </a:rPr>
              <a:t>Các </a:t>
            </a:r>
            <a:r>
              <a:rPr lang="en-US" sz="2500" smtClean="0">
                <a:latin typeface="Arial" panose="020B0604020202020204" pitchFamily="34" charset="0"/>
                <a:cs typeface="Arial" panose="020B0604020202020204" pitchFamily="34" charset="0"/>
              </a:rPr>
              <a:t>quy trình tự động</a:t>
            </a:r>
          </a:p>
          <a:p>
            <a:endParaRPr lang="en-US" smtClean="0">
              <a:latin typeface="Arial" panose="020B0604020202020204" pitchFamily="34" charset="0"/>
              <a:cs typeface="Arial" panose="020B0604020202020204" pitchFamily="34" charset="0"/>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Lợi ích của ERP</a:t>
            </a:r>
            <a:endParaRPr lang="en-US"/>
          </a:p>
        </p:txBody>
      </p:sp>
      <p:sp>
        <p:nvSpPr>
          <p:cNvPr id="3" name="Content Placeholder 2"/>
          <p:cNvSpPr>
            <a:spLocks noGrp="1"/>
          </p:cNvSpPr>
          <p:nvPr>
            <p:ph idx="1"/>
          </p:nvPr>
        </p:nvSpPr>
        <p:spPr/>
        <p:txBody>
          <a:bodyPr>
            <a:normAutofit/>
          </a:bodyPr>
          <a:lstStyle/>
          <a:p>
            <a:pPr>
              <a:buFont typeface="Wingdings" pitchFamily="2" charset="2"/>
              <a:buChar char="q"/>
            </a:pPr>
            <a:r>
              <a:rPr lang="en-US" smtClean="0"/>
              <a:t>Điều khiển và giao diện</a:t>
            </a:r>
            <a:endParaRPr lang="en-US" smtClean="0"/>
          </a:p>
          <a:p>
            <a:r>
              <a:rPr lang="en-US" smtClean="0"/>
              <a:t>Có được dữ liệu dưới dạng biểu đồ, đồ thị, bảng của những thông tin muốn xem </a:t>
            </a:r>
            <a:r>
              <a:rPr lang="en-US" smtClean="0">
                <a:sym typeface="Wingdings" pitchFamily="2" charset="2"/>
              </a:rPr>
              <a:t></a:t>
            </a:r>
            <a:r>
              <a:rPr lang="en-US" smtClean="0"/>
              <a:t> dễ dàng thấy được tình hình và tiến độ của từng bộ phận.</a:t>
            </a:r>
          </a:p>
          <a:p>
            <a:r>
              <a:rPr lang="en-US" smtClean="0"/>
              <a:t>Nhập dữ liệu không cần bảng xlsx. </a:t>
            </a:r>
          </a:p>
          <a:p>
            <a:r>
              <a:rPr lang="en-US" smtClean="0"/>
              <a:t>In </a:t>
            </a:r>
            <a:r>
              <a:rPr lang="en-US" smtClean="0"/>
              <a:t>report </a:t>
            </a:r>
            <a:r>
              <a:rPr lang="en-US" smtClean="0"/>
              <a:t>theo những template quy định</a:t>
            </a:r>
            <a:endParaRPr lang="en-US" smtClean="0"/>
          </a:p>
          <a:p>
            <a:endParaRPr lang="en-US" smtClean="0"/>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Lợi ích của ERP</a:t>
            </a:r>
            <a:endParaRPr lang="en-US"/>
          </a:p>
        </p:txBody>
      </p:sp>
      <p:sp>
        <p:nvSpPr>
          <p:cNvPr id="3" name="Content Placeholder 2"/>
          <p:cNvSpPr>
            <a:spLocks noGrp="1"/>
          </p:cNvSpPr>
          <p:nvPr>
            <p:ph idx="1"/>
          </p:nvPr>
        </p:nvSpPr>
        <p:spPr/>
        <p:txBody>
          <a:bodyPr/>
          <a:lstStyle/>
          <a:p>
            <a:pPr marL="342900" lvl="1" indent="-342900">
              <a:buFont typeface="Wingdings" pitchFamily="2" charset="2"/>
              <a:buChar char="q"/>
            </a:pPr>
            <a:r>
              <a:rPr lang="en-US" sz="3200" smtClean="0"/>
              <a:t>Giúp </a:t>
            </a:r>
            <a:r>
              <a:rPr lang="en-US" sz="3200" smtClean="0"/>
              <a:t>định hướng chiến lược kinh doanh</a:t>
            </a:r>
          </a:p>
          <a:p>
            <a:pPr marL="742950" lvl="2" indent="-342900"/>
            <a:r>
              <a:rPr lang="en-US" sz="2700" smtClean="0"/>
              <a:t>Loại hàng có lượng tiêu thụ cao nhất</a:t>
            </a:r>
          </a:p>
          <a:p>
            <a:pPr marL="742950" lvl="2" indent="-342900"/>
            <a:r>
              <a:rPr lang="en-US" sz="2700" smtClean="0"/>
              <a:t>Loại hàng có phần trăm hàng hủy cao nhất</a:t>
            </a:r>
          </a:p>
          <a:p>
            <a:pPr marL="742950" lvl="2" indent="-342900"/>
            <a:r>
              <a:rPr lang="en-US" sz="2700" smtClean="0"/>
              <a:t>Loại hàng có lợi nhuận thu về cao nhất</a:t>
            </a: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1004</Words>
  <Application>Microsoft Office PowerPoint</Application>
  <PresentationFormat>On-screen Show (4:3)</PresentationFormat>
  <Paragraphs>104</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Hệ thống quản lý ERP  (Giai đoạn 1)</vt:lpstr>
      <vt:lpstr>Mục lục</vt:lpstr>
      <vt:lpstr>Giới thiệu chung</vt:lpstr>
      <vt:lpstr>Giới thiệu về ERP</vt:lpstr>
      <vt:lpstr>Lợi ích của ERP</vt:lpstr>
      <vt:lpstr>Lợi ích của ERP</vt:lpstr>
      <vt:lpstr>Lợi ích của ERP</vt:lpstr>
      <vt:lpstr>Lợi ích của ERP</vt:lpstr>
      <vt:lpstr>Lợi ích của ERP</vt:lpstr>
      <vt:lpstr>Kế hoạch triển khai ERP</vt:lpstr>
      <vt:lpstr>Slide 11</vt:lpstr>
    </vt:vector>
  </TitlesOfParts>
  <Company>Microchip Technology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a16508</dc:creator>
  <cp:lastModifiedBy>a16508</cp:lastModifiedBy>
  <cp:revision>65</cp:revision>
  <dcterms:created xsi:type="dcterms:W3CDTF">2017-04-22T04:47:10Z</dcterms:created>
  <dcterms:modified xsi:type="dcterms:W3CDTF">2017-04-22T12:51:54Z</dcterms:modified>
</cp:coreProperties>
</file>