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9" r:id="rId4"/>
    <p:sldId id="337" r:id="rId5"/>
    <p:sldId id="308" r:id="rId6"/>
    <p:sldId id="338" r:id="rId7"/>
    <p:sldId id="339" r:id="rId8"/>
    <p:sldId id="263" r:id="rId9"/>
    <p:sldId id="309" r:id="rId10"/>
    <p:sldId id="310" r:id="rId11"/>
    <p:sldId id="330" r:id="rId12"/>
    <p:sldId id="333" r:id="rId13"/>
    <p:sldId id="312" r:id="rId14"/>
    <p:sldId id="327" r:id="rId15"/>
    <p:sldId id="316" r:id="rId16"/>
    <p:sldId id="340" r:id="rId17"/>
    <p:sldId id="307" r:id="rId1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56404-9017-405D-A16E-3BF5B6F432FF}" v="321" dt="2022-12-14T04:49:12.549"/>
    <p1510:client id="{63EA7BBF-5D05-43B0-A10A-0254FAC166C0}" v="18" dt="2022-12-14T04:59:56.794"/>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64" y="84"/>
      </p:cViewPr>
      <p:guideLst>
        <p:guide orient="horz" pos="1801"/>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01B2B-393A-4AAF-8DF2-E544786B2C46}" type="datetimeFigureOut">
              <a:rPr lang="en-US" smtClean="0"/>
              <a:t>12/13/2022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A8C04-8BAE-4D04-B2F8-1E980C892A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CA8C04-8BAE-4D04-B2F8-1E980C892AD4}"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1" cy="1225022"/>
          </a:xfrm>
        </p:spPr>
        <p:txBody>
          <a:bodyPr/>
          <a:lstStyle/>
          <a:p>
            <a:r>
              <a:rPr lang="en-US"/>
              <a:t>Click to edit Master title style</a:t>
            </a:r>
          </a:p>
        </p:txBody>
      </p:sp>
      <p:sp>
        <p:nvSpPr>
          <p:cNvPr id="3" name="Subtitle 2"/>
          <p:cNvSpPr>
            <a:spLocks noGrp="1"/>
          </p:cNvSpPr>
          <p:nvPr>
            <p:ph type="subTitle" idx="1"/>
          </p:nvPr>
        </p:nvSpPr>
        <p:spPr>
          <a:xfrm>
            <a:off x="1371601"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827593-7C68-47E9-82CB-643E57865D2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827593-7C68-47E9-82CB-643E57865D2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28866"/>
            <a:ext cx="2057400" cy="4876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28866"/>
            <a:ext cx="6019799" cy="4876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827593-7C68-47E9-82CB-643E57865D2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827593-7C68-47E9-82CB-643E57865D2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1"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2"/>
            <a:ext cx="7772401" cy="125015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7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27593-7C68-47E9-82CB-643E57865D22}"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1"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333500"/>
            <a:ext cx="4038601"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827593-7C68-47E9-82CB-643E57865D2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279262"/>
            <a:ext cx="4040189"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700" b="1"/>
            </a:lvl4pPr>
            <a:lvl5pPr marL="1828800" indent="0">
              <a:buNone/>
              <a:defRPr sz="1700" b="1"/>
            </a:lvl5pPr>
            <a:lvl6pPr marL="2286000" indent="0">
              <a:buNone/>
              <a:defRPr sz="1700" b="1"/>
            </a:lvl6pPr>
            <a:lvl7pPr marL="2742565" indent="0">
              <a:buNone/>
              <a:defRPr sz="1700" b="1"/>
            </a:lvl7pPr>
            <a:lvl8pPr marL="3199765" indent="0">
              <a:buNone/>
              <a:defRPr sz="1700" b="1"/>
            </a:lvl8pPr>
            <a:lvl9pPr marL="3656965" indent="0">
              <a:buNone/>
              <a:defRPr sz="1700" b="1"/>
            </a:lvl9pPr>
          </a:lstStyle>
          <a:p>
            <a:pPr lvl="0"/>
            <a:r>
              <a:rPr lang="en-US"/>
              <a:t>Click to edit Master text styles</a:t>
            </a:r>
          </a:p>
        </p:txBody>
      </p:sp>
      <p:sp>
        <p:nvSpPr>
          <p:cNvPr id="4" name="Content Placeholder 3"/>
          <p:cNvSpPr>
            <a:spLocks noGrp="1"/>
          </p:cNvSpPr>
          <p:nvPr>
            <p:ph sz="half" idx="2"/>
          </p:nvPr>
        </p:nvSpPr>
        <p:spPr>
          <a:xfrm>
            <a:off x="457199" y="1812397"/>
            <a:ext cx="4040189" cy="329274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700" b="1"/>
            </a:lvl4pPr>
            <a:lvl5pPr marL="1828800" indent="0">
              <a:buNone/>
              <a:defRPr sz="1700" b="1"/>
            </a:lvl5pPr>
            <a:lvl6pPr marL="2286000" indent="0">
              <a:buNone/>
              <a:defRPr sz="1700" b="1"/>
            </a:lvl6pPr>
            <a:lvl7pPr marL="2742565" indent="0">
              <a:buNone/>
              <a:defRPr sz="1700" b="1"/>
            </a:lvl7pPr>
            <a:lvl8pPr marL="3199765" indent="0">
              <a:buNone/>
              <a:defRPr sz="1700" b="1"/>
            </a:lvl8pPr>
            <a:lvl9pPr marL="3656965"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645027" y="1812397"/>
            <a:ext cx="4041775" cy="329274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827593-7C68-47E9-82CB-643E57865D22}"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827593-7C68-47E9-82CB-643E57865D22}"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27593-7C68-47E9-82CB-643E57865D22}"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27542"/>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27543"/>
            <a:ext cx="5111750" cy="4877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827593-7C68-47E9-82CB-643E57865D2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0"/>
            <a:ext cx="5486400" cy="47228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510647"/>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1792289" y="4472783"/>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827593-7C68-47E9-82CB-643E57865D22}"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82806-169F-4CBD-8CB6-58B7E89834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28865"/>
            <a:ext cx="8229600" cy="952500"/>
          </a:xfrm>
          <a:prstGeom prst="rect">
            <a:avLst/>
          </a:prstGeom>
        </p:spPr>
        <p:txBody>
          <a:bodyPr vert="horz" lIns="91430" tIns="45714" rIns="91430" bIns="45714" rtlCol="0" anchor="ctr">
            <a:normAutofit/>
          </a:bodyPr>
          <a:lstStyle/>
          <a:p>
            <a:r>
              <a:rPr lang="en-US"/>
              <a:t>Click to edit Master title style</a:t>
            </a:r>
          </a:p>
        </p:txBody>
      </p:sp>
      <p:sp>
        <p:nvSpPr>
          <p:cNvPr id="3" name="Text Placeholder 2"/>
          <p:cNvSpPr>
            <a:spLocks noGrp="1"/>
          </p:cNvSpPr>
          <p:nvPr>
            <p:ph type="body" idx="1"/>
          </p:nvPr>
        </p:nvSpPr>
        <p:spPr>
          <a:xfrm>
            <a:off x="457201" y="1333500"/>
            <a:ext cx="8229600" cy="3771636"/>
          </a:xfrm>
          <a:prstGeom prst="rect">
            <a:avLst/>
          </a:prstGeom>
        </p:spPr>
        <p:txBody>
          <a:bodyPr vert="horz" lIns="91430" tIns="45714" rIns="91430"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0"/>
            <a:ext cx="2133600" cy="304271"/>
          </a:xfrm>
          <a:prstGeom prst="rect">
            <a:avLst/>
          </a:prstGeom>
        </p:spPr>
        <p:txBody>
          <a:bodyPr vert="horz" lIns="91430" tIns="45714" rIns="91430" bIns="45714" rtlCol="0" anchor="ctr"/>
          <a:lstStyle>
            <a:lvl1pPr algn="l">
              <a:defRPr sz="1200">
                <a:solidFill>
                  <a:schemeClr val="tx1">
                    <a:tint val="75000"/>
                  </a:schemeClr>
                </a:solidFill>
              </a:defRPr>
            </a:lvl1pPr>
          </a:lstStyle>
          <a:p>
            <a:fld id="{02827593-7C68-47E9-82CB-643E57865D22}" type="datetimeFigureOut">
              <a:rPr lang="en-US" smtClean="0"/>
              <a:t>12/13/2022</a:t>
            </a:fld>
            <a:endParaRPr lang="en-US"/>
          </a:p>
        </p:txBody>
      </p:sp>
      <p:sp>
        <p:nvSpPr>
          <p:cNvPr id="5" name="Footer Placeholder 4"/>
          <p:cNvSpPr>
            <a:spLocks noGrp="1"/>
          </p:cNvSpPr>
          <p:nvPr>
            <p:ph type="ftr" sz="quarter" idx="3"/>
          </p:nvPr>
        </p:nvSpPr>
        <p:spPr>
          <a:xfrm>
            <a:off x="3124201" y="5296960"/>
            <a:ext cx="2895600" cy="304271"/>
          </a:xfrm>
          <a:prstGeom prst="rect">
            <a:avLst/>
          </a:prstGeom>
        </p:spPr>
        <p:txBody>
          <a:bodyPr vert="horz" lIns="91430" tIns="45714" rIns="91430"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30" tIns="45714" rIns="91430" bIns="45714" rtlCol="0" anchor="ctr"/>
          <a:lstStyle>
            <a:lvl1pPr algn="r">
              <a:defRPr sz="1200">
                <a:solidFill>
                  <a:schemeClr val="tx1">
                    <a:tint val="75000"/>
                  </a:schemeClr>
                </a:solidFill>
              </a:defRPr>
            </a:lvl1pPr>
          </a:lstStyle>
          <a:p>
            <a:fld id="{34382806-169F-4CBD-8CB6-58B7E89834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3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04900"/>
            <a:ext cx="7772401" cy="1895478"/>
          </a:xfrm>
        </p:spPr>
        <p:txBody>
          <a:bodyPr>
            <a:normAutofit/>
          </a:bodyPr>
          <a:lstStyle/>
          <a:p>
            <a:r>
              <a:rPr lang="en-US" sz="3200" b="1" dirty="0"/>
              <a:t>Final Project:</a:t>
            </a:r>
            <a:br>
              <a:rPr lang="en-US" sz="3200" b="1" dirty="0"/>
            </a:br>
            <a:r>
              <a:rPr lang="en-US" sz="3200" b="1" dirty="0"/>
              <a:t>Software Technology</a:t>
            </a:r>
            <a:endParaRPr lang="en-US" sz="3200" b="1" dirty="0">
              <a:cs typeface="Calibri"/>
            </a:endParaRPr>
          </a:p>
        </p:txBody>
      </p:sp>
      <p:sp>
        <p:nvSpPr>
          <p:cNvPr id="3" name="Subtitle 2"/>
          <p:cNvSpPr>
            <a:spLocks noGrp="1"/>
          </p:cNvSpPr>
          <p:nvPr>
            <p:ph type="subTitle" idx="1"/>
          </p:nvPr>
        </p:nvSpPr>
        <p:spPr>
          <a:xfrm>
            <a:off x="1447800" y="4076700"/>
            <a:ext cx="6400800" cy="1460500"/>
          </a:xfrm>
        </p:spPr>
        <p:txBody>
          <a:bodyPr vert="horz" lIns="91430" tIns="45714" rIns="91430" bIns="45714" rtlCol="0" anchor="t">
            <a:normAutofit/>
          </a:bodyPr>
          <a:lstStyle/>
          <a:p>
            <a:r>
              <a:rPr lang="en-US" sz="2000" b="1" dirty="0">
                <a:solidFill>
                  <a:schemeClr val="tx1"/>
                </a:solidFill>
              </a:rPr>
              <a:t>Subject: Software Technology – Group 5</a:t>
            </a:r>
          </a:p>
          <a:p>
            <a:r>
              <a:rPr lang="en-US" sz="2000" b="1" dirty="0">
                <a:solidFill>
                  <a:schemeClr val="tx1"/>
                </a:solidFill>
              </a:rPr>
              <a:t>Lecturer: GV. Phạm Thái </a:t>
            </a:r>
            <a:r>
              <a:rPr lang="en-US" sz="2000" b="1" dirty="0" err="1">
                <a:solidFill>
                  <a:schemeClr val="tx1"/>
                </a:solidFill>
              </a:rPr>
              <a:t>Kỳ</a:t>
            </a:r>
            <a:r>
              <a:rPr lang="en-US" sz="2000" b="1" dirty="0">
                <a:solidFill>
                  <a:schemeClr val="tx1"/>
                </a:solidFill>
              </a:rPr>
              <a:t> Trung</a:t>
            </a:r>
            <a:endParaRPr lang="en-US" sz="2000" b="1" dirty="0">
              <a:solidFill>
                <a:schemeClr val="tx1"/>
              </a:solidFill>
              <a:cs typeface="Calibri" panose="020F0502020204030204"/>
            </a:endParaRPr>
          </a:p>
          <a:p>
            <a:endParaRPr lang="en-US"/>
          </a:p>
        </p:txBody>
      </p:sp>
      <p:sp>
        <p:nvSpPr>
          <p:cNvPr id="5" name="Rectangle 1"/>
          <p:cNvSpPr>
            <a:spLocks noChangeArrowheads="1"/>
          </p:cNvSpPr>
          <p:nvPr/>
        </p:nvSpPr>
        <p:spPr bwMode="auto">
          <a:xfrm>
            <a:off x="0" y="-164028"/>
            <a:ext cx="163733" cy="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1043" tIns="40522" rIns="81043" bIns="40522" numCol="1" anchor="ctr" anchorCtr="0" compatLnSpc="1">
            <a:spAutoFit/>
          </a:bodyPr>
          <a:lstStyle/>
          <a:p>
            <a:pPr defTabSz="810260" fontAlgn="base">
              <a:spcBef>
                <a:spcPct val="0"/>
              </a:spcBef>
              <a:spcAft>
                <a:spcPct val="0"/>
              </a:spcAft>
            </a:pPr>
            <a:endParaRPr lang="en-US" altLang="en-US" sz="1600">
              <a:latin typeface="Arial" panose="020B0604020202020204" pitchFamily="34" charset="0"/>
              <a:cs typeface="Arial" panose="020B0604020202020204" pitchFamily="34" charset="0"/>
            </a:endParaRPr>
          </a:p>
        </p:txBody>
      </p:sp>
      <p:pic>
        <p:nvPicPr>
          <p:cNvPr id="10"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311663" y="285085"/>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Defining Use Case</a:t>
            </a:r>
            <a:endParaRPr lang="en-US" sz="3200" b="1" dirty="0" err="1">
              <a:cs typeface="Calibri" panose="020F0502020204030204"/>
            </a:endParaRPr>
          </a:p>
        </p:txBody>
      </p:sp>
      <p:graphicFrame>
        <p:nvGraphicFramePr>
          <p:cNvPr id="2" name="Bảng 2"/>
          <p:cNvGraphicFramePr>
            <a:graphicFrameLocks noGrp="1"/>
          </p:cNvGraphicFramePr>
          <p:nvPr>
            <p:extLst>
              <p:ext uri="{D42A27DB-BD31-4B8C-83A1-F6EECF244321}">
                <p14:modId xmlns:p14="http://schemas.microsoft.com/office/powerpoint/2010/main" val="4135904091"/>
              </p:ext>
            </p:extLst>
          </p:nvPr>
        </p:nvGraphicFramePr>
        <p:xfrm>
          <a:off x="942351" y="1253149"/>
          <a:ext cx="7195932" cy="2651760"/>
        </p:xfrm>
        <a:graphic>
          <a:graphicData uri="http://schemas.openxmlformats.org/drawingml/2006/table">
            <a:tbl>
              <a:tblPr firstRow="1" bandRow="1">
                <a:tableStyleId>{5C22544A-7EE6-4342-B048-85BDC9FD1C3A}</a:tableStyleId>
              </a:tblPr>
              <a:tblGrid>
                <a:gridCol w="3597966">
                  <a:extLst>
                    <a:ext uri="{9D8B030D-6E8A-4147-A177-3AD203B41FA5}">
                      <a16:colId xmlns:a16="http://schemas.microsoft.com/office/drawing/2014/main" val="20000"/>
                    </a:ext>
                  </a:extLst>
                </a:gridCol>
                <a:gridCol w="3597966">
                  <a:extLst>
                    <a:ext uri="{9D8B030D-6E8A-4147-A177-3AD203B41FA5}">
                      <a16:colId xmlns:a16="http://schemas.microsoft.com/office/drawing/2014/main" val="20001"/>
                    </a:ext>
                  </a:extLst>
                </a:gridCol>
              </a:tblGrid>
              <a:tr h="370839">
                <a:tc>
                  <a:txBody>
                    <a:bodyPr/>
                    <a:lstStyle/>
                    <a:p>
                      <a:pPr lvl="0">
                        <a:buNone/>
                      </a:pPr>
                      <a:r>
                        <a:rPr lang="vi-VN" sz="1800" b="1" i="0" u="none" strike="noStrike" noProof="0" dirty="0" err="1">
                          <a:solidFill>
                            <a:schemeClr val="tx1"/>
                          </a:solidFill>
                        </a:rPr>
                        <a:t>Admin</a:t>
                      </a:r>
                      <a:endParaRPr lang="vi-VN" b="1" dirty="0" err="1">
                        <a:solidFill>
                          <a:schemeClr val="tx1"/>
                        </a:solidFill>
                      </a:endParaRPr>
                    </a:p>
                  </a:txBody>
                  <a:tcPr>
                    <a:solidFill>
                      <a:schemeClr val="accent1">
                        <a:lumMod val="20000"/>
                        <a:lumOff val="80000"/>
                      </a:schemeClr>
                    </a:solidFill>
                  </a:tcPr>
                </a:tc>
                <a:tc>
                  <a:txBody>
                    <a:bodyPr/>
                    <a:lstStyle/>
                    <a:p>
                      <a:pPr lvl="0">
                        <a:buNone/>
                      </a:pPr>
                      <a:r>
                        <a:rPr lang="vi-VN" sz="1800" b="0" i="0" u="none" strike="noStrike" noProof="0" dirty="0" err="1">
                          <a:solidFill>
                            <a:schemeClr val="tx1"/>
                          </a:solidFill>
                        </a:rPr>
                        <a:t>View</a:t>
                      </a:r>
                      <a:r>
                        <a:rPr lang="vi-VN" sz="1800" b="0" i="0" u="none" strike="noStrike" noProof="0" dirty="0">
                          <a:solidFill>
                            <a:schemeClr val="tx1"/>
                          </a:solidFill>
                        </a:rPr>
                        <a:t> </a:t>
                      </a:r>
                      <a:r>
                        <a:rPr lang="vi-VN" sz="1800" b="0" i="0" u="none" strike="noStrike" noProof="0" dirty="0" err="1">
                          <a:solidFill>
                            <a:schemeClr val="tx1"/>
                          </a:solidFill>
                        </a:rPr>
                        <a:t>customer</a:t>
                      </a:r>
                      <a:r>
                        <a:rPr lang="vi-VN" sz="1800" b="0" i="0" u="none" strike="noStrike" noProof="0" dirty="0">
                          <a:solidFill>
                            <a:schemeClr val="tx1"/>
                          </a:solidFill>
                        </a:rPr>
                        <a:t> </a:t>
                      </a:r>
                      <a:r>
                        <a:rPr lang="vi-VN" sz="1800" b="0" i="0" u="none" strike="noStrike" noProof="0" dirty="0" err="1">
                          <a:solidFill>
                            <a:schemeClr val="tx1"/>
                          </a:solidFill>
                        </a:rPr>
                        <a:t>information</a:t>
                      </a:r>
                      <a:r>
                        <a:rPr lang="vi-VN" sz="1800" b="0" i="0" u="none" strike="noStrike" noProof="0" dirty="0">
                          <a:solidFill>
                            <a:schemeClr val="tx1"/>
                          </a:solidFill>
                        </a:rPr>
                        <a:t> </a:t>
                      </a:r>
                      <a:endParaRPr lang="vi-VN" dirty="0" err="1">
                        <a:solidFill>
                          <a:schemeClr val="tx1"/>
                        </a:solidFill>
                      </a:endParaRPr>
                    </a:p>
                    <a:p>
                      <a:pPr lvl="0">
                        <a:buNone/>
                      </a:pPr>
                      <a:r>
                        <a:rPr lang="vi-VN" sz="1800" b="0" i="0" u="none" strike="noStrike" noProof="0" dirty="0" err="1">
                          <a:solidFill>
                            <a:schemeClr val="tx1"/>
                          </a:solidFill>
                        </a:rPr>
                        <a:t>Edit</a:t>
                      </a:r>
                      <a:r>
                        <a:rPr lang="vi-VN" sz="1800" b="0" i="0" u="none" strike="noStrike" noProof="0" dirty="0">
                          <a:solidFill>
                            <a:schemeClr val="tx1"/>
                          </a:solidFill>
                        </a:rPr>
                        <a:t> </a:t>
                      </a:r>
                      <a:r>
                        <a:rPr lang="vi-VN" sz="1800" b="0" i="0" u="none" strike="noStrike" noProof="0" dirty="0" err="1">
                          <a:solidFill>
                            <a:schemeClr val="tx1"/>
                          </a:solidFill>
                        </a:rPr>
                        <a:t>customer</a:t>
                      </a:r>
                      <a:r>
                        <a:rPr lang="vi-VN" sz="1800" b="0" i="0" u="none" strike="noStrike" noProof="0" dirty="0">
                          <a:solidFill>
                            <a:schemeClr val="tx1"/>
                          </a:solidFill>
                        </a:rPr>
                        <a:t> </a:t>
                      </a:r>
                      <a:r>
                        <a:rPr lang="vi-VN" sz="1800" b="0" i="0" u="none" strike="noStrike" noProof="0" dirty="0" err="1">
                          <a:solidFill>
                            <a:schemeClr val="tx1"/>
                          </a:solidFill>
                        </a:rPr>
                        <a:t>information</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Delete</a:t>
                      </a:r>
                      <a:r>
                        <a:rPr lang="vi-VN" sz="1800" b="0" i="0" u="none" strike="noStrike" noProof="0" dirty="0">
                          <a:solidFill>
                            <a:schemeClr val="tx1"/>
                          </a:solidFill>
                        </a:rPr>
                        <a:t> </a:t>
                      </a:r>
                      <a:r>
                        <a:rPr lang="vi-VN" sz="1800" b="0" i="0" u="none" strike="noStrike" noProof="0" dirty="0" err="1">
                          <a:solidFill>
                            <a:schemeClr val="tx1"/>
                          </a:solidFill>
                        </a:rPr>
                        <a:t>customer</a:t>
                      </a:r>
                      <a:r>
                        <a:rPr lang="vi-VN" sz="1800" b="0" i="0" u="none" strike="noStrike" noProof="0" dirty="0">
                          <a:solidFill>
                            <a:schemeClr val="tx1"/>
                          </a:solidFill>
                        </a:rPr>
                        <a:t> </a:t>
                      </a:r>
                      <a:r>
                        <a:rPr lang="vi-VN" sz="1800" b="0" i="0" u="none" strike="noStrike" noProof="0" dirty="0" err="1">
                          <a:solidFill>
                            <a:schemeClr val="tx1"/>
                          </a:solidFill>
                        </a:rPr>
                        <a:t>information</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View</a:t>
                      </a:r>
                      <a:r>
                        <a:rPr lang="vi-VN" sz="1800" b="0" i="0" u="none" strike="noStrike" noProof="0" dirty="0">
                          <a:solidFill>
                            <a:schemeClr val="tx1"/>
                          </a:solidFill>
                        </a:rPr>
                        <a:t> </a:t>
                      </a:r>
                      <a:r>
                        <a:rPr lang="vi-VN" sz="1800" b="0" i="0" u="none" strike="noStrike" noProof="0" dirty="0" err="1">
                          <a:solidFill>
                            <a:schemeClr val="tx1"/>
                          </a:solidFill>
                        </a:rPr>
                        <a:t>customer</a:t>
                      </a:r>
                      <a:r>
                        <a:rPr lang="vi-VN" sz="1800" b="0" i="0" u="none" strike="noStrike" noProof="0" dirty="0">
                          <a:solidFill>
                            <a:schemeClr val="tx1"/>
                          </a:solidFill>
                        </a:rPr>
                        <a:t> </a:t>
                      </a:r>
                      <a:r>
                        <a:rPr lang="vi-VN" sz="1800" b="0" i="0" u="none" strike="noStrike" noProof="0" dirty="0" err="1">
                          <a:solidFill>
                            <a:schemeClr val="tx1"/>
                          </a:solidFill>
                        </a:rPr>
                        <a:t>cart</a:t>
                      </a:r>
                      <a:r>
                        <a:rPr lang="vi-VN" sz="1800" b="0" i="0" u="none" strike="noStrike" noProof="0" dirty="0">
                          <a:solidFill>
                            <a:schemeClr val="tx1"/>
                          </a:solidFill>
                        </a:rPr>
                        <a:t> </a:t>
                      </a:r>
                      <a:r>
                        <a:rPr lang="vi-VN" sz="1800" b="0" i="0" u="none" strike="noStrike" noProof="0" dirty="0" err="1">
                          <a:solidFill>
                            <a:schemeClr val="tx1"/>
                          </a:solidFill>
                        </a:rPr>
                        <a:t>information</a:t>
                      </a:r>
                      <a:r>
                        <a:rPr lang="vi-VN" sz="1800" b="0" i="0" u="none" strike="noStrike" noProof="0" dirty="0">
                          <a:solidFill>
                            <a:schemeClr val="tx1"/>
                          </a:solidFill>
                        </a:rPr>
                        <a:t> </a:t>
                      </a:r>
                      <a:r>
                        <a:rPr lang="vi-VN" sz="1800" b="0" i="0" u="none" strike="noStrike" noProof="0" dirty="0" err="1">
                          <a:solidFill>
                            <a:schemeClr val="tx1"/>
                          </a:solidFill>
                        </a:rPr>
                        <a:t>View</a:t>
                      </a:r>
                      <a:r>
                        <a:rPr lang="vi-VN" sz="1800" b="0" i="0" u="none" strike="noStrike" noProof="0" dirty="0">
                          <a:solidFill>
                            <a:schemeClr val="tx1"/>
                          </a:solidFill>
                        </a:rPr>
                        <a:t> </a:t>
                      </a:r>
                      <a:r>
                        <a:rPr lang="vi-VN" sz="1800" b="0" i="0" u="none" strike="noStrike" noProof="0" dirty="0" err="1">
                          <a:solidFill>
                            <a:schemeClr val="tx1"/>
                          </a:solidFill>
                        </a:rPr>
                        <a:t>customer</a:t>
                      </a:r>
                      <a:r>
                        <a:rPr lang="vi-VN" sz="1800" b="0" i="0" u="none" strike="noStrike" noProof="0" dirty="0">
                          <a:solidFill>
                            <a:schemeClr val="tx1"/>
                          </a:solidFill>
                        </a:rPr>
                        <a:t> </a:t>
                      </a:r>
                      <a:r>
                        <a:rPr lang="vi-VN" sz="1800" b="0" i="0" u="none" strike="noStrike" noProof="0" dirty="0" err="1">
                          <a:solidFill>
                            <a:schemeClr val="tx1"/>
                          </a:solidFill>
                        </a:rPr>
                        <a:t>order</a:t>
                      </a:r>
                      <a:r>
                        <a:rPr lang="vi-VN" sz="1800" b="0" i="0" u="none" strike="noStrike" noProof="0" dirty="0">
                          <a:solidFill>
                            <a:schemeClr val="tx1"/>
                          </a:solidFill>
                        </a:rPr>
                        <a:t> </a:t>
                      </a:r>
                      <a:r>
                        <a:rPr lang="vi-VN" sz="1800" b="0" i="0" u="none" strike="noStrike" noProof="0" dirty="0" err="1">
                          <a:solidFill>
                            <a:schemeClr val="tx1"/>
                          </a:solidFill>
                        </a:rPr>
                        <a:t>history</a:t>
                      </a:r>
                      <a:r>
                        <a:rPr lang="vi-VN" sz="1800" b="0" i="0" u="none" strike="noStrike" noProof="0" dirty="0">
                          <a:solidFill>
                            <a:schemeClr val="tx1"/>
                          </a:solidFill>
                        </a:rPr>
                        <a:t> </a:t>
                      </a:r>
                      <a:r>
                        <a:rPr lang="vi-VN" sz="1800" b="0" i="0" u="none" strike="noStrike" noProof="0" dirty="0" err="1">
                          <a:solidFill>
                            <a:schemeClr val="tx1"/>
                          </a:solidFill>
                        </a:rPr>
                        <a:t>Manage</a:t>
                      </a:r>
                      <a:r>
                        <a:rPr lang="vi-VN" sz="1800" b="0" i="0" u="none" strike="noStrike" noProof="0" dirty="0">
                          <a:solidFill>
                            <a:schemeClr val="tx1"/>
                          </a:solidFill>
                        </a:rPr>
                        <a:t> </a:t>
                      </a:r>
                      <a:r>
                        <a:rPr lang="vi-VN" sz="1800" b="0" i="0" u="none" strike="noStrike" noProof="0" dirty="0" err="1">
                          <a:solidFill>
                            <a:schemeClr val="tx1"/>
                          </a:solidFill>
                        </a:rPr>
                        <a:t>order</a:t>
                      </a:r>
                      <a:r>
                        <a:rPr lang="vi-VN" sz="1800" b="0" i="0" u="none" strike="noStrike" noProof="0" dirty="0">
                          <a:solidFill>
                            <a:schemeClr val="tx1"/>
                          </a:solidFill>
                        </a:rPr>
                        <a:t> </a:t>
                      </a:r>
                      <a:r>
                        <a:rPr lang="vi-VN" sz="1800" b="0" i="0" u="none" strike="noStrike" noProof="0" dirty="0" err="1">
                          <a:solidFill>
                            <a:schemeClr val="tx1"/>
                          </a:solidFill>
                        </a:rPr>
                        <a:t>status</a:t>
                      </a:r>
                      <a:endParaRPr lang="vi-VN">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vi-VN" b="1" dirty="0"/>
                        <a:t>IT </a:t>
                      </a:r>
                      <a:r>
                        <a:rPr lang="vi-VN" b="1" dirty="0" err="1"/>
                        <a:t>technical</a:t>
                      </a:r>
                    </a:p>
                  </a:txBody>
                  <a:tcPr>
                    <a:solidFill>
                      <a:schemeClr val="accent1">
                        <a:lumMod val="20000"/>
                        <a:lumOff val="80000"/>
                      </a:schemeClr>
                    </a:solidFill>
                  </a:tcPr>
                </a:tc>
                <a:tc>
                  <a:txBody>
                    <a:bodyPr/>
                    <a:lstStyle/>
                    <a:p>
                      <a:pPr lvl="0">
                        <a:buNone/>
                      </a:pPr>
                      <a:r>
                        <a:rPr lang="vi-VN" sz="1800" b="0" i="0" u="none" strike="noStrike" noProof="0" dirty="0" err="1">
                          <a:solidFill>
                            <a:schemeClr val="tx1"/>
                          </a:solidFill>
                          <a:latin typeface="Arial" panose="020B0604020202020204"/>
                        </a:rPr>
                        <a:t>Troubleshooting</a:t>
                      </a:r>
                    </a:p>
                    <a:p>
                      <a:pPr lvl="0">
                        <a:buNone/>
                      </a:pPr>
                      <a:r>
                        <a:rPr lang="vi-VN" sz="1800" b="0" i="0" u="none" strike="noStrike" noProof="0" dirty="0" err="1">
                          <a:solidFill>
                            <a:schemeClr val="tx1"/>
                          </a:solidFill>
                          <a:latin typeface="Arial" panose="020B0604020202020204"/>
                        </a:rPr>
                        <a:t>Developing</a:t>
                      </a:r>
                      <a:r>
                        <a:rPr lang="vi-VN" sz="1800" b="0" i="0" u="none" strike="noStrike" noProof="0" dirty="0">
                          <a:solidFill>
                            <a:schemeClr val="tx1"/>
                          </a:solidFill>
                          <a:latin typeface="Arial" panose="020B0604020202020204"/>
                        </a:rPr>
                        <a:t> </a:t>
                      </a:r>
                      <a:r>
                        <a:rPr lang="vi-VN" sz="1800" b="0" i="0" u="none" strike="noStrike" noProof="0" dirty="0" err="1">
                          <a:solidFill>
                            <a:schemeClr val="tx1"/>
                          </a:solidFill>
                          <a:latin typeface="Arial" panose="020B0604020202020204"/>
                        </a:rPr>
                        <a:t>application</a:t>
                      </a:r>
                      <a:endParaRPr lang="vi-VN" sz="1800" b="0" i="0" u="none" strike="noStrike" noProof="0">
                        <a:solidFill>
                          <a:schemeClr val="tx1"/>
                        </a:solidFill>
                        <a:latin typeface="Arial" panose="020B0604020202020204"/>
                      </a:endParaRPr>
                    </a:p>
                    <a:p>
                      <a:pPr lvl="0">
                        <a:buNone/>
                      </a:pPr>
                      <a:r>
                        <a:rPr lang="vi-VN" sz="1800" b="0" i="0" u="none" strike="noStrike" noProof="0" dirty="0" err="1">
                          <a:solidFill>
                            <a:schemeClr val="tx1"/>
                          </a:solidFill>
                          <a:latin typeface="Arial" panose="020B0604020202020204"/>
                        </a:rPr>
                        <a:t>Maintenance</a:t>
                      </a:r>
                      <a:endParaRPr lang="vi-VN" sz="1800" b="0" i="0" u="none" strike="noStrike" noProof="0">
                        <a:solidFill>
                          <a:schemeClr val="tx1"/>
                        </a:solidFill>
                        <a:latin typeface="Arial" panose="020B0604020202020204"/>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2096770" y="-82869"/>
            <a:ext cx="4100513" cy="7397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Business Use Case</a:t>
            </a:r>
            <a:endParaRPr lang="en-US" sz="3200" b="1" dirty="0" err="1">
              <a:cs typeface="Calibri" panose="020F0502020204030204"/>
            </a:endParaRPr>
          </a:p>
        </p:txBody>
      </p:sp>
      <p:pic>
        <p:nvPicPr>
          <p:cNvPr id="2" name="Hình ảnh 2">
            <a:extLst>
              <a:ext uri="{FF2B5EF4-FFF2-40B4-BE49-F238E27FC236}">
                <a16:creationId xmlns:a16="http://schemas.microsoft.com/office/drawing/2014/main" id="{B1F2D462-C098-98B7-34B6-4535F011A6EE}"/>
              </a:ext>
            </a:extLst>
          </p:cNvPr>
          <p:cNvPicPr>
            <a:picLocks noChangeAspect="1"/>
          </p:cNvPicPr>
          <p:nvPr/>
        </p:nvPicPr>
        <p:blipFill>
          <a:blip r:embed="rId3"/>
          <a:stretch>
            <a:fillRect/>
          </a:stretch>
        </p:blipFill>
        <p:spPr>
          <a:xfrm>
            <a:off x="1969930" y="576097"/>
            <a:ext cx="4935966" cy="4939603"/>
          </a:xfrm>
          <a:prstGeom prst="rect">
            <a:avLst/>
          </a:prstGeom>
        </p:spPr>
      </p:pic>
    </p:spTree>
    <p:extLst>
      <p:ext uri="{BB962C8B-B14F-4D97-AF65-F5344CB8AC3E}">
        <p14:creationId xmlns:p14="http://schemas.microsoft.com/office/powerpoint/2010/main" val="71136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311663" y="285085"/>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List of events</a:t>
            </a:r>
            <a:endParaRPr lang="en-US" sz="3200" b="1" dirty="0" err="1">
              <a:cs typeface="Calibri" panose="020F0502020204030204"/>
            </a:endParaRPr>
          </a:p>
        </p:txBody>
      </p:sp>
      <p:pic>
        <p:nvPicPr>
          <p:cNvPr id="6" name="Hình ảnh 6" descr="Ảnh có chứa bàn&#10;&#10;Mô tả được tự động tạo">
            <a:extLst>
              <a:ext uri="{FF2B5EF4-FFF2-40B4-BE49-F238E27FC236}">
                <a16:creationId xmlns:a16="http://schemas.microsoft.com/office/drawing/2014/main" id="{15FC2C18-214A-A73F-1DC5-189653758702}"/>
              </a:ext>
            </a:extLst>
          </p:cNvPr>
          <p:cNvPicPr>
            <a:picLocks noGrp="1" noChangeAspect="1"/>
          </p:cNvPicPr>
          <p:nvPr>
            <p:ph idx="1"/>
          </p:nvPr>
        </p:nvPicPr>
        <p:blipFill>
          <a:blip r:embed="rId3"/>
          <a:stretch>
            <a:fillRect/>
          </a:stretch>
        </p:blipFill>
        <p:spPr>
          <a:xfrm>
            <a:off x="3192993" y="1289159"/>
            <a:ext cx="2767870" cy="4205189"/>
          </a:xfrm>
        </p:spPr>
      </p:pic>
    </p:spTree>
    <p:extLst>
      <p:ext uri="{BB962C8B-B14F-4D97-AF65-F5344CB8AC3E}">
        <p14:creationId xmlns:p14="http://schemas.microsoft.com/office/powerpoint/2010/main" val="368509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311663" y="285085"/>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ea typeface="+mj-lt"/>
                <a:cs typeface="+mj-lt"/>
              </a:rPr>
              <a:t>Register account Use Case</a:t>
            </a:r>
            <a:endParaRPr lang="vi-VN" b="1">
              <a:latin typeface="Times New Roman"/>
              <a:ea typeface="+mj-lt"/>
              <a:cs typeface="Times New Roman"/>
            </a:endParaRPr>
          </a:p>
        </p:txBody>
      </p:sp>
      <p:sp>
        <p:nvSpPr>
          <p:cNvPr id="10" name="Content Placeholder 1"/>
          <p:cNvSpPr txBox="1"/>
          <p:nvPr/>
        </p:nvSpPr>
        <p:spPr>
          <a:xfrm>
            <a:off x="706098" y="1121396"/>
            <a:ext cx="8229600" cy="609600"/>
          </a:xfrm>
          <a:prstGeom prst="rect">
            <a:avLst/>
          </a:prstGeom>
        </p:spPr>
        <p:txBody>
          <a:bodyPr vert="horz" lIns="91430" tIns="45714" rIns="91430" bIns="45714"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b="1" dirty="0"/>
              <a:t>Register account – use case diagram</a:t>
            </a:r>
            <a:endParaRPr lang="vi-VN" dirty="0"/>
          </a:p>
        </p:txBody>
      </p:sp>
      <p:pic>
        <p:nvPicPr>
          <p:cNvPr id="3" name="Hình ảnh 4">
            <a:extLst>
              <a:ext uri="{FF2B5EF4-FFF2-40B4-BE49-F238E27FC236}">
                <a16:creationId xmlns:a16="http://schemas.microsoft.com/office/drawing/2014/main" id="{240AB154-D8DB-436F-BA23-2B44BE436F21}"/>
              </a:ext>
            </a:extLst>
          </p:cNvPr>
          <p:cNvPicPr>
            <a:picLocks noChangeAspect="1"/>
          </p:cNvPicPr>
          <p:nvPr/>
        </p:nvPicPr>
        <p:blipFill>
          <a:blip r:embed="rId3"/>
          <a:stretch>
            <a:fillRect/>
          </a:stretch>
        </p:blipFill>
        <p:spPr>
          <a:xfrm>
            <a:off x="1700212" y="1799897"/>
            <a:ext cx="5743575" cy="3238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762000" y="45400"/>
            <a:ext cx="7451841"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Register account Use Case</a:t>
            </a:r>
            <a:endParaRPr lang="vi-VN" dirty="0"/>
          </a:p>
        </p:txBody>
      </p:sp>
      <p:pic>
        <p:nvPicPr>
          <p:cNvPr id="3" name="Hình ảnh 4" descr="Ảnh có chứa bàn&#10;&#10;Mô tả được tự động tạo">
            <a:extLst>
              <a:ext uri="{FF2B5EF4-FFF2-40B4-BE49-F238E27FC236}">
                <a16:creationId xmlns:a16="http://schemas.microsoft.com/office/drawing/2014/main" id="{1B673AB0-CC66-6740-F896-F227CE3A4BAE}"/>
              </a:ext>
            </a:extLst>
          </p:cNvPr>
          <p:cNvPicPr>
            <a:picLocks noChangeAspect="1"/>
          </p:cNvPicPr>
          <p:nvPr/>
        </p:nvPicPr>
        <p:blipFill>
          <a:blip r:embed="rId3"/>
          <a:stretch>
            <a:fillRect/>
          </a:stretch>
        </p:blipFill>
        <p:spPr>
          <a:xfrm>
            <a:off x="2138690" y="918833"/>
            <a:ext cx="4699110" cy="45473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211579" y="-159288"/>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ea typeface="+mj-lt"/>
                <a:cs typeface="+mj-lt"/>
              </a:rPr>
              <a:t>Register account Use Case</a:t>
            </a:r>
            <a:endParaRPr lang="en-US" sz="3200" dirty="0">
              <a:ea typeface="+mj-lt"/>
              <a:cs typeface="+mj-lt"/>
            </a:endParaRPr>
          </a:p>
        </p:txBody>
      </p:sp>
      <p:sp>
        <p:nvSpPr>
          <p:cNvPr id="10" name="Content Placeholder 1"/>
          <p:cNvSpPr txBox="1"/>
          <p:nvPr/>
        </p:nvSpPr>
        <p:spPr>
          <a:xfrm>
            <a:off x="559442" y="609245"/>
            <a:ext cx="8229600" cy="609600"/>
          </a:xfrm>
          <a:prstGeom prst="rect">
            <a:avLst/>
          </a:prstGeom>
        </p:spPr>
        <p:txBody>
          <a:bodyPr vert="horz" lIns="91430" tIns="45714" rIns="91430" bIns="45714"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00" b="1" dirty="0"/>
              <a:t>Register account– Sequence diagram</a:t>
            </a:r>
            <a:endParaRPr lang="vi-VN" dirty="0"/>
          </a:p>
        </p:txBody>
      </p:sp>
      <p:pic>
        <p:nvPicPr>
          <p:cNvPr id="6" name="Hình ảnh 6">
            <a:extLst>
              <a:ext uri="{FF2B5EF4-FFF2-40B4-BE49-F238E27FC236}">
                <a16:creationId xmlns:a16="http://schemas.microsoft.com/office/drawing/2014/main" id="{F2C37825-DE16-1103-B72A-5FE263707CA3}"/>
              </a:ext>
            </a:extLst>
          </p:cNvPr>
          <p:cNvPicPr>
            <a:picLocks noGrp="1" noChangeAspect="1"/>
          </p:cNvPicPr>
          <p:nvPr>
            <p:ph idx="1"/>
          </p:nvPr>
        </p:nvPicPr>
        <p:blipFill>
          <a:blip r:embed="rId3"/>
          <a:stretch>
            <a:fillRect/>
          </a:stretch>
        </p:blipFill>
        <p:spPr>
          <a:xfrm>
            <a:off x="2153363" y="1264526"/>
            <a:ext cx="4640208" cy="377163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211579" y="-159288"/>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ea typeface="+mj-lt"/>
                <a:cs typeface="+mj-lt"/>
              </a:rPr>
              <a:t>Database design</a:t>
            </a:r>
            <a:endParaRPr lang="en-US" sz="3200" dirty="0">
              <a:ea typeface="+mj-lt"/>
              <a:cs typeface="+mj-lt"/>
            </a:endParaRPr>
          </a:p>
        </p:txBody>
      </p:sp>
      <p:sp>
        <p:nvSpPr>
          <p:cNvPr id="10" name="Content Placeholder 1"/>
          <p:cNvSpPr txBox="1"/>
          <p:nvPr/>
        </p:nvSpPr>
        <p:spPr>
          <a:xfrm>
            <a:off x="559442" y="609245"/>
            <a:ext cx="8229600" cy="609600"/>
          </a:xfrm>
          <a:prstGeom prst="rect">
            <a:avLst/>
          </a:prstGeom>
        </p:spPr>
        <p:txBody>
          <a:bodyPr vert="horz" lIns="91430" tIns="45714" rIns="91430" bIns="45714"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600" b="1" dirty="0">
              <a:latin typeface="Calibri"/>
              <a:cs typeface="Calibri"/>
            </a:endParaRPr>
          </a:p>
        </p:txBody>
      </p:sp>
      <p:pic>
        <p:nvPicPr>
          <p:cNvPr id="5" name="Hình ảnh 6">
            <a:extLst>
              <a:ext uri="{FF2B5EF4-FFF2-40B4-BE49-F238E27FC236}">
                <a16:creationId xmlns:a16="http://schemas.microsoft.com/office/drawing/2014/main" id="{781BF2B4-A276-7506-56E0-21AF6F8465D1}"/>
              </a:ext>
            </a:extLst>
          </p:cNvPr>
          <p:cNvPicPr>
            <a:picLocks noGrp="1" noChangeAspect="1"/>
          </p:cNvPicPr>
          <p:nvPr>
            <p:ph idx="1"/>
          </p:nvPr>
        </p:nvPicPr>
        <p:blipFill>
          <a:blip r:embed="rId3"/>
          <a:stretch>
            <a:fillRect/>
          </a:stretch>
        </p:blipFill>
        <p:spPr>
          <a:xfrm>
            <a:off x="1573667" y="849654"/>
            <a:ext cx="5996669" cy="4374691"/>
          </a:xfrm>
        </p:spPr>
      </p:pic>
    </p:spTree>
    <p:extLst>
      <p:ext uri="{BB962C8B-B14F-4D97-AF65-F5344CB8AC3E}">
        <p14:creationId xmlns:p14="http://schemas.microsoft.com/office/powerpoint/2010/main" val="245926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411929" y="1797351"/>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cs typeface="Calibri" panose="020F0502020204030204"/>
              </a:rPr>
              <a:t>THE END</a:t>
            </a:r>
          </a:p>
        </p:txBody>
      </p:sp>
      <p:sp>
        <p:nvSpPr>
          <p:cNvPr id="7" name="Content Placeholder 1"/>
          <p:cNvSpPr txBox="1"/>
          <p:nvPr/>
        </p:nvSpPr>
        <p:spPr>
          <a:xfrm>
            <a:off x="559442" y="2993212"/>
            <a:ext cx="8229600" cy="857250"/>
          </a:xfrm>
          <a:prstGeom prst="rect">
            <a:avLst/>
          </a:prstGeom>
        </p:spPr>
        <p:txBody>
          <a:bodyPr vert="horz" lIns="91430" tIns="45714" rIns="91430" bIns="45714"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600" b="1" dirty="0">
                <a:cs typeface="Calibri" panose="020F0502020204030204"/>
              </a:rPr>
              <a:t>Thank you for watching our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p:nvPr/>
        </p:nvSpPr>
        <p:spPr>
          <a:xfrm>
            <a:off x="657225" y="647700"/>
            <a:ext cx="7772401"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List of Members</a:t>
            </a:r>
            <a:endParaRPr lang="en-US" sz="3200" b="1" dirty="0" err="1">
              <a:cs typeface="Calibri" panose="020F0502020204030204"/>
            </a:endParaRPr>
          </a:p>
        </p:txBody>
      </p:sp>
      <p:grpSp>
        <p:nvGrpSpPr>
          <p:cNvPr id="8" name="Group 7"/>
          <p:cNvGrpSpPr/>
          <p:nvPr/>
        </p:nvGrpSpPr>
        <p:grpSpPr>
          <a:xfrm>
            <a:off x="1371600" y="1928939"/>
            <a:ext cx="6553200" cy="921170"/>
            <a:chOff x="1371600" y="1928939"/>
            <a:chExt cx="6553200" cy="921170"/>
          </a:xfrm>
        </p:grpSpPr>
        <p:sp>
          <p:nvSpPr>
            <p:cNvPr id="14" name="Freeform 13"/>
            <p:cNvSpPr/>
            <p:nvPr/>
          </p:nvSpPr>
          <p:spPr>
            <a:xfrm>
              <a:off x="1371600" y="2468880"/>
              <a:ext cx="6553200" cy="381229"/>
            </a:xfrm>
            <a:custGeom>
              <a:avLst/>
              <a:gdLst>
                <a:gd name="connsiteX0" fmla="*/ 0 w 6553200"/>
                <a:gd name="connsiteY0" fmla="*/ 63539 h 381229"/>
                <a:gd name="connsiteX1" fmla="*/ 63539 w 6553200"/>
                <a:gd name="connsiteY1" fmla="*/ 0 h 381229"/>
                <a:gd name="connsiteX2" fmla="*/ 6489661 w 6553200"/>
                <a:gd name="connsiteY2" fmla="*/ 0 h 381229"/>
                <a:gd name="connsiteX3" fmla="*/ 6553200 w 6553200"/>
                <a:gd name="connsiteY3" fmla="*/ 63539 h 381229"/>
                <a:gd name="connsiteX4" fmla="*/ 6553200 w 6553200"/>
                <a:gd name="connsiteY4" fmla="*/ 317690 h 381229"/>
                <a:gd name="connsiteX5" fmla="*/ 6489661 w 6553200"/>
                <a:gd name="connsiteY5" fmla="*/ 381229 h 381229"/>
                <a:gd name="connsiteX6" fmla="*/ 63539 w 6553200"/>
                <a:gd name="connsiteY6" fmla="*/ 381229 h 381229"/>
                <a:gd name="connsiteX7" fmla="*/ 0 w 6553200"/>
                <a:gd name="connsiteY7" fmla="*/ 317690 h 381229"/>
                <a:gd name="connsiteX8" fmla="*/ 0 w 6553200"/>
                <a:gd name="connsiteY8" fmla="*/ 63539 h 38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200" h="381229">
                  <a:moveTo>
                    <a:pt x="0" y="63539"/>
                  </a:moveTo>
                  <a:cubicBezTo>
                    <a:pt x="0" y="28447"/>
                    <a:pt x="28447" y="0"/>
                    <a:pt x="63539" y="0"/>
                  </a:cubicBezTo>
                  <a:lnTo>
                    <a:pt x="6489661" y="0"/>
                  </a:lnTo>
                  <a:cubicBezTo>
                    <a:pt x="6524753" y="0"/>
                    <a:pt x="6553200" y="28447"/>
                    <a:pt x="6553200" y="63539"/>
                  </a:cubicBezTo>
                  <a:lnTo>
                    <a:pt x="6553200" y="317690"/>
                  </a:lnTo>
                  <a:cubicBezTo>
                    <a:pt x="6553200" y="352782"/>
                    <a:pt x="6524753" y="381229"/>
                    <a:pt x="6489661" y="381229"/>
                  </a:cubicBezTo>
                  <a:lnTo>
                    <a:pt x="63539" y="381229"/>
                  </a:lnTo>
                  <a:cubicBezTo>
                    <a:pt x="28447" y="381229"/>
                    <a:pt x="0" y="352782"/>
                    <a:pt x="0" y="317690"/>
                  </a:cubicBezTo>
                  <a:lnTo>
                    <a:pt x="0" y="63539"/>
                  </a:lnTo>
                  <a:close/>
                </a:path>
              </a:pathLst>
            </a:custGeom>
            <a:gradFill>
              <a:gsLst>
                <a:gs pos="0">
                  <a:srgbClr val="FBFB11"/>
                </a:gs>
                <a:gs pos="100000">
                  <a:srgbClr val="838309"/>
                </a:gs>
              </a:gsLst>
              <a:lin scaled="0"/>
            </a:gra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810" tIns="94810" rIns="94810" bIns="94810" numCol="1" spcCol="1270" anchor="ctr" anchorCtr="0">
              <a:noAutofit/>
            </a:bodyPr>
            <a:lstStyle/>
            <a:p>
              <a:pPr defTabSz="889000">
                <a:lnSpc>
                  <a:spcPct val="90000"/>
                </a:lnSpc>
                <a:spcBef>
                  <a:spcPct val="0"/>
                </a:spcBef>
                <a:spcAft>
                  <a:spcPct val="35000"/>
                </a:spcAft>
              </a:pPr>
              <a:r>
                <a:rPr lang="en-US" sz="2000" b="1" dirty="0">
                  <a:solidFill>
                    <a:schemeClr val="tx1"/>
                  </a:solidFill>
                  <a:latin typeface="Times New Roman" panose="02020603050405020304"/>
                  <a:cs typeface="Times New Roman" panose="02020603050405020304"/>
                </a:rPr>
                <a:t>Trương Phúc Nguyên 520H0392</a:t>
              </a:r>
              <a:endParaRPr lang="vi-VN" dirty="0">
                <a:solidFill>
                  <a:schemeClr val="tx1"/>
                </a:solidFill>
              </a:endParaRPr>
            </a:p>
          </p:txBody>
        </p:sp>
        <p:sp>
          <p:nvSpPr>
            <p:cNvPr id="15" name="Freeform 14"/>
            <p:cNvSpPr/>
            <p:nvPr/>
          </p:nvSpPr>
          <p:spPr>
            <a:xfrm>
              <a:off x="1371600" y="1928939"/>
              <a:ext cx="6553200" cy="381229"/>
            </a:xfrm>
            <a:custGeom>
              <a:avLst/>
              <a:gdLst>
                <a:gd name="connsiteX0" fmla="*/ 0 w 6553200"/>
                <a:gd name="connsiteY0" fmla="*/ 63539 h 381229"/>
                <a:gd name="connsiteX1" fmla="*/ 63539 w 6553200"/>
                <a:gd name="connsiteY1" fmla="*/ 0 h 381229"/>
                <a:gd name="connsiteX2" fmla="*/ 6489661 w 6553200"/>
                <a:gd name="connsiteY2" fmla="*/ 0 h 381229"/>
                <a:gd name="connsiteX3" fmla="*/ 6553200 w 6553200"/>
                <a:gd name="connsiteY3" fmla="*/ 63539 h 381229"/>
                <a:gd name="connsiteX4" fmla="*/ 6553200 w 6553200"/>
                <a:gd name="connsiteY4" fmla="*/ 317690 h 381229"/>
                <a:gd name="connsiteX5" fmla="*/ 6489661 w 6553200"/>
                <a:gd name="connsiteY5" fmla="*/ 381229 h 381229"/>
                <a:gd name="connsiteX6" fmla="*/ 63539 w 6553200"/>
                <a:gd name="connsiteY6" fmla="*/ 381229 h 381229"/>
                <a:gd name="connsiteX7" fmla="*/ 0 w 6553200"/>
                <a:gd name="connsiteY7" fmla="*/ 317690 h 381229"/>
                <a:gd name="connsiteX8" fmla="*/ 0 w 6553200"/>
                <a:gd name="connsiteY8" fmla="*/ 63539 h 38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200" h="381229">
                  <a:moveTo>
                    <a:pt x="0" y="63539"/>
                  </a:moveTo>
                  <a:cubicBezTo>
                    <a:pt x="0" y="28447"/>
                    <a:pt x="28447" y="0"/>
                    <a:pt x="63539" y="0"/>
                  </a:cubicBezTo>
                  <a:lnTo>
                    <a:pt x="6489661" y="0"/>
                  </a:lnTo>
                  <a:cubicBezTo>
                    <a:pt x="6524753" y="0"/>
                    <a:pt x="6553200" y="28447"/>
                    <a:pt x="6553200" y="63539"/>
                  </a:cubicBezTo>
                  <a:lnTo>
                    <a:pt x="6553200" y="317690"/>
                  </a:lnTo>
                  <a:cubicBezTo>
                    <a:pt x="6553200" y="352782"/>
                    <a:pt x="6524753" y="381229"/>
                    <a:pt x="6489661" y="381229"/>
                  </a:cubicBezTo>
                  <a:lnTo>
                    <a:pt x="63539" y="381229"/>
                  </a:lnTo>
                  <a:cubicBezTo>
                    <a:pt x="28447" y="381229"/>
                    <a:pt x="0" y="352782"/>
                    <a:pt x="0" y="317690"/>
                  </a:cubicBezTo>
                  <a:lnTo>
                    <a:pt x="0" y="63539"/>
                  </a:lnTo>
                  <a:close/>
                </a:path>
              </a:pathLst>
            </a:custGeom>
            <a:gradFill>
              <a:gsLst>
                <a:gs pos="0">
                  <a:srgbClr val="007BD3"/>
                </a:gs>
                <a:gs pos="100000">
                  <a:srgbClr val="034373"/>
                </a:gs>
              </a:gsLst>
              <a:lin scaled="0"/>
            </a:gra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810" tIns="94810" rIns="94810" bIns="94810" numCol="1" spcCol="1270" anchor="ctr" anchorCtr="0">
              <a:noAutofit/>
            </a:bodyPr>
            <a:lstStyle/>
            <a:p>
              <a:pPr defTabSz="889000">
                <a:lnSpc>
                  <a:spcPct val="90000"/>
                </a:lnSpc>
                <a:spcBef>
                  <a:spcPct val="0"/>
                </a:spcBef>
                <a:spcAft>
                  <a:spcPct val="35000"/>
                </a:spcAft>
              </a:pPr>
              <a:r>
                <a:rPr lang="en-US" sz="2000" b="1" dirty="0">
                  <a:solidFill>
                    <a:schemeClr val="tx1"/>
                  </a:solidFill>
                  <a:latin typeface="Times New Roman" panose="02020603050405020304"/>
                  <a:cs typeface="Times New Roman" panose="02020603050405020304"/>
                </a:rPr>
                <a:t>Bùi Đức Dũng - 518H0611</a:t>
              </a:r>
              <a:endParaRPr lang="pt-BR" sz="2000" kern="1200" dirty="0">
                <a:solidFill>
                  <a:schemeClr val="tx1"/>
                </a:solidFill>
                <a:latin typeface="Times New Roman" panose="02020603050405020304"/>
                <a:cs typeface="Times New Roman" panose="020206030504050203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917111" y="1562100"/>
            <a:ext cx="7514261" cy="3467100"/>
          </a:xfrm>
        </p:spPr>
        <p:txBody>
          <a:bodyPr vert="horz" lIns="91430" tIns="45714" rIns="91430" bIns="45714" rtlCol="0" anchor="t">
            <a:normAutofit/>
          </a:bodyPr>
          <a:lstStyle/>
          <a:p>
            <a:pPr marL="342265" indent="-342265"/>
            <a:r>
              <a:rPr lang="en-US" sz="2000" dirty="0">
                <a:ea typeface="+mn-lt"/>
                <a:cs typeface="+mn-lt"/>
              </a:rPr>
              <a:t>The goal of this project is to create a function that makes it easy for accountants and agents to export and import goods. Allows accountants as well as agents to check the status of orders. Accountants can create Warehouse Receipts when the company imports goods and Develop a function for accountants to review the statistics of incoming goods, best-selling items, and sales revenue for each month. </a:t>
            </a:r>
            <a:endParaRPr lang="vi-VN" dirty="0">
              <a:latin typeface="Arial" panose="020B0604020202020204" pitchFamily="34" charset="0"/>
              <a:ea typeface="+mn-lt"/>
              <a:cs typeface="Arial" panose="020B0604020202020204" pitchFamily="34" charset="0"/>
            </a:endParaRPr>
          </a:p>
          <a:p>
            <a:pPr marL="342265" indent="-342265"/>
            <a:r>
              <a:rPr lang="en-US" sz="2000" dirty="0">
                <a:ea typeface="+mn-lt"/>
                <a:cs typeface="+mn-lt"/>
              </a:rPr>
              <a:t>Developing a B2C Website or a Mobile App to sell products to customers.</a:t>
            </a:r>
            <a:endParaRPr lang="vi-VN" dirty="0">
              <a:latin typeface="Arial"/>
              <a:ea typeface="+mn-lt"/>
              <a:cs typeface="Arial"/>
            </a:endParaRPr>
          </a:p>
        </p:txBody>
      </p:sp>
      <p:sp>
        <p:nvSpPr>
          <p:cNvPr id="6" name="Content Placeholder 1"/>
          <p:cNvSpPr txBox="1"/>
          <p:nvPr/>
        </p:nvSpPr>
        <p:spPr>
          <a:xfrm>
            <a:off x="562349" y="474866"/>
            <a:ext cx="8021964" cy="609600"/>
          </a:xfrm>
          <a:prstGeom prst="rect">
            <a:avLst/>
          </a:prstGeom>
        </p:spPr>
        <p:txBody>
          <a:bodyPr vert="horz" lIns="91430" tIns="45714" rIns="91430" bIns="45714" rtlCol="0" anchor="t">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b="1" dirty="0"/>
              <a:t> Introduction of project</a:t>
            </a:r>
            <a:endParaRPr lang="en-US" b="1"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407562" y="285085"/>
            <a:ext cx="6524626" cy="1057278"/>
          </a:xfrm>
          <a:prstGeom prst="rect">
            <a:avLst/>
          </a:prstGeom>
        </p:spPr>
        <p:txBody>
          <a:bodyPr vert="horz" lIns="91430" tIns="45714" rIns="91430" bIns="45714" rtlCol="0" anchor="ctr">
            <a:normAutofit lnSpcReduction="10000"/>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ea typeface="+mj-lt"/>
                <a:cs typeface="+mj-lt"/>
              </a:rPr>
              <a:t>Accountant and Agent </a:t>
            </a:r>
            <a:r>
              <a:rPr lang="en-US" sz="3200" b="1" dirty="0"/>
              <a:t>Import and export </a:t>
            </a:r>
            <a:r>
              <a:rPr lang="en-US" sz="3200" b="1" dirty="0">
                <a:ea typeface="+mj-lt"/>
                <a:cs typeface="+mj-lt"/>
              </a:rPr>
              <a:t>goods Requirements</a:t>
            </a:r>
            <a:endParaRPr lang="en-US" sz="3200" dirty="0">
              <a:ea typeface="+mj-lt"/>
              <a:cs typeface="+mj-lt"/>
            </a:endParaRPr>
          </a:p>
          <a:p>
            <a:endParaRPr lang="en-US" sz="3200" b="1" dirty="0">
              <a:ea typeface="+mj-lt"/>
              <a:cs typeface="+mj-lt"/>
            </a:endParaRPr>
          </a:p>
        </p:txBody>
      </p:sp>
      <p:sp>
        <p:nvSpPr>
          <p:cNvPr id="2" name="Content Placeholder 1"/>
          <p:cNvSpPr>
            <a:spLocks noGrp="1"/>
          </p:cNvSpPr>
          <p:nvPr>
            <p:ph idx="1"/>
          </p:nvPr>
        </p:nvSpPr>
        <p:spPr>
          <a:xfrm>
            <a:off x="917111" y="1562100"/>
            <a:ext cx="7514261" cy="3467100"/>
          </a:xfrm>
        </p:spPr>
        <p:txBody>
          <a:bodyPr vert="horz" lIns="91430" tIns="45714" rIns="91430" bIns="45714" rtlCol="0" anchor="t">
            <a:normAutofit/>
          </a:bodyPr>
          <a:lstStyle/>
          <a:p>
            <a:pPr marL="0" indent="0">
              <a:buNone/>
            </a:pPr>
            <a:r>
              <a:rPr lang="en-US" sz="2000" dirty="0">
                <a:ea typeface="+mn-lt"/>
                <a:cs typeface="+mn-lt"/>
              </a:rPr>
              <a:t>1. Accountants shall be able to:</a:t>
            </a:r>
            <a:endParaRPr lang="vi-VN" dirty="0"/>
          </a:p>
          <a:p>
            <a:r>
              <a:rPr lang="en-US" sz="2000" dirty="0">
                <a:ea typeface="+mn-lt"/>
                <a:cs typeface="+mn-lt"/>
              </a:rPr>
              <a:t>Create Goods Received when the company imports goods (a warehouse receipt will include many items).</a:t>
            </a:r>
            <a:endParaRPr lang="en-US">
              <a:cs typeface="Calibri"/>
            </a:endParaRPr>
          </a:p>
          <a:p>
            <a:r>
              <a:rPr lang="en-US" sz="2000" dirty="0">
                <a:ea typeface="+mn-lt"/>
                <a:cs typeface="+mn-lt"/>
              </a:rPr>
              <a:t>Create Goods Delivery Note to deliver goods to agents (print delivery slips).</a:t>
            </a:r>
            <a:endParaRPr lang="en-US">
              <a:cs typeface="Calibri"/>
            </a:endParaRPr>
          </a:p>
          <a:p>
            <a:r>
              <a:rPr lang="en-US" sz="2000" dirty="0">
                <a:ea typeface="+mn-lt"/>
                <a:cs typeface="+mn-lt"/>
              </a:rPr>
              <a:t>Update the status of orders as being transferred.</a:t>
            </a:r>
            <a:endParaRPr lang="en-US">
              <a:cs typeface="Calibri"/>
            </a:endParaRPr>
          </a:p>
          <a:p>
            <a:r>
              <a:rPr lang="en-US" sz="2000" dirty="0">
                <a:ea typeface="+mn-lt"/>
                <a:cs typeface="+mn-lt"/>
              </a:rPr>
              <a:t>Update the payment status of agents.</a:t>
            </a:r>
            <a:endParaRPr lang="en-US">
              <a:cs typeface="Calibri"/>
            </a:endParaRPr>
          </a:p>
          <a:p>
            <a:r>
              <a:rPr lang="en-US" sz="2000" dirty="0">
                <a:ea typeface="+mn-lt"/>
                <a:cs typeface="+mn-lt"/>
              </a:rPr>
              <a:t>View incoming/outgoing stock report, best-selling products and revenue report monthly.</a:t>
            </a:r>
            <a:endParaRPr lang="en-US" dirty="0">
              <a:cs typeface="Calibri"/>
            </a:endParaRPr>
          </a:p>
          <a:p>
            <a:pPr marL="342265" indent="-342265"/>
            <a:endParaRPr lang="en-US" sz="2000" dirty="0">
              <a:cs typeface="Calibri" panose="020F0502020204030204"/>
            </a:endParaRPr>
          </a:p>
        </p:txBody>
      </p:sp>
    </p:spTree>
    <p:extLst>
      <p:ext uri="{BB962C8B-B14F-4D97-AF65-F5344CB8AC3E}">
        <p14:creationId xmlns:p14="http://schemas.microsoft.com/office/powerpoint/2010/main" val="299681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407562" y="285085"/>
            <a:ext cx="6524626" cy="1057278"/>
          </a:xfrm>
          <a:prstGeom prst="rect">
            <a:avLst/>
          </a:prstGeom>
        </p:spPr>
        <p:txBody>
          <a:bodyPr vert="horz" lIns="91430" tIns="45714" rIns="91430" bIns="45714" rtlCol="0" anchor="ctr">
            <a:normAutofit lnSpcReduction="10000"/>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Accountant and Agent </a:t>
            </a:r>
            <a:r>
              <a:rPr lang="en-US" sz="3200" b="1" dirty="0">
                <a:ea typeface="+mj-lt"/>
                <a:cs typeface="+mj-lt"/>
              </a:rPr>
              <a:t>Import and export </a:t>
            </a:r>
            <a:r>
              <a:rPr lang="en-US" sz="3200" b="1" dirty="0"/>
              <a:t>goods R</a:t>
            </a:r>
            <a:r>
              <a:rPr lang="en-US" sz="3200" b="1" dirty="0">
                <a:ea typeface="+mj-lt"/>
                <a:cs typeface="+mj-lt"/>
              </a:rPr>
              <a:t>equirements</a:t>
            </a:r>
          </a:p>
        </p:txBody>
      </p:sp>
      <p:sp>
        <p:nvSpPr>
          <p:cNvPr id="2" name="Content Placeholder 1"/>
          <p:cNvSpPr>
            <a:spLocks noGrp="1"/>
          </p:cNvSpPr>
          <p:nvPr>
            <p:ph idx="1"/>
          </p:nvPr>
        </p:nvSpPr>
        <p:spPr>
          <a:xfrm>
            <a:off x="917111" y="1562100"/>
            <a:ext cx="7514261" cy="3467100"/>
          </a:xfrm>
        </p:spPr>
        <p:txBody>
          <a:bodyPr vert="horz" lIns="91430" tIns="45714" rIns="91430" bIns="45714" rtlCol="0" anchor="t">
            <a:normAutofit/>
          </a:bodyPr>
          <a:lstStyle/>
          <a:p>
            <a:pPr marL="0" indent="0">
              <a:buNone/>
            </a:pPr>
            <a:r>
              <a:rPr lang="en-US" sz="2000" dirty="0">
                <a:ea typeface="+mn-lt"/>
                <a:cs typeface="+mn-lt"/>
              </a:rPr>
              <a:t>2. Agents shall be able to:</a:t>
            </a:r>
            <a:endParaRPr lang="en-US" dirty="0">
              <a:cs typeface="Calibri"/>
            </a:endParaRPr>
          </a:p>
          <a:p>
            <a:r>
              <a:rPr lang="en-US" sz="2000" dirty="0">
                <a:ea typeface="+mn-lt"/>
                <a:cs typeface="+mn-lt"/>
              </a:rPr>
              <a:t>Place an order of items </a:t>
            </a:r>
            <a:endParaRPr lang="en-US">
              <a:cs typeface="Calibri"/>
            </a:endParaRPr>
          </a:p>
          <a:p>
            <a:r>
              <a:rPr lang="en-US" sz="2000" dirty="0">
                <a:ea typeface="+mn-lt"/>
                <a:cs typeface="+mn-lt"/>
              </a:rPr>
              <a:t>Choose a payment method (Cash, bank transfer, Momo...).</a:t>
            </a:r>
            <a:endParaRPr lang="en-US">
              <a:cs typeface="Calibri"/>
            </a:endParaRPr>
          </a:p>
          <a:p>
            <a:r>
              <a:rPr lang="en-US" sz="2000" dirty="0">
                <a:ea typeface="+mn-lt"/>
                <a:cs typeface="+mn-lt"/>
              </a:rPr>
              <a:t>See the status of their orders.</a:t>
            </a:r>
            <a:endParaRPr lang="en-US">
              <a:cs typeface="Calibri"/>
            </a:endParaRPr>
          </a:p>
          <a:p>
            <a:pPr marL="342265" indent="-342265"/>
            <a:endParaRPr lang="en-US" sz="2000"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407562" y="285085"/>
            <a:ext cx="6524626" cy="1057278"/>
          </a:xfrm>
          <a:prstGeom prst="rect">
            <a:avLst/>
          </a:prstGeom>
        </p:spPr>
        <p:txBody>
          <a:bodyPr vert="horz" lIns="91430" tIns="45714" rIns="91430" bIns="45714" rtlCol="0" anchor="ctr">
            <a:normAutofit lnSpcReduction="10000"/>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B2C website for customer Requirements</a:t>
            </a:r>
            <a:endParaRPr lang="vi-VN" dirty="0"/>
          </a:p>
        </p:txBody>
      </p:sp>
      <p:sp>
        <p:nvSpPr>
          <p:cNvPr id="2" name="Content Placeholder 1"/>
          <p:cNvSpPr>
            <a:spLocks noGrp="1"/>
          </p:cNvSpPr>
          <p:nvPr>
            <p:ph idx="1"/>
          </p:nvPr>
        </p:nvSpPr>
        <p:spPr>
          <a:xfrm>
            <a:off x="917111" y="1562100"/>
            <a:ext cx="7514261" cy="3467100"/>
          </a:xfrm>
        </p:spPr>
        <p:txBody>
          <a:bodyPr vert="horz" lIns="91430" tIns="45714" rIns="91430" bIns="45714" rtlCol="0" anchor="t">
            <a:normAutofit/>
          </a:bodyPr>
          <a:lstStyle/>
          <a:p>
            <a:pPr>
              <a:buNone/>
            </a:pPr>
            <a:r>
              <a:rPr lang="en-US" sz="2000" dirty="0">
                <a:ea typeface="+mn-lt"/>
                <a:cs typeface="+mn-lt"/>
              </a:rPr>
              <a:t>1. Customers can:</a:t>
            </a:r>
            <a:endParaRPr lang="vi-VN" dirty="0">
              <a:ea typeface="+mn-lt"/>
              <a:cs typeface="+mn-lt"/>
            </a:endParaRPr>
          </a:p>
          <a:p>
            <a:pPr>
              <a:buFont typeface="Arial"/>
            </a:pPr>
            <a:r>
              <a:rPr lang="en-US" sz="2000" dirty="0">
                <a:ea typeface="+mn-lt"/>
                <a:cs typeface="+mn-lt"/>
              </a:rPr>
              <a:t>Register their own account</a:t>
            </a:r>
            <a:endParaRPr lang="en-US" dirty="0"/>
          </a:p>
          <a:p>
            <a:pPr>
              <a:buFont typeface="Arial"/>
            </a:pPr>
            <a:r>
              <a:rPr lang="en-US" sz="2000" dirty="0">
                <a:ea typeface="+mn-lt"/>
                <a:cs typeface="+mn-lt"/>
              </a:rPr>
              <a:t>Save purchase history. (logged in)</a:t>
            </a:r>
            <a:endParaRPr lang="en-US" dirty="0"/>
          </a:p>
          <a:p>
            <a:pPr>
              <a:buFont typeface="Arial"/>
            </a:pPr>
            <a:r>
              <a:rPr lang="en-US" sz="2000" dirty="0">
                <a:ea typeface="+mn-lt"/>
                <a:cs typeface="+mn-lt"/>
              </a:rPr>
              <a:t>Customers can track their order status. (pending/packaging/shipping/delivered)  (logged in) </a:t>
            </a:r>
            <a:endParaRPr lang="en-US" dirty="0"/>
          </a:p>
          <a:p>
            <a:pPr>
              <a:buFont typeface="Arial"/>
            </a:pPr>
            <a:r>
              <a:rPr lang="en-US" sz="2000" dirty="0">
                <a:ea typeface="+mn-lt"/>
                <a:cs typeface="+mn-lt"/>
              </a:rPr>
              <a:t>Place an order of items </a:t>
            </a:r>
            <a:endParaRPr lang="en-US" dirty="0">
              <a:ea typeface="+mn-lt"/>
              <a:cs typeface="+mn-lt"/>
            </a:endParaRPr>
          </a:p>
          <a:p>
            <a:pPr>
              <a:buFont typeface="Arial"/>
            </a:pPr>
            <a:r>
              <a:rPr lang="en-US" sz="2000" dirty="0">
                <a:ea typeface="+mn-lt"/>
                <a:cs typeface="+mn-lt"/>
              </a:rPr>
              <a:t>Choose a payment method (Cash, bank transfer, Momo...).</a:t>
            </a:r>
            <a:endParaRPr lang="en-US" dirty="0">
              <a:ea typeface="+mn-lt"/>
              <a:cs typeface="+mn-lt"/>
            </a:endParaRPr>
          </a:p>
          <a:p>
            <a:pPr indent="0">
              <a:buNone/>
            </a:pPr>
            <a:endParaRPr lang="en-US" dirty="0"/>
          </a:p>
        </p:txBody>
      </p:sp>
    </p:spTree>
    <p:extLst>
      <p:ext uri="{BB962C8B-B14F-4D97-AF65-F5344CB8AC3E}">
        <p14:creationId xmlns:p14="http://schemas.microsoft.com/office/powerpoint/2010/main" val="217904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407562" y="285085"/>
            <a:ext cx="6524626" cy="1057278"/>
          </a:xfrm>
          <a:prstGeom prst="rect">
            <a:avLst/>
          </a:prstGeom>
        </p:spPr>
        <p:txBody>
          <a:bodyPr vert="horz" lIns="91430" tIns="45714" rIns="91430" bIns="45714" rtlCol="0" anchor="ctr">
            <a:normAutofit lnSpcReduction="10000"/>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B2C website for customer Requirements</a:t>
            </a:r>
            <a:endParaRPr lang="vi-VN" dirty="0"/>
          </a:p>
        </p:txBody>
      </p:sp>
      <p:sp>
        <p:nvSpPr>
          <p:cNvPr id="2" name="Content Placeholder 1"/>
          <p:cNvSpPr>
            <a:spLocks noGrp="1"/>
          </p:cNvSpPr>
          <p:nvPr>
            <p:ph idx="1"/>
          </p:nvPr>
        </p:nvSpPr>
        <p:spPr>
          <a:xfrm>
            <a:off x="917111" y="1562100"/>
            <a:ext cx="7514261" cy="3467100"/>
          </a:xfrm>
        </p:spPr>
        <p:txBody>
          <a:bodyPr vert="horz" lIns="91430" tIns="45714" rIns="91430" bIns="45714" rtlCol="0" anchor="t">
            <a:normAutofit/>
          </a:bodyPr>
          <a:lstStyle/>
          <a:p>
            <a:pPr>
              <a:buNone/>
            </a:pPr>
            <a:r>
              <a:rPr lang="en-US" sz="2000" dirty="0">
                <a:ea typeface="+mn-lt"/>
                <a:cs typeface="+mn-lt"/>
              </a:rPr>
              <a:t>2. Admin can:</a:t>
            </a:r>
            <a:endParaRPr lang="en-US" dirty="0">
              <a:cs typeface="Calibri"/>
            </a:endParaRPr>
          </a:p>
          <a:p>
            <a:pPr>
              <a:buFont typeface="Arial"/>
            </a:pPr>
            <a:r>
              <a:rPr lang="en-US" sz="2000" dirty="0">
                <a:ea typeface="+mn-lt"/>
                <a:cs typeface="+mn-lt"/>
              </a:rPr>
              <a:t>View customer information</a:t>
            </a:r>
            <a:endParaRPr lang="en-US" dirty="0"/>
          </a:p>
          <a:p>
            <a:pPr>
              <a:buFont typeface="Arial"/>
            </a:pPr>
            <a:r>
              <a:rPr lang="en-US" sz="2000" dirty="0">
                <a:ea typeface="+mn-lt"/>
                <a:cs typeface="+mn-lt"/>
              </a:rPr>
              <a:t>Edit customer information</a:t>
            </a:r>
            <a:endParaRPr lang="en-US" dirty="0"/>
          </a:p>
          <a:p>
            <a:pPr>
              <a:buFont typeface="Arial"/>
            </a:pPr>
            <a:r>
              <a:rPr lang="en-US" sz="2000" dirty="0">
                <a:ea typeface="+mn-lt"/>
                <a:cs typeface="+mn-lt"/>
              </a:rPr>
              <a:t>Delete customer information</a:t>
            </a:r>
            <a:endParaRPr lang="en-US" dirty="0"/>
          </a:p>
          <a:p>
            <a:pPr>
              <a:buFont typeface="Arial"/>
            </a:pPr>
            <a:r>
              <a:rPr lang="en-US" sz="2000" dirty="0">
                <a:ea typeface="+mn-lt"/>
                <a:cs typeface="+mn-lt"/>
              </a:rPr>
              <a:t>View customer cart information</a:t>
            </a:r>
            <a:endParaRPr lang="en-US" dirty="0"/>
          </a:p>
          <a:p>
            <a:pPr>
              <a:buFont typeface="Arial"/>
            </a:pPr>
            <a:r>
              <a:rPr lang="en-US" sz="2000" dirty="0">
                <a:ea typeface="+mn-lt"/>
                <a:cs typeface="+mn-lt"/>
              </a:rPr>
              <a:t>View customer order history</a:t>
            </a:r>
            <a:endParaRPr lang="en-US" dirty="0"/>
          </a:p>
          <a:p>
            <a:pPr>
              <a:buFont typeface="Arial"/>
            </a:pPr>
            <a:r>
              <a:rPr lang="en-US" sz="2000" dirty="0">
                <a:ea typeface="+mn-lt"/>
                <a:cs typeface="+mn-lt"/>
              </a:rPr>
              <a:t>Manage the order status of all customers(including pending/package/shipping/delivered)</a:t>
            </a:r>
            <a:endParaRPr lang="en-US" dirty="0"/>
          </a:p>
          <a:p>
            <a:pPr marL="0" indent="0">
              <a:buNone/>
            </a:pPr>
            <a:endParaRPr lang="en-US" sz="2000" dirty="0">
              <a:cs typeface="Calibri" panose="020F0502020204030204"/>
            </a:endParaRPr>
          </a:p>
        </p:txBody>
      </p:sp>
    </p:spTree>
    <p:extLst>
      <p:ext uri="{BB962C8B-B14F-4D97-AF65-F5344CB8AC3E}">
        <p14:creationId xmlns:p14="http://schemas.microsoft.com/office/powerpoint/2010/main" val="67264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311663" y="285085"/>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Defining Use Case</a:t>
            </a:r>
            <a:endParaRPr lang="en-US" sz="3200" b="1" dirty="0" err="1">
              <a:cs typeface="Calibri" panose="020F0502020204030204"/>
            </a:endParaRPr>
          </a:p>
        </p:txBody>
      </p:sp>
      <p:graphicFrame>
        <p:nvGraphicFramePr>
          <p:cNvPr id="12" name="Bảng 12"/>
          <p:cNvGraphicFramePr>
            <a:graphicFrameLocks noGrp="1"/>
          </p:cNvGraphicFramePr>
          <p:nvPr>
            <p:extLst>
              <p:ext uri="{D42A27DB-BD31-4B8C-83A1-F6EECF244321}">
                <p14:modId xmlns:p14="http://schemas.microsoft.com/office/powerpoint/2010/main" val="2447419488"/>
              </p:ext>
            </p:extLst>
          </p:nvPr>
        </p:nvGraphicFramePr>
        <p:xfrm>
          <a:off x="1004737" y="1453417"/>
          <a:ext cx="7198392" cy="3500938"/>
        </p:xfrm>
        <a:graphic>
          <a:graphicData uri="http://schemas.openxmlformats.org/drawingml/2006/table">
            <a:tbl>
              <a:tblPr firstRow="1" bandRow="1">
                <a:tableStyleId>{5C22544A-7EE6-4342-B048-85BDC9FD1C3A}</a:tableStyleId>
              </a:tblPr>
              <a:tblGrid>
                <a:gridCol w="3599196">
                  <a:extLst>
                    <a:ext uri="{9D8B030D-6E8A-4147-A177-3AD203B41FA5}">
                      <a16:colId xmlns:a16="http://schemas.microsoft.com/office/drawing/2014/main" val="20000"/>
                    </a:ext>
                  </a:extLst>
                </a:gridCol>
                <a:gridCol w="3599196">
                  <a:extLst>
                    <a:ext uri="{9D8B030D-6E8A-4147-A177-3AD203B41FA5}">
                      <a16:colId xmlns:a16="http://schemas.microsoft.com/office/drawing/2014/main" val="20001"/>
                    </a:ext>
                  </a:extLst>
                </a:gridCol>
              </a:tblGrid>
              <a:tr h="717271">
                <a:tc>
                  <a:txBody>
                    <a:bodyPr/>
                    <a:lstStyle/>
                    <a:p>
                      <a:r>
                        <a:rPr lang="vi-VN" dirty="0" err="1"/>
                        <a:t>User</a:t>
                      </a:r>
                      <a:r>
                        <a:rPr lang="vi-VN" dirty="0"/>
                        <a:t>/</a:t>
                      </a:r>
                      <a:r>
                        <a:rPr lang="vi-VN" dirty="0" err="1"/>
                        <a:t>Actor</a:t>
                      </a:r>
                    </a:p>
                  </a:txBody>
                  <a:tcPr/>
                </a:tc>
                <a:tc>
                  <a:txBody>
                    <a:bodyPr/>
                    <a:lstStyle/>
                    <a:p>
                      <a:r>
                        <a:rPr lang="vi-VN" dirty="0" err="1"/>
                        <a:t>User</a:t>
                      </a:r>
                      <a:r>
                        <a:rPr lang="vi-VN" dirty="0"/>
                        <a:t> </a:t>
                      </a:r>
                      <a:r>
                        <a:rPr lang="vi-VN" dirty="0" err="1"/>
                        <a:t>goal</a:t>
                      </a:r>
                      <a:r>
                        <a:rPr lang="vi-VN" dirty="0"/>
                        <a:t> </a:t>
                      </a:r>
                      <a:r>
                        <a:rPr lang="vi-VN" dirty="0" err="1"/>
                        <a:t>and</a:t>
                      </a:r>
                      <a:r>
                        <a:rPr lang="vi-VN" dirty="0"/>
                        <a:t> </a:t>
                      </a:r>
                      <a:r>
                        <a:rPr lang="vi-VN" dirty="0" err="1"/>
                        <a:t>resulting</a:t>
                      </a:r>
                      <a:r>
                        <a:rPr lang="vi-VN" dirty="0"/>
                        <a:t> </a:t>
                      </a:r>
                      <a:r>
                        <a:rPr lang="vi-VN" dirty="0" err="1"/>
                        <a:t>Use</a:t>
                      </a:r>
                      <a:r>
                        <a:rPr lang="vi-VN" dirty="0"/>
                        <a:t> </a:t>
                      </a:r>
                      <a:r>
                        <a:rPr lang="vi-VN" dirty="0" err="1"/>
                        <a:t>Case</a:t>
                      </a:r>
                    </a:p>
                  </a:txBody>
                  <a:tcPr/>
                </a:tc>
                <a:extLst>
                  <a:ext uri="{0D108BD9-81ED-4DB2-BD59-A6C34878D82A}">
                    <a16:rowId xmlns:a16="http://schemas.microsoft.com/office/drawing/2014/main" val="10000"/>
                  </a:ext>
                </a:extLst>
              </a:tr>
              <a:tr h="2783667">
                <a:tc>
                  <a:txBody>
                    <a:bodyPr/>
                    <a:lstStyle/>
                    <a:p>
                      <a:pPr lvl="0">
                        <a:buNone/>
                      </a:pPr>
                      <a:r>
                        <a:rPr lang="vi-VN" sz="1800" b="0" i="0" u="none" strike="noStrike" noProof="0" dirty="0" err="1">
                          <a:latin typeface="Arial"/>
                        </a:rPr>
                        <a:t>Accountant</a:t>
                      </a:r>
                      <a:endParaRPr lang="vi-VN" b="1" dirty="0" err="1"/>
                    </a:p>
                  </a:txBody>
                  <a:tcPr>
                    <a:solidFill>
                      <a:schemeClr val="accent1">
                        <a:lumMod val="20000"/>
                        <a:lumOff val="80000"/>
                      </a:schemeClr>
                    </a:solidFill>
                  </a:tcPr>
                </a:tc>
                <a:tc>
                  <a:txBody>
                    <a:bodyPr/>
                    <a:lstStyle/>
                    <a:p>
                      <a:pPr lvl="0">
                        <a:buNone/>
                      </a:pPr>
                      <a:r>
                        <a:rPr lang="vi-VN" sz="1800" b="0" i="0" u="none" strike="noStrike" noProof="0" dirty="0" err="1">
                          <a:latin typeface="Arial"/>
                        </a:rPr>
                        <a:t>Login</a:t>
                      </a:r>
                      <a:r>
                        <a:rPr lang="vi-VN" sz="1800" b="0" i="0" u="none" strike="noStrike" noProof="0" dirty="0">
                          <a:latin typeface="Arial"/>
                        </a:rPr>
                        <a:t> </a:t>
                      </a:r>
                      <a:endParaRPr lang="vi-VN" dirty="0"/>
                    </a:p>
                    <a:p>
                      <a:pPr lvl="0">
                        <a:buNone/>
                      </a:pPr>
                      <a:r>
                        <a:rPr lang="vi-VN" sz="1800" b="0" i="0" u="none" strike="noStrike" noProof="0" dirty="0" err="1">
                          <a:latin typeface="Arial"/>
                        </a:rPr>
                        <a:t>Logout</a:t>
                      </a:r>
                      <a:r>
                        <a:rPr lang="vi-VN" sz="1800" b="0" i="0" u="none" strike="noStrike" noProof="0" dirty="0">
                          <a:latin typeface="Arial"/>
                        </a:rPr>
                        <a:t> </a:t>
                      </a:r>
                      <a:endParaRPr lang="vi-VN"/>
                    </a:p>
                    <a:p>
                      <a:pPr lvl="0">
                        <a:buNone/>
                      </a:pPr>
                      <a:r>
                        <a:rPr lang="vi-VN" sz="1800" b="0" i="0" u="none" strike="noStrike" noProof="0" dirty="0" err="1">
                          <a:latin typeface="Arial"/>
                        </a:rPr>
                        <a:t>Create</a:t>
                      </a:r>
                      <a:r>
                        <a:rPr lang="vi-VN" sz="1800" b="0" i="0" u="none" strike="noStrike" noProof="0" dirty="0">
                          <a:latin typeface="Arial"/>
                        </a:rPr>
                        <a:t> </a:t>
                      </a:r>
                      <a:r>
                        <a:rPr lang="vi-VN" sz="1800" b="0" i="0" u="none" strike="noStrike" noProof="0" dirty="0" err="1">
                          <a:latin typeface="Arial"/>
                        </a:rPr>
                        <a:t>Goods</a:t>
                      </a:r>
                      <a:r>
                        <a:rPr lang="vi-VN" sz="1800" b="0" i="0" u="none" strike="noStrike" noProof="0" dirty="0">
                          <a:latin typeface="Arial"/>
                        </a:rPr>
                        <a:t> </a:t>
                      </a:r>
                      <a:r>
                        <a:rPr lang="vi-VN" sz="1800" b="0" i="0" u="none" strike="noStrike" noProof="0" dirty="0" err="1">
                          <a:latin typeface="Arial"/>
                        </a:rPr>
                        <a:t>Received</a:t>
                      </a:r>
                      <a:r>
                        <a:rPr lang="vi-VN" sz="1800" b="0" i="0" u="none" strike="noStrike" noProof="0" dirty="0">
                          <a:latin typeface="Arial"/>
                        </a:rPr>
                        <a:t> </a:t>
                      </a:r>
                      <a:r>
                        <a:rPr lang="vi-VN" sz="1800" b="0" i="0" u="none" strike="noStrike" noProof="0" dirty="0" err="1">
                          <a:latin typeface="Arial"/>
                        </a:rPr>
                        <a:t>receipt</a:t>
                      </a:r>
                      <a:r>
                        <a:rPr lang="vi-VN" sz="1800" b="0" i="0" u="none" strike="noStrike" noProof="0" dirty="0">
                          <a:latin typeface="Arial"/>
                        </a:rPr>
                        <a:t> </a:t>
                      </a:r>
                      <a:r>
                        <a:rPr lang="vi-VN" sz="1800" b="0" i="0" u="none" strike="noStrike" noProof="0" dirty="0" err="1">
                          <a:latin typeface="Arial"/>
                        </a:rPr>
                        <a:t>Create</a:t>
                      </a:r>
                      <a:r>
                        <a:rPr lang="vi-VN" sz="1800" b="0" i="0" u="none" strike="noStrike" noProof="0" dirty="0">
                          <a:latin typeface="Arial"/>
                        </a:rPr>
                        <a:t> </a:t>
                      </a:r>
                      <a:r>
                        <a:rPr lang="vi-VN" sz="1800" b="0" i="0" u="none" strike="noStrike" noProof="0" dirty="0" err="1">
                          <a:latin typeface="Arial"/>
                        </a:rPr>
                        <a:t>Goods</a:t>
                      </a:r>
                      <a:r>
                        <a:rPr lang="vi-VN" sz="1800" b="0" i="0" u="none" strike="noStrike" noProof="0" dirty="0">
                          <a:latin typeface="Arial"/>
                        </a:rPr>
                        <a:t> </a:t>
                      </a:r>
                      <a:r>
                        <a:rPr lang="vi-VN" sz="1800" b="0" i="0" u="none" strike="noStrike" noProof="0" dirty="0" err="1">
                          <a:latin typeface="Arial"/>
                        </a:rPr>
                        <a:t>Delivery</a:t>
                      </a:r>
                      <a:r>
                        <a:rPr lang="vi-VN" sz="1800" b="0" i="0" u="none" strike="noStrike" noProof="0" dirty="0">
                          <a:latin typeface="Arial"/>
                        </a:rPr>
                        <a:t> </a:t>
                      </a:r>
                      <a:r>
                        <a:rPr lang="vi-VN" sz="1800" b="0" i="0" u="none" strike="noStrike" noProof="0" dirty="0" err="1">
                          <a:latin typeface="Arial"/>
                        </a:rPr>
                        <a:t>Note</a:t>
                      </a:r>
                      <a:r>
                        <a:rPr lang="vi-VN" sz="1800" b="0" i="0" u="none" strike="noStrike" noProof="0" dirty="0">
                          <a:latin typeface="Arial"/>
                        </a:rPr>
                        <a:t> </a:t>
                      </a:r>
                      <a:r>
                        <a:rPr lang="vi-VN" sz="1800" b="0" i="0" u="none" strike="noStrike" noProof="0" dirty="0" err="1">
                          <a:latin typeface="Arial"/>
                        </a:rPr>
                        <a:t>Update</a:t>
                      </a:r>
                      <a:r>
                        <a:rPr lang="vi-VN" sz="1800" b="0" i="0" u="none" strike="noStrike" noProof="0" dirty="0">
                          <a:latin typeface="Arial"/>
                        </a:rPr>
                        <a:t> </a:t>
                      </a:r>
                      <a:r>
                        <a:rPr lang="vi-VN" sz="1800" b="0" i="0" u="none" strike="noStrike" noProof="0" dirty="0" err="1">
                          <a:latin typeface="Arial"/>
                        </a:rPr>
                        <a:t>orders</a:t>
                      </a:r>
                      <a:r>
                        <a:rPr lang="vi-VN" sz="1800" b="0" i="0" u="none" strike="noStrike" noProof="0" dirty="0">
                          <a:latin typeface="Arial"/>
                        </a:rPr>
                        <a:t> </a:t>
                      </a:r>
                      <a:r>
                        <a:rPr lang="vi-VN" sz="1800" b="0" i="0" u="none" strike="noStrike" noProof="0" dirty="0" err="1">
                          <a:latin typeface="Arial"/>
                        </a:rPr>
                        <a:t>status</a:t>
                      </a:r>
                      <a:r>
                        <a:rPr lang="vi-VN" sz="1800" b="0" i="0" u="none" strike="noStrike" noProof="0" dirty="0">
                          <a:latin typeface="Arial"/>
                        </a:rPr>
                        <a:t> </a:t>
                      </a:r>
                      <a:endParaRPr lang="vi-VN" dirty="0" err="1"/>
                    </a:p>
                    <a:p>
                      <a:pPr lvl="0">
                        <a:buNone/>
                      </a:pPr>
                      <a:r>
                        <a:rPr lang="vi-VN" sz="1800" b="0" i="0" u="none" strike="noStrike" noProof="0" dirty="0" err="1">
                          <a:latin typeface="Arial"/>
                        </a:rPr>
                        <a:t>Update</a:t>
                      </a:r>
                      <a:r>
                        <a:rPr lang="vi-VN" sz="1800" b="0" i="0" u="none" strike="noStrike" noProof="0" dirty="0">
                          <a:latin typeface="Arial"/>
                        </a:rPr>
                        <a:t> </a:t>
                      </a:r>
                      <a:r>
                        <a:rPr lang="vi-VN" sz="1800" b="0" i="0" u="none" strike="noStrike" noProof="0" dirty="0" err="1">
                          <a:latin typeface="Arial"/>
                        </a:rPr>
                        <a:t>payment</a:t>
                      </a:r>
                      <a:r>
                        <a:rPr lang="vi-VN" sz="1800" b="0" i="0" u="none" strike="noStrike" noProof="0" dirty="0">
                          <a:latin typeface="Arial"/>
                        </a:rPr>
                        <a:t> </a:t>
                      </a:r>
                      <a:r>
                        <a:rPr lang="vi-VN" sz="1800" b="0" i="0" u="none" strike="noStrike" noProof="0" dirty="0" err="1">
                          <a:latin typeface="Arial"/>
                        </a:rPr>
                        <a:t>status</a:t>
                      </a:r>
                      <a:r>
                        <a:rPr lang="vi-VN" sz="1800" b="0" i="0" u="none" strike="noStrike" noProof="0" dirty="0">
                          <a:latin typeface="Arial"/>
                        </a:rPr>
                        <a:t> </a:t>
                      </a:r>
                      <a:endParaRPr lang="vi-VN"/>
                    </a:p>
                    <a:p>
                      <a:pPr lvl="0">
                        <a:buNone/>
                      </a:pPr>
                      <a:r>
                        <a:rPr lang="vi-VN" sz="1800" b="0" i="0" u="none" strike="noStrike" noProof="0" dirty="0" err="1">
                          <a:latin typeface="Arial"/>
                        </a:rPr>
                        <a:t>View</a:t>
                      </a:r>
                      <a:r>
                        <a:rPr lang="vi-VN" sz="1800" b="0" i="0" u="none" strike="noStrike" noProof="0" dirty="0">
                          <a:latin typeface="Arial"/>
                        </a:rPr>
                        <a:t> </a:t>
                      </a:r>
                      <a:r>
                        <a:rPr lang="vi-VN" sz="1800" b="0" i="0" u="none" strike="noStrike" noProof="0" dirty="0" err="1">
                          <a:latin typeface="Arial"/>
                        </a:rPr>
                        <a:t>report</a:t>
                      </a:r>
                      <a:r>
                        <a:rPr lang="vi-VN" sz="1800" b="0" i="0" u="none" strike="noStrike" noProof="0" dirty="0">
                          <a:latin typeface="Arial"/>
                        </a:rPr>
                        <a:t> </a:t>
                      </a:r>
                      <a:r>
                        <a:rPr lang="vi-VN" sz="1800" b="0" i="0" u="none" strike="noStrike" noProof="0" dirty="0" err="1">
                          <a:latin typeface="Arial"/>
                        </a:rPr>
                        <a:t>monthly</a:t>
                      </a:r>
                      <a:endParaRPr lang="vi-VN"/>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4" name="Picture 2" descr="D:\baitaptdt\Logo trong suố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 y="2"/>
            <a:ext cx="1131945" cy="5740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p:nvPr/>
        </p:nvSpPr>
        <p:spPr>
          <a:xfrm>
            <a:off x="1311663" y="285085"/>
            <a:ext cx="6524626" cy="1057278"/>
          </a:xfrm>
          <a:prstGeom prst="rect">
            <a:avLst/>
          </a:prstGeom>
        </p:spPr>
        <p:txBody>
          <a:bodyPr vert="horz" lIns="91430" tIns="45714" rIns="91430" bIns="45714" rtlCol="0" anchor="ctr">
            <a:normAutofit/>
          </a:bodyPr>
          <a:lstStyle>
            <a:lvl1pPr algn="ctr" defTabSz="914400" rtl="0" eaLnBrk="1" latinLnBrk="0" hangingPunct="1">
              <a:spcBef>
                <a:spcPct val="0"/>
              </a:spcBef>
              <a:buNone/>
              <a:defRPr sz="4300" kern="1200">
                <a:solidFill>
                  <a:schemeClr val="tx1"/>
                </a:solidFill>
                <a:latin typeface="+mj-lt"/>
                <a:ea typeface="+mj-ea"/>
                <a:cs typeface="+mj-cs"/>
              </a:defRPr>
            </a:lvl1pPr>
          </a:lstStyle>
          <a:p>
            <a:r>
              <a:rPr lang="en-US" sz="3200" b="1" dirty="0"/>
              <a:t>Defining Use Case</a:t>
            </a:r>
            <a:endParaRPr lang="en-US" sz="3200" b="1" dirty="0" err="1">
              <a:cs typeface="Calibri" panose="020F0502020204030204"/>
            </a:endParaRPr>
          </a:p>
        </p:txBody>
      </p:sp>
      <p:graphicFrame>
        <p:nvGraphicFramePr>
          <p:cNvPr id="2" name="Bảng 2"/>
          <p:cNvGraphicFramePr>
            <a:graphicFrameLocks noGrp="1"/>
          </p:cNvGraphicFramePr>
          <p:nvPr>
            <p:extLst>
              <p:ext uri="{D42A27DB-BD31-4B8C-83A1-F6EECF244321}">
                <p14:modId xmlns:p14="http://schemas.microsoft.com/office/powerpoint/2010/main" val="2475093132"/>
              </p:ext>
            </p:extLst>
          </p:nvPr>
        </p:nvGraphicFramePr>
        <p:xfrm>
          <a:off x="942351" y="1253149"/>
          <a:ext cx="7195932" cy="3749040"/>
        </p:xfrm>
        <a:graphic>
          <a:graphicData uri="http://schemas.openxmlformats.org/drawingml/2006/table">
            <a:tbl>
              <a:tblPr firstRow="1" bandRow="1">
                <a:tableStyleId>{5C22544A-7EE6-4342-B048-85BDC9FD1C3A}</a:tableStyleId>
              </a:tblPr>
              <a:tblGrid>
                <a:gridCol w="3597966">
                  <a:extLst>
                    <a:ext uri="{9D8B030D-6E8A-4147-A177-3AD203B41FA5}">
                      <a16:colId xmlns:a16="http://schemas.microsoft.com/office/drawing/2014/main" val="20000"/>
                    </a:ext>
                  </a:extLst>
                </a:gridCol>
                <a:gridCol w="3597966">
                  <a:extLst>
                    <a:ext uri="{9D8B030D-6E8A-4147-A177-3AD203B41FA5}">
                      <a16:colId xmlns:a16="http://schemas.microsoft.com/office/drawing/2014/main" val="20001"/>
                    </a:ext>
                  </a:extLst>
                </a:gridCol>
              </a:tblGrid>
              <a:tr h="370839">
                <a:tc>
                  <a:txBody>
                    <a:bodyPr/>
                    <a:lstStyle/>
                    <a:p>
                      <a:pPr lvl="0">
                        <a:buNone/>
                      </a:pPr>
                      <a:r>
                        <a:rPr lang="vi-VN" sz="1800" b="1" i="0" u="none" strike="noStrike" noProof="0" dirty="0" err="1">
                          <a:solidFill>
                            <a:schemeClr val="tx1"/>
                          </a:solidFill>
                        </a:rPr>
                        <a:t>Agents</a:t>
                      </a:r>
                      <a:endParaRPr lang="vi-VN" b="1" dirty="0" err="1">
                        <a:solidFill>
                          <a:schemeClr val="tx1"/>
                        </a:solidFill>
                      </a:endParaRPr>
                    </a:p>
                  </a:txBody>
                  <a:tcPr>
                    <a:solidFill>
                      <a:schemeClr val="accent1">
                        <a:lumMod val="20000"/>
                        <a:lumOff val="80000"/>
                      </a:schemeClr>
                    </a:solidFill>
                  </a:tcPr>
                </a:tc>
                <a:tc>
                  <a:txBody>
                    <a:bodyPr/>
                    <a:lstStyle/>
                    <a:p>
                      <a:pPr lvl="0">
                        <a:buNone/>
                      </a:pPr>
                      <a:r>
                        <a:rPr lang="vi-VN" sz="1800" b="0" i="0" u="none" strike="noStrike" noProof="0" dirty="0" err="1">
                          <a:solidFill>
                            <a:schemeClr val="tx1"/>
                          </a:solidFill>
                        </a:rPr>
                        <a:t>Place</a:t>
                      </a:r>
                      <a:r>
                        <a:rPr lang="vi-VN" sz="1800" b="0" i="0" u="none" strike="noStrike" noProof="0" dirty="0">
                          <a:solidFill>
                            <a:schemeClr val="tx1"/>
                          </a:solidFill>
                        </a:rPr>
                        <a:t> </a:t>
                      </a:r>
                      <a:r>
                        <a:rPr lang="vi-VN" sz="1800" b="0" i="0" u="none" strike="noStrike" noProof="0" dirty="0" err="1">
                          <a:solidFill>
                            <a:schemeClr val="tx1"/>
                          </a:solidFill>
                        </a:rPr>
                        <a:t>order</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Choose</a:t>
                      </a:r>
                      <a:r>
                        <a:rPr lang="vi-VN" sz="1800" b="0" i="0" u="none" strike="noStrike" noProof="0" dirty="0">
                          <a:solidFill>
                            <a:schemeClr val="tx1"/>
                          </a:solidFill>
                        </a:rPr>
                        <a:t> a </a:t>
                      </a:r>
                      <a:r>
                        <a:rPr lang="vi-VN" sz="1800" b="0" i="0" u="none" strike="noStrike" noProof="0" dirty="0" err="1">
                          <a:solidFill>
                            <a:schemeClr val="tx1"/>
                          </a:solidFill>
                        </a:rPr>
                        <a:t>payment</a:t>
                      </a:r>
                      <a:r>
                        <a:rPr lang="vi-VN" sz="1800" b="0" i="0" u="none" strike="noStrike" noProof="0" dirty="0">
                          <a:solidFill>
                            <a:schemeClr val="tx1"/>
                          </a:solidFill>
                        </a:rPr>
                        <a:t> </a:t>
                      </a:r>
                      <a:r>
                        <a:rPr lang="vi-VN" sz="1800" b="0" i="0" u="none" strike="noStrike" noProof="0" dirty="0" err="1">
                          <a:solidFill>
                            <a:schemeClr val="tx1"/>
                          </a:solidFill>
                        </a:rPr>
                        <a:t>method</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View</a:t>
                      </a:r>
                      <a:r>
                        <a:rPr lang="vi-VN" sz="1800" b="0" i="0" u="none" strike="noStrike" noProof="0" dirty="0">
                          <a:solidFill>
                            <a:schemeClr val="tx1"/>
                          </a:solidFill>
                        </a:rPr>
                        <a:t> </a:t>
                      </a:r>
                      <a:r>
                        <a:rPr lang="vi-VN" sz="1800" b="0" i="0" u="none" strike="noStrike" noProof="0" dirty="0" err="1">
                          <a:solidFill>
                            <a:schemeClr val="tx1"/>
                          </a:solidFill>
                        </a:rPr>
                        <a:t>orders</a:t>
                      </a:r>
                      <a:r>
                        <a:rPr lang="vi-VN" sz="1800" b="0" i="0" u="none" strike="noStrike" noProof="0" dirty="0">
                          <a:solidFill>
                            <a:schemeClr val="tx1"/>
                          </a:solidFill>
                        </a:rPr>
                        <a:t> </a:t>
                      </a:r>
                      <a:r>
                        <a:rPr lang="vi-VN" sz="1800" b="0" i="0" u="none" strike="noStrike" noProof="0" dirty="0" err="1">
                          <a:solidFill>
                            <a:schemeClr val="tx1"/>
                          </a:solidFill>
                        </a:rPr>
                        <a:t>status</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View</a:t>
                      </a:r>
                      <a:r>
                        <a:rPr lang="vi-VN" sz="1800" b="0" i="0" u="none" strike="noStrike" noProof="0" dirty="0">
                          <a:solidFill>
                            <a:schemeClr val="tx1"/>
                          </a:solidFill>
                        </a:rPr>
                        <a:t> </a:t>
                      </a:r>
                      <a:r>
                        <a:rPr lang="vi-VN" sz="1800" b="0" i="0" u="none" strike="noStrike" noProof="0" dirty="0" err="1">
                          <a:solidFill>
                            <a:schemeClr val="tx1"/>
                          </a:solidFill>
                        </a:rPr>
                        <a:t>purchase</a:t>
                      </a:r>
                      <a:r>
                        <a:rPr lang="vi-VN" sz="1800" b="0" i="0" u="none" strike="noStrike" noProof="0" dirty="0">
                          <a:solidFill>
                            <a:schemeClr val="tx1"/>
                          </a:solidFill>
                        </a:rPr>
                        <a:t> </a:t>
                      </a:r>
                      <a:r>
                        <a:rPr lang="vi-VN" sz="1800" b="0" i="0" u="none" strike="noStrike" noProof="0" dirty="0" err="1">
                          <a:solidFill>
                            <a:schemeClr val="tx1"/>
                          </a:solidFill>
                        </a:rPr>
                        <a:t>history</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Login</a:t>
                      </a:r>
                      <a:r>
                        <a:rPr lang="vi-VN" sz="1800" b="0" i="0" u="none" strike="noStrike" noProof="0" dirty="0">
                          <a:solidFill>
                            <a:schemeClr val="tx1"/>
                          </a:solidFill>
                        </a:rPr>
                        <a:t> </a:t>
                      </a:r>
                      <a:endParaRPr lang="vi-VN">
                        <a:solidFill>
                          <a:schemeClr val="tx1"/>
                        </a:solidFill>
                      </a:endParaRPr>
                    </a:p>
                    <a:p>
                      <a:pPr lvl="0">
                        <a:buNone/>
                      </a:pPr>
                      <a:r>
                        <a:rPr lang="vi-VN" sz="1800" b="0" i="0" u="none" strike="noStrike" noProof="0" dirty="0" err="1">
                          <a:solidFill>
                            <a:schemeClr val="tx1"/>
                          </a:solidFill>
                        </a:rPr>
                        <a:t>Logout</a:t>
                      </a:r>
                      <a:endParaRPr lang="vi-VN" dirty="0" err="1">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lvl="0">
                        <a:buNone/>
                      </a:pPr>
                      <a:r>
                        <a:rPr lang="vi-VN" sz="1800" b="1" i="0" u="none" strike="noStrike" noProof="0" dirty="0" err="1">
                          <a:latin typeface="Arial"/>
                        </a:rPr>
                        <a:t>Customers</a:t>
                      </a:r>
                      <a:endParaRPr lang="vi-VN" b="1" dirty="0" err="1"/>
                    </a:p>
                  </a:txBody>
                  <a:tcPr>
                    <a:solidFill>
                      <a:schemeClr val="accent1">
                        <a:lumMod val="20000"/>
                        <a:lumOff val="80000"/>
                      </a:schemeClr>
                    </a:solidFill>
                  </a:tcPr>
                </a:tc>
                <a:tc>
                  <a:txBody>
                    <a:bodyPr/>
                    <a:lstStyle/>
                    <a:p>
                      <a:pPr lvl="0">
                        <a:buNone/>
                      </a:pPr>
                      <a:r>
                        <a:rPr lang="vi-VN" sz="1800" b="0" i="0" u="none" strike="noStrike" noProof="0" dirty="0" err="1"/>
                        <a:t>Register</a:t>
                      </a:r>
                      <a:r>
                        <a:rPr lang="vi-VN" sz="1800" b="0" i="0" u="none" strike="noStrike" noProof="0" dirty="0"/>
                        <a:t> </a:t>
                      </a:r>
                      <a:r>
                        <a:rPr lang="vi-VN" sz="1800" b="0" i="0" u="none" strike="noStrike" noProof="0" dirty="0" err="1"/>
                        <a:t>account</a:t>
                      </a:r>
                      <a:r>
                        <a:rPr lang="vi-VN" sz="1800" b="0" i="0" u="none" strike="noStrike" noProof="0" dirty="0"/>
                        <a:t> </a:t>
                      </a:r>
                      <a:endParaRPr lang="vi-VN" dirty="0"/>
                    </a:p>
                    <a:p>
                      <a:pPr lvl="0">
                        <a:buNone/>
                      </a:pPr>
                      <a:r>
                        <a:rPr lang="vi-VN" sz="1800" b="0" i="0" u="none" strike="noStrike" noProof="0" dirty="0" err="1"/>
                        <a:t>Login</a:t>
                      </a:r>
                      <a:r>
                        <a:rPr lang="vi-VN" sz="1800" b="0" i="0" u="none" strike="noStrike" noProof="0" dirty="0"/>
                        <a:t> </a:t>
                      </a:r>
                      <a:endParaRPr lang="vi-VN" dirty="0" err="1"/>
                    </a:p>
                    <a:p>
                      <a:pPr lvl="0">
                        <a:buNone/>
                      </a:pPr>
                      <a:r>
                        <a:rPr lang="vi-VN" sz="1800" b="0" i="0" u="none" strike="noStrike" noProof="0" dirty="0" err="1"/>
                        <a:t>Logout</a:t>
                      </a:r>
                      <a:r>
                        <a:rPr lang="vi-VN" sz="1800" b="0" i="0" u="none" strike="noStrike" noProof="0" dirty="0"/>
                        <a:t> </a:t>
                      </a:r>
                      <a:endParaRPr lang="vi-VN"/>
                    </a:p>
                    <a:p>
                      <a:pPr lvl="0">
                        <a:buNone/>
                      </a:pPr>
                      <a:r>
                        <a:rPr lang="vi-VN" sz="1800" b="0" i="0" u="none" strike="noStrike" noProof="0" dirty="0" err="1"/>
                        <a:t>View</a:t>
                      </a:r>
                      <a:r>
                        <a:rPr lang="vi-VN" sz="1800" b="0" i="0" u="none" strike="noStrike" noProof="0" dirty="0"/>
                        <a:t> </a:t>
                      </a:r>
                      <a:r>
                        <a:rPr lang="vi-VN" sz="1800" b="0" i="0" u="none" strike="noStrike" noProof="0" dirty="0" err="1"/>
                        <a:t>purchase</a:t>
                      </a:r>
                      <a:r>
                        <a:rPr lang="vi-VN" sz="1800" b="0" i="0" u="none" strike="noStrike" noProof="0" dirty="0"/>
                        <a:t> </a:t>
                      </a:r>
                      <a:r>
                        <a:rPr lang="vi-VN" sz="1800" b="0" i="0" u="none" strike="noStrike" noProof="0" dirty="0" err="1"/>
                        <a:t>history</a:t>
                      </a:r>
                      <a:r>
                        <a:rPr lang="vi-VN" sz="1800" b="0" i="0" u="none" strike="noStrike" noProof="0" dirty="0"/>
                        <a:t> </a:t>
                      </a:r>
                      <a:endParaRPr lang="vi-VN"/>
                    </a:p>
                    <a:p>
                      <a:pPr lvl="0">
                        <a:buNone/>
                      </a:pPr>
                      <a:r>
                        <a:rPr lang="vi-VN" sz="1800" b="0" i="0" u="none" strike="noStrike" noProof="0" dirty="0" err="1"/>
                        <a:t>Place</a:t>
                      </a:r>
                      <a:r>
                        <a:rPr lang="vi-VN" sz="1800" b="0" i="0" u="none" strike="noStrike" noProof="0" dirty="0"/>
                        <a:t> </a:t>
                      </a:r>
                      <a:r>
                        <a:rPr lang="vi-VN" sz="1800" b="0" i="0" u="none" strike="noStrike" noProof="0" dirty="0" err="1"/>
                        <a:t>order</a:t>
                      </a:r>
                      <a:r>
                        <a:rPr lang="vi-VN" sz="1800" b="0" i="0" u="none" strike="noStrike" noProof="0" dirty="0"/>
                        <a:t> </a:t>
                      </a:r>
                      <a:endParaRPr lang="vi-VN"/>
                    </a:p>
                    <a:p>
                      <a:pPr lvl="0">
                        <a:buNone/>
                      </a:pPr>
                      <a:r>
                        <a:rPr lang="vi-VN" sz="1800" b="0" i="0" u="none" strike="noStrike" noProof="0" dirty="0" err="1"/>
                        <a:t>View</a:t>
                      </a:r>
                      <a:r>
                        <a:rPr lang="vi-VN" sz="1800" b="0" i="0" u="none" strike="noStrike" noProof="0" dirty="0"/>
                        <a:t> </a:t>
                      </a:r>
                      <a:r>
                        <a:rPr lang="vi-VN" sz="1800" b="0" i="0" u="none" strike="noStrike" noProof="0" dirty="0" err="1"/>
                        <a:t>orders</a:t>
                      </a:r>
                      <a:r>
                        <a:rPr lang="vi-VN" sz="1800" b="0" i="0" u="none" strike="noStrike" noProof="0" dirty="0"/>
                        <a:t> </a:t>
                      </a:r>
                      <a:r>
                        <a:rPr lang="vi-VN" sz="1800" b="0" i="0" u="none" strike="noStrike" noProof="0" dirty="0" err="1"/>
                        <a:t>status</a:t>
                      </a:r>
                      <a:r>
                        <a:rPr lang="vi-VN" sz="1800" b="0" i="0" u="none" strike="noStrike" noProof="0" dirty="0"/>
                        <a:t> </a:t>
                      </a:r>
                      <a:endParaRPr lang="vi-VN"/>
                    </a:p>
                    <a:p>
                      <a:pPr lvl="0">
                        <a:buNone/>
                      </a:pPr>
                      <a:r>
                        <a:rPr lang="vi-VN" sz="1800" b="0" i="0" u="none" strike="noStrike" noProof="0" dirty="0" err="1"/>
                        <a:t>Choose</a:t>
                      </a:r>
                      <a:r>
                        <a:rPr lang="vi-VN" sz="1800" b="0" i="0" u="none" strike="noStrike" noProof="0" dirty="0"/>
                        <a:t> a </a:t>
                      </a:r>
                      <a:r>
                        <a:rPr lang="vi-VN" sz="1800" b="0" i="0" u="none" strike="noStrike" noProof="0" dirty="0" err="1"/>
                        <a:t>payment</a:t>
                      </a:r>
                      <a:r>
                        <a:rPr lang="vi-VN" sz="1800" b="0" i="0" u="none" strike="noStrike" noProof="0" dirty="0"/>
                        <a:t> </a:t>
                      </a:r>
                      <a:r>
                        <a:rPr lang="vi-VN" sz="1800" b="0" i="0" u="none" strike="noStrike" noProof="0" dirty="0" err="1"/>
                        <a:t>method</a:t>
                      </a:r>
                      <a:endParaRPr lang="vi-VN"/>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465</Words>
  <Application>Microsoft Office PowerPoint</Application>
  <PresentationFormat>Trình chiếu Trên màn hình (16:10)</PresentationFormat>
  <Paragraphs>105</Paragraphs>
  <Slides>17</Slides>
  <Notes>1</Notes>
  <HiddenSlides>0</HiddenSlides>
  <MMClips>0</MMClips>
  <ScaleCrop>false</ScaleCrop>
  <HeadingPairs>
    <vt:vector size="4" baseType="variant">
      <vt:variant>
        <vt:lpstr>Chủ đề</vt:lpstr>
      </vt:variant>
      <vt:variant>
        <vt:i4>1</vt:i4>
      </vt:variant>
      <vt:variant>
        <vt:lpstr>Tiêu đề Bản chiếu</vt:lpstr>
      </vt:variant>
      <vt:variant>
        <vt:i4>17</vt:i4>
      </vt:variant>
    </vt:vector>
  </HeadingPairs>
  <TitlesOfParts>
    <vt:vector size="18" baseType="lpstr">
      <vt:lpstr>Office Theme</vt:lpstr>
      <vt:lpstr>Final Project: Software Technology</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TIN</dc:creator>
  <cp:lastModifiedBy>Vo Long</cp:lastModifiedBy>
  <cp:revision>803</cp:revision>
  <dcterms:created xsi:type="dcterms:W3CDTF">2020-11-07T02:41:00Z</dcterms:created>
  <dcterms:modified xsi:type="dcterms:W3CDTF">2022-12-14T05:00:14Z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BF3E64857C054D0A82114C135BECCB1C</vt:lpwstr>
  </property>
  <property fmtid="{D5CDD505-2E9C-101B-9397-08002B2CF9AE}" pid="3" name="KSOProductBuildVer">
    <vt:lpwstr>1033-11.2.0.11130</vt:lpwstr>
  </property>
</Properties>
</file>