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31" r:id="rId4"/>
    <p:sldId id="259" r:id="rId5"/>
    <p:sldId id="262" r:id="rId6"/>
    <p:sldId id="308" r:id="rId7"/>
    <p:sldId id="263" r:id="rId8"/>
    <p:sldId id="309" r:id="rId9"/>
    <p:sldId id="310" r:id="rId10"/>
    <p:sldId id="330" r:id="rId11"/>
    <p:sldId id="311" r:id="rId12"/>
    <p:sldId id="333" r:id="rId13"/>
    <p:sldId id="312" r:id="rId14"/>
    <p:sldId id="327" r:id="rId15"/>
    <p:sldId id="313" r:id="rId16"/>
    <p:sldId id="316" r:id="rId17"/>
    <p:sldId id="315" r:id="rId18"/>
    <p:sldId id="334" r:id="rId19"/>
    <p:sldId id="335" r:id="rId20"/>
    <p:sldId id="336" r:id="rId21"/>
    <p:sldId id="332" r:id="rId22"/>
    <p:sldId id="318" r:id="rId23"/>
    <p:sldId id="329" r:id="rId24"/>
    <p:sldId id="307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64" y="84"/>
      </p:cViewPr>
      <p:guideLst>
        <p:guide orient="horz" pos="180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1B2B-393A-4AAF-8DF2-E544786B2C46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A8C04-8BAE-4D04-B2F8-1E980C892A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A8C04-8BAE-4D04-B2F8-1E980C892AD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1" cy="12250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6"/>
            <a:ext cx="2057400" cy="4876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799" cy="4876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1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1" cy="1250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1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0"/>
            <a:ext cx="4038601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79262"/>
            <a:ext cx="4040189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700" b="1"/>
            </a:lvl4pPr>
            <a:lvl5pPr marL="1828800" indent="0">
              <a:buNone/>
              <a:defRPr sz="1700" b="1"/>
            </a:lvl5pPr>
            <a:lvl6pPr marL="2286000" indent="0">
              <a:buNone/>
              <a:defRPr sz="1700" b="1"/>
            </a:lvl6pPr>
            <a:lvl7pPr marL="2742565" indent="0">
              <a:buNone/>
              <a:defRPr sz="1700" b="1"/>
            </a:lvl7pPr>
            <a:lvl8pPr marL="3199765" indent="0">
              <a:buNone/>
              <a:defRPr sz="1700" b="1"/>
            </a:lvl8pPr>
            <a:lvl9pPr marL="365696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812397"/>
            <a:ext cx="4040189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700" b="1"/>
            </a:lvl4pPr>
            <a:lvl5pPr marL="1828800" indent="0">
              <a:buNone/>
              <a:defRPr sz="1700" b="1"/>
            </a:lvl5pPr>
            <a:lvl6pPr marL="2286000" indent="0">
              <a:buNone/>
              <a:defRPr sz="1700" b="1"/>
            </a:lvl6pPr>
            <a:lvl7pPr marL="2742565" indent="0">
              <a:buNone/>
              <a:defRPr sz="1700" b="1"/>
            </a:lvl7pPr>
            <a:lvl8pPr marL="3199765" indent="0">
              <a:buNone/>
              <a:defRPr sz="1700" b="1"/>
            </a:lvl8pPr>
            <a:lvl9pPr marL="365696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3"/>
            <a:ext cx="5111750" cy="487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7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3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952500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33500"/>
            <a:ext cx="8229600" cy="3771636"/>
          </a:xfrm>
          <a:prstGeom prst="rect">
            <a:avLst/>
          </a:prstGeom>
        </p:spPr>
        <p:txBody>
          <a:bodyPr vert="horz" lIns="91430" tIns="45714" rIns="91430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7593-7C68-47E9-82CB-643E57865D22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2806-169F-4CBD-8CB6-58B7E8983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4900"/>
            <a:ext cx="7772401" cy="1895478"/>
          </a:xfrm>
        </p:spPr>
        <p:txBody>
          <a:bodyPr>
            <a:normAutofit/>
          </a:bodyPr>
          <a:lstStyle/>
          <a:p>
            <a:r>
              <a:rPr lang="en-US" sz="3200" b="1" dirty="0"/>
              <a:t>Final Project:</a:t>
            </a:r>
            <a:br>
              <a:rPr lang="en-US" sz="3200" b="1" dirty="0"/>
            </a:br>
            <a:r>
              <a:rPr lang="en-US" sz="3200" b="1" dirty="0"/>
              <a:t>Analyzing and Designing Medical Monitoring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76700"/>
            <a:ext cx="6400800" cy="1460500"/>
          </a:xfrm>
        </p:spPr>
        <p:txBody>
          <a:bodyPr vert="horz" lIns="91430" tIns="45714" rIns="91430" bIns="45714" rtlCol="0" anchor="t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Subject: Systems Analysis and Design – Group 2</a:t>
            </a:r>
            <a:endParaRPr lang="en-US" sz="2000" b="1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Lecturer: GV. Phạm Thái </a:t>
            </a:r>
            <a:r>
              <a:rPr lang="en-US" sz="2000" b="1" dirty="0" err="1">
                <a:solidFill>
                  <a:schemeClr val="tx1"/>
                </a:solidFill>
              </a:rPr>
              <a:t>Kỳ</a:t>
            </a:r>
            <a:r>
              <a:rPr lang="en-US" sz="2000" b="1" dirty="0">
                <a:solidFill>
                  <a:schemeClr val="tx1"/>
                </a:solidFill>
              </a:rPr>
              <a:t> Trung</a:t>
            </a:r>
            <a:endParaRPr lang="en-US" sz="2000" b="1" dirty="0">
              <a:solidFill>
                <a:schemeClr val="tx1"/>
              </a:solidFill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4028"/>
            <a:ext cx="163733" cy="32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043" tIns="40522" rIns="81043" bIns="40522" numCol="1" anchor="ctr" anchorCtr="0" compatLnSpc="1">
            <a:spAutoFit/>
          </a:bodyPr>
          <a:lstStyle/>
          <a:p>
            <a:pPr defTabSz="810260" fontAlgn="base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2096770" y="-82869"/>
            <a:ext cx="4100513" cy="7397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5" name="image39.png">
            <a:extLst>
              <a:ext uri="{FF2B5EF4-FFF2-40B4-BE49-F238E27FC236}">
                <a16:creationId xmlns:a16="http://schemas.microsoft.com/office/drawing/2014/main" id="{49DCCC06-544D-7E27-8832-5E3FE8988F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12252" y="574039"/>
            <a:ext cx="5534977" cy="51155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136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813293" y="1426409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latin typeface="Calibri" panose="020F0502020204030204"/>
                <a:cs typeface="Calibri" panose="020F0502020204030204"/>
              </a:rPr>
              <a:t>Patients can login to </a:t>
            </a:r>
            <a:r>
              <a:rPr lang="en-US" sz="2000" dirty="0">
                <a:latin typeface="Calibri" panose="020F0502020204030204"/>
                <a:cs typeface="Calibri" panose="020F0502020204030204"/>
                <a:sym typeface="+mn-ea"/>
              </a:rPr>
              <a:t>application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342265" indent="-342265"/>
            <a:r>
              <a:rPr lang="en-US" sz="2000" dirty="0">
                <a:cs typeface="Calibri" panose="020F0502020204030204"/>
              </a:rPr>
              <a:t>Patients can also get back their account though verify email.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A472B-064C-A46A-F691-8FF76428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5" y="2007079"/>
            <a:ext cx="6934200" cy="1700842"/>
          </a:xfrm>
        </p:spPr>
      </p:pic>
    </p:spTree>
    <p:extLst>
      <p:ext uri="{BB962C8B-B14F-4D97-AF65-F5344CB8AC3E}">
        <p14:creationId xmlns:p14="http://schemas.microsoft.com/office/powerpoint/2010/main" val="368509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706098" y="1121396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/>
              <a:t>Login – use case diagram</a:t>
            </a:r>
          </a:p>
        </p:txBody>
      </p:sp>
      <p:pic>
        <p:nvPicPr>
          <p:cNvPr id="2" name="Hình ảnh 2" descr="E:\Phân tích thiết kế và yêu cầu\Final\login usecase.pnglogin usecas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30283" y="1649392"/>
            <a:ext cx="4683433" cy="3791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762000" y="45400"/>
            <a:ext cx="7451841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 Description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2" name="Hình ảnh 2" descr="E:\Phân tích thiết kế và yêu cầu\Final\login description.pnglogin descrip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92170" y="957000"/>
            <a:ext cx="3759659" cy="4675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097443" y="0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32434" y="784544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UML Activity diagram</a:t>
            </a:r>
          </a:p>
        </p:txBody>
      </p:sp>
      <p:pic>
        <p:nvPicPr>
          <p:cNvPr id="2" name="Hình ảnh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34" y="1384981"/>
            <a:ext cx="7612953" cy="4145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211579" y="-159288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609245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Sequence diagram</a:t>
            </a:r>
          </a:p>
        </p:txBody>
      </p:sp>
      <p:pic>
        <p:nvPicPr>
          <p:cNvPr id="2" name="Hình ảnh 4" descr="E:\Phân tích thiết kế và yêu cầu\Final\login sequence diagram.pnglogin sequence diagram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70921" y="1254051"/>
            <a:ext cx="4605942" cy="4267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08392"/>
            <a:ext cx="6524626" cy="1023036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703531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Domain Design Class diagram</a:t>
            </a:r>
          </a:p>
        </p:txBody>
      </p:sp>
      <p:pic>
        <p:nvPicPr>
          <p:cNvPr id="3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504" y="2041543"/>
            <a:ext cx="8229601" cy="1499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08392"/>
            <a:ext cx="6524626" cy="1023036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703531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Controller</a:t>
            </a:r>
          </a:p>
        </p:txBody>
      </p:sp>
      <p:pic>
        <p:nvPicPr>
          <p:cNvPr id="3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9687" y="1843577"/>
            <a:ext cx="5519500" cy="20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3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08392"/>
            <a:ext cx="6524626" cy="1023036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703531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UI</a:t>
            </a:r>
          </a:p>
        </p:txBody>
      </p:sp>
      <p:pic>
        <p:nvPicPr>
          <p:cNvPr id="3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20" y="2381251"/>
            <a:ext cx="7989490" cy="14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657225" y="647700"/>
            <a:ext cx="7772401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List of Members</a:t>
            </a:r>
            <a:endParaRPr lang="en-US" sz="3200" b="1" dirty="0" err="1">
              <a:cs typeface="Calibri" panose="020F05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1600" y="1928939"/>
            <a:ext cx="6553200" cy="921170"/>
            <a:chOff x="1371600" y="1928939"/>
            <a:chExt cx="6553200" cy="921170"/>
          </a:xfrm>
        </p:grpSpPr>
        <p:sp>
          <p:nvSpPr>
            <p:cNvPr id="14" name="Freeform 13"/>
            <p:cNvSpPr/>
            <p:nvPr/>
          </p:nvSpPr>
          <p:spPr>
            <a:xfrm>
              <a:off x="1371600" y="2468880"/>
              <a:ext cx="6553200" cy="381229"/>
            </a:xfrm>
            <a:custGeom>
              <a:avLst/>
              <a:gdLst>
                <a:gd name="connsiteX0" fmla="*/ 0 w 6553200"/>
                <a:gd name="connsiteY0" fmla="*/ 63539 h 381229"/>
                <a:gd name="connsiteX1" fmla="*/ 63539 w 6553200"/>
                <a:gd name="connsiteY1" fmla="*/ 0 h 381229"/>
                <a:gd name="connsiteX2" fmla="*/ 6489661 w 6553200"/>
                <a:gd name="connsiteY2" fmla="*/ 0 h 381229"/>
                <a:gd name="connsiteX3" fmla="*/ 6553200 w 6553200"/>
                <a:gd name="connsiteY3" fmla="*/ 63539 h 381229"/>
                <a:gd name="connsiteX4" fmla="*/ 6553200 w 6553200"/>
                <a:gd name="connsiteY4" fmla="*/ 317690 h 381229"/>
                <a:gd name="connsiteX5" fmla="*/ 6489661 w 6553200"/>
                <a:gd name="connsiteY5" fmla="*/ 381229 h 381229"/>
                <a:gd name="connsiteX6" fmla="*/ 63539 w 6553200"/>
                <a:gd name="connsiteY6" fmla="*/ 381229 h 381229"/>
                <a:gd name="connsiteX7" fmla="*/ 0 w 6553200"/>
                <a:gd name="connsiteY7" fmla="*/ 317690 h 381229"/>
                <a:gd name="connsiteX8" fmla="*/ 0 w 6553200"/>
                <a:gd name="connsiteY8" fmla="*/ 63539 h 38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3200" h="381229">
                  <a:moveTo>
                    <a:pt x="0" y="63539"/>
                  </a:moveTo>
                  <a:cubicBezTo>
                    <a:pt x="0" y="28447"/>
                    <a:pt x="28447" y="0"/>
                    <a:pt x="63539" y="0"/>
                  </a:cubicBezTo>
                  <a:lnTo>
                    <a:pt x="6489661" y="0"/>
                  </a:lnTo>
                  <a:cubicBezTo>
                    <a:pt x="6524753" y="0"/>
                    <a:pt x="6553200" y="28447"/>
                    <a:pt x="6553200" y="63539"/>
                  </a:cubicBezTo>
                  <a:lnTo>
                    <a:pt x="6553200" y="317690"/>
                  </a:lnTo>
                  <a:cubicBezTo>
                    <a:pt x="6553200" y="352782"/>
                    <a:pt x="6524753" y="381229"/>
                    <a:pt x="6489661" y="381229"/>
                  </a:cubicBezTo>
                  <a:lnTo>
                    <a:pt x="63539" y="381229"/>
                  </a:lnTo>
                  <a:cubicBezTo>
                    <a:pt x="28447" y="381229"/>
                    <a:pt x="0" y="352782"/>
                    <a:pt x="0" y="317690"/>
                  </a:cubicBezTo>
                  <a:lnTo>
                    <a:pt x="0" y="63539"/>
                  </a:lnTo>
                  <a:close/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810" tIns="94810" rIns="94810" bIns="94810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Võ Nguyên Long -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ea typeface="+mn-lt"/>
                  <a:cs typeface="Times New Roman" panose="02020603050405020304"/>
                </a:rPr>
                <a:t>519H0027</a:t>
              </a:r>
              <a:endParaRPr lang="pt-BR" sz="2000" kern="1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600" y="1928939"/>
              <a:ext cx="6553200" cy="381229"/>
            </a:xfrm>
            <a:custGeom>
              <a:avLst/>
              <a:gdLst>
                <a:gd name="connsiteX0" fmla="*/ 0 w 6553200"/>
                <a:gd name="connsiteY0" fmla="*/ 63539 h 381229"/>
                <a:gd name="connsiteX1" fmla="*/ 63539 w 6553200"/>
                <a:gd name="connsiteY1" fmla="*/ 0 h 381229"/>
                <a:gd name="connsiteX2" fmla="*/ 6489661 w 6553200"/>
                <a:gd name="connsiteY2" fmla="*/ 0 h 381229"/>
                <a:gd name="connsiteX3" fmla="*/ 6553200 w 6553200"/>
                <a:gd name="connsiteY3" fmla="*/ 63539 h 381229"/>
                <a:gd name="connsiteX4" fmla="*/ 6553200 w 6553200"/>
                <a:gd name="connsiteY4" fmla="*/ 317690 h 381229"/>
                <a:gd name="connsiteX5" fmla="*/ 6489661 w 6553200"/>
                <a:gd name="connsiteY5" fmla="*/ 381229 h 381229"/>
                <a:gd name="connsiteX6" fmla="*/ 63539 w 6553200"/>
                <a:gd name="connsiteY6" fmla="*/ 381229 h 381229"/>
                <a:gd name="connsiteX7" fmla="*/ 0 w 6553200"/>
                <a:gd name="connsiteY7" fmla="*/ 317690 h 381229"/>
                <a:gd name="connsiteX8" fmla="*/ 0 w 6553200"/>
                <a:gd name="connsiteY8" fmla="*/ 63539 h 38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3200" h="381229">
                  <a:moveTo>
                    <a:pt x="0" y="63539"/>
                  </a:moveTo>
                  <a:cubicBezTo>
                    <a:pt x="0" y="28447"/>
                    <a:pt x="28447" y="0"/>
                    <a:pt x="63539" y="0"/>
                  </a:cubicBezTo>
                  <a:lnTo>
                    <a:pt x="6489661" y="0"/>
                  </a:lnTo>
                  <a:cubicBezTo>
                    <a:pt x="6524753" y="0"/>
                    <a:pt x="6553200" y="28447"/>
                    <a:pt x="6553200" y="63539"/>
                  </a:cubicBezTo>
                  <a:lnTo>
                    <a:pt x="6553200" y="317690"/>
                  </a:lnTo>
                  <a:cubicBezTo>
                    <a:pt x="6553200" y="352782"/>
                    <a:pt x="6524753" y="381229"/>
                    <a:pt x="6489661" y="381229"/>
                  </a:cubicBezTo>
                  <a:lnTo>
                    <a:pt x="63539" y="381229"/>
                  </a:lnTo>
                  <a:cubicBezTo>
                    <a:pt x="28447" y="381229"/>
                    <a:pt x="0" y="352782"/>
                    <a:pt x="0" y="317690"/>
                  </a:cubicBezTo>
                  <a:lnTo>
                    <a:pt x="0" y="63539"/>
                  </a:lnTo>
                  <a:close/>
                </a:path>
              </a:pathLst>
            </a:cu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4810" tIns="94810" rIns="94810" bIns="94810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/>
                  <a:cs typeface="Times New Roman" panose="02020603050405020304"/>
                </a:rPr>
                <a:t>Bùi Đức Dũng - 518H0611</a:t>
              </a:r>
              <a:endParaRPr lang="pt-BR" sz="2000" kern="1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08392"/>
            <a:ext cx="6524626" cy="1023036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703531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Data Access</a:t>
            </a:r>
          </a:p>
        </p:txBody>
      </p:sp>
      <p:pic>
        <p:nvPicPr>
          <p:cNvPr id="3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42" y="1688467"/>
            <a:ext cx="77443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08392"/>
            <a:ext cx="6524626" cy="1023036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 Case</a:t>
            </a:r>
            <a:endParaRPr lang="en-US" sz="3200" b="1" dirty="0" err="1">
              <a:cs typeface="Calibri" panose="020F0502020204030204"/>
            </a:endParaRPr>
          </a:p>
        </p:txBody>
      </p:sp>
      <p:sp>
        <p:nvSpPr>
          <p:cNvPr id="10" name="Content Placeholder 1"/>
          <p:cNvSpPr txBox="1"/>
          <p:nvPr/>
        </p:nvSpPr>
        <p:spPr>
          <a:xfrm>
            <a:off x="559442" y="703531"/>
            <a:ext cx="8229600" cy="60960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Login – Design class diagram</a:t>
            </a:r>
          </a:p>
        </p:txBody>
      </p:sp>
      <p:pic>
        <p:nvPicPr>
          <p:cNvPr id="3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349557"/>
            <a:ext cx="8458201" cy="132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6270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User Interface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5" name="Hình ảnh 5" descr="E:\Phân tích thiết kế và yêu cầu\Final\login UI.pnglogin UI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3997" y="876300"/>
            <a:ext cx="2133600" cy="46166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Content Placeholder 8" descr="login UI fail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1937" y="774252"/>
            <a:ext cx="2303585" cy="48207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09687" y="-114300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Login User Interface</a:t>
            </a:r>
            <a:endParaRPr lang="en-US" sz="3200" b="1" dirty="0" err="1">
              <a:cs typeface="Calibri" panose="020F0502020204030204"/>
            </a:endParaRPr>
          </a:p>
        </p:txBody>
      </p:sp>
      <p:pic>
        <p:nvPicPr>
          <p:cNvPr id="3" name="Hình ảnh 4" descr="Ảnh có chứa văn bản&#10;&#10;Mô tả được tự động tạo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37253" y="876300"/>
            <a:ext cx="2514600" cy="4591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1" descr="login UI success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27064" y="876300"/>
            <a:ext cx="2438400" cy="45696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411929" y="1797351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cs typeface="Calibri" panose="020F0502020204030204"/>
              </a:rPr>
              <a:t>THE END</a:t>
            </a:r>
          </a:p>
        </p:txBody>
      </p:sp>
      <p:sp>
        <p:nvSpPr>
          <p:cNvPr id="7" name="Content Placeholder 1"/>
          <p:cNvSpPr txBox="1"/>
          <p:nvPr/>
        </p:nvSpPr>
        <p:spPr>
          <a:xfrm>
            <a:off x="559442" y="2993212"/>
            <a:ext cx="8229600" cy="857250"/>
          </a:xfrm>
          <a:prstGeom prst="rect">
            <a:avLst/>
          </a:prstGeom>
        </p:spPr>
        <p:txBody>
          <a:bodyPr vert="horz" lIns="91430" tIns="45714" rIns="91430" bIns="45714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cs typeface="Calibri" panose="020F0502020204030204"/>
              </a:rPr>
              <a:t>Thank you for watching our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3467100"/>
          </a:xfrm>
        </p:spPr>
        <p:txBody>
          <a:bodyPr vert="horz" lIns="91430" tIns="45714" rIns="91430" bIns="45714" rtlCol="0" anchor="t">
            <a:normAutofit fontScale="77500" lnSpcReduction="20000"/>
          </a:bodyPr>
          <a:lstStyle/>
          <a:p>
            <a:pPr marL="342265" indent="-342265"/>
            <a:r>
              <a:rPr lang="en-US" sz="2000" dirty="0">
                <a:latin typeface="Calibri" panose="020F0502020204030204"/>
                <a:ea typeface="+mn-lt"/>
                <a:cs typeface="Calibri" panose="020F0502020204030204"/>
              </a:rPr>
              <a:t>Introduction</a:t>
            </a:r>
          </a:p>
          <a:p>
            <a:pPr marL="342265" indent="-342265"/>
            <a:r>
              <a:rPr lang="en-US" sz="2000" dirty="0">
                <a:latin typeface="Calibri" panose="020F0502020204030204"/>
                <a:ea typeface="+mn-lt"/>
                <a:cs typeface="Calibri" panose="020F0502020204030204"/>
              </a:rPr>
              <a:t>Vision statement</a:t>
            </a:r>
          </a:p>
          <a:p>
            <a:pPr marL="342265" indent="-342265"/>
            <a:r>
              <a:rPr lang="en-US" sz="2000" dirty="0">
                <a:latin typeface="Calibri" panose="020F0502020204030204"/>
                <a:ea typeface="+mn-lt"/>
                <a:cs typeface="Calibri" panose="020F0502020204030204"/>
              </a:rPr>
              <a:t>System requirements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Defining Use Case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introduction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Use case diagram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Use case description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Activity diagram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Sequence diagram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Domain class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Controller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UI - Data Access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Design class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Login Use Case – User Interface</a:t>
            </a:r>
          </a:p>
          <a:p>
            <a:pPr marL="342265" indent="-342265"/>
            <a:endParaRPr lang="en-US" sz="2000" dirty="0">
              <a:cs typeface="Calibri" panose="020F0502020204030204"/>
            </a:endParaRPr>
          </a:p>
          <a:p>
            <a:pPr marL="342265" indent="-342265"/>
            <a:endParaRPr lang="en-US" sz="2000" dirty="0">
              <a:cs typeface="Calibri" panose="020F0502020204030204"/>
            </a:endParaRPr>
          </a:p>
          <a:p>
            <a:pPr marL="342265" indent="-342265"/>
            <a:endParaRPr lang="en-US" sz="2000" dirty="0">
              <a:cs typeface="Calibri" panose="020F0502020204030204"/>
            </a:endParaRPr>
          </a:p>
          <a:p>
            <a:pPr marL="342265" indent="-342265"/>
            <a:endParaRPr lang="en-US" sz="2000" dirty="0">
              <a:cs typeface="Calibri" panose="020F0502020204030204"/>
            </a:endParaRPr>
          </a:p>
          <a:p>
            <a:pPr marL="342265" indent="-342265"/>
            <a:endParaRPr lang="en-US" sz="2000" dirty="0">
              <a:cs typeface="Calibri" panose="020F0502020204030204"/>
            </a:endParaRPr>
          </a:p>
        </p:txBody>
      </p:sp>
      <p:sp>
        <p:nvSpPr>
          <p:cNvPr id="6" name="Content Placeholder 1"/>
          <p:cNvSpPr txBox="1"/>
          <p:nvPr/>
        </p:nvSpPr>
        <p:spPr>
          <a:xfrm>
            <a:off x="562349" y="474866"/>
            <a:ext cx="8021964" cy="609600"/>
          </a:xfrm>
          <a:prstGeom prst="rect">
            <a:avLst/>
          </a:prstGeom>
        </p:spPr>
        <p:txBody>
          <a:bodyPr vert="horz" lIns="91430" tIns="45714" rIns="91430" bIns="45714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 Contents</a:t>
            </a:r>
            <a:endParaRPr lang="en-US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506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latin typeface="Calibri" panose="020F0502020204030204"/>
                <a:ea typeface="+mn-lt"/>
                <a:cs typeface="Calibri" panose="020F0502020204030204"/>
              </a:rPr>
              <a:t>Portable and wearable medical monitoring devices.</a:t>
            </a:r>
          </a:p>
          <a:p>
            <a:pPr marL="342265" indent="-342265"/>
            <a:r>
              <a:rPr lang="en-US" sz="2000" dirty="0"/>
              <a:t>Measures glucose level – </a:t>
            </a:r>
            <a:r>
              <a:rPr lang="en-US" sz="2000" dirty="0">
                <a:ea typeface="+mn-lt"/>
                <a:cs typeface="+mn-lt"/>
              </a:rPr>
              <a:t>records data periodically or continuously and </a:t>
            </a:r>
            <a:r>
              <a:rPr lang="en-US" sz="2000" dirty="0"/>
              <a:t>transmitted via </a:t>
            </a:r>
            <a:r>
              <a:rPr lang="en-US" sz="2000" dirty="0">
                <a:ea typeface="+mn-lt"/>
                <a:cs typeface="+mn-lt"/>
              </a:rPr>
              <a:t>telephone, Internet connection, and wireless data transmission standards, such as Bluetooth.</a:t>
            </a:r>
            <a:endParaRPr lang="en-US" sz="2000" dirty="0">
              <a:cs typeface="Calibri" panose="020F0502020204030204"/>
            </a:endParaRPr>
          </a:p>
          <a:p>
            <a:pPr marL="342265" indent="-342265"/>
            <a:r>
              <a:rPr lang="en-US" sz="2000" dirty="0"/>
              <a:t>The mobile app informs patient of high/low glucose level alerts, automatically transmit data and alerts to a central monitoring application.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6" name="Content Placeholder 1"/>
          <p:cNvSpPr txBox="1"/>
          <p:nvPr/>
        </p:nvSpPr>
        <p:spPr>
          <a:xfrm>
            <a:off x="562349" y="474866"/>
            <a:ext cx="8021964" cy="609600"/>
          </a:xfrm>
          <a:prstGeom prst="rect">
            <a:avLst/>
          </a:prstGeom>
        </p:spPr>
        <p:txBody>
          <a:bodyPr vert="horz" lIns="91430" tIns="45714" rIns="91430" bIns="45714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 Introduction of Real-Time Continuous Glucose Monitoring</a:t>
            </a:r>
            <a:endParaRPr lang="en-US" b="1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929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Vision Statement</a:t>
            </a:r>
            <a:endParaRPr lang="en-US" sz="3200" b="1" dirty="0">
              <a:ea typeface="+mj-lt"/>
              <a:cs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1909553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342265" indent="-342265">
              <a:buFont typeface="Arial" panose="020B0604020202020204"/>
            </a:pPr>
            <a:r>
              <a:rPr lang="en-US" sz="2000" dirty="0">
                <a:cs typeface="Calibri" panose="020F0502020204030204"/>
              </a:rPr>
              <a:t>Developed a mobile application that will allow its users to monitor their medical data such as blood glucose level  to be monitoring continuously in conjunction with the wristband monitoring instruments.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407562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System R</a:t>
            </a:r>
            <a:r>
              <a:rPr lang="en-US" sz="3200" b="1" dirty="0">
                <a:ea typeface="+mj-lt"/>
                <a:cs typeface="+mj-lt"/>
              </a:rPr>
              <a:t>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7111" y="1562100"/>
            <a:ext cx="7514261" cy="3467100"/>
          </a:xfrm>
        </p:spPr>
        <p:txBody>
          <a:bodyPr vert="horz" lIns="91430" tIns="45714" rIns="91430" bIns="45714" rtlCol="0" anchor="t">
            <a:normAutofit/>
          </a:bodyPr>
          <a:lstStyle/>
          <a:p>
            <a:pPr marL="342265" indent="-342265"/>
            <a:r>
              <a:rPr lang="en-US" sz="2000" dirty="0">
                <a:ea typeface="+mn-lt"/>
                <a:cs typeface="+mn-lt"/>
              </a:rPr>
              <a:t>Monitor glucose levels</a:t>
            </a:r>
            <a:endParaRPr lang="en-US" sz="2000" dirty="0">
              <a:cs typeface="Calibri" panose="020F0502020204030204"/>
            </a:endParaRP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Immediately identify short-term and long-term medical dangers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Alert the patients and physician depending on glucose levels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Send monitoring device’s data to server</a:t>
            </a:r>
            <a:endParaRPr lang="en-US" dirty="0"/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Receive monitoring device’s data from server</a:t>
            </a:r>
            <a:endParaRPr lang="en-US" dirty="0"/>
          </a:p>
          <a:p>
            <a:pPr marL="342265" indent="-342265"/>
            <a:r>
              <a:rPr lang="en-US" sz="2000" dirty="0">
                <a:cs typeface="Calibri" panose="020F0502020204030204"/>
              </a:rPr>
              <a:t>Allow patients to record notes</a:t>
            </a: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Enable physicians to communicate with patients</a:t>
            </a:r>
            <a:endParaRPr lang="en-US" dirty="0">
              <a:ea typeface="+mn-lt"/>
              <a:cs typeface="+mn-lt"/>
            </a:endParaRPr>
          </a:p>
          <a:p>
            <a:pPr marL="342265" indent="-342265"/>
            <a:r>
              <a:rPr lang="en-US" sz="2000" dirty="0">
                <a:ea typeface="+mn-lt"/>
                <a:cs typeface="+mn-lt"/>
              </a:rPr>
              <a:t>Store physicians and patients responses in Health Record</a:t>
            </a:r>
          </a:p>
          <a:p>
            <a:pPr marL="342265" indent="-342265"/>
            <a:r>
              <a:rPr lang="en-US" sz="2000" dirty="0">
                <a:cs typeface="Calibri" panose="020F0502020204030204"/>
              </a:rPr>
              <a:t>Connect with Bluetooth wristband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12" name="Bảng 12"/>
          <p:cNvGraphicFramePr>
            <a:graphicFrameLocks noGrp="1"/>
          </p:cNvGraphicFramePr>
          <p:nvPr/>
        </p:nvGraphicFramePr>
        <p:xfrm>
          <a:off x="1004737" y="1453417"/>
          <a:ext cx="7198392" cy="355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271">
                <a:tc>
                  <a:txBody>
                    <a:bodyPr/>
                    <a:lstStyle/>
                    <a:p>
                      <a:r>
                        <a:rPr lang="vi-VN" dirty="0" err="1"/>
                        <a:t>User</a:t>
                      </a:r>
                      <a:r>
                        <a:rPr lang="vi-VN" dirty="0"/>
                        <a:t>/</a:t>
                      </a:r>
                      <a:r>
                        <a:rPr lang="vi-VN" dirty="0" err="1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User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goal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and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resulting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Use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667">
                <a:tc>
                  <a:txBody>
                    <a:bodyPr/>
                    <a:lstStyle/>
                    <a:p>
                      <a:r>
                        <a:rPr lang="vi-VN" b="1" dirty="0" err="1"/>
                        <a:t>Patients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 err="1"/>
                        <a:t>Register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account</a:t>
                      </a:r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Login</a:t>
                      </a:r>
                      <a:r>
                        <a:rPr lang="vi-VN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Read instruction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View glucose level</a:t>
                      </a:r>
                    </a:p>
                    <a:p>
                      <a:pPr lvl="0">
                        <a:buNone/>
                      </a:pPr>
                      <a:r>
                        <a:rPr lang="vi-VN" dirty="0" err="1"/>
                        <a:t>View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health</a:t>
                      </a:r>
                      <a:r>
                        <a:rPr lang="vi-VN" dirty="0"/>
                        <a:t> </a:t>
                      </a:r>
                      <a:r>
                        <a:rPr lang="vi-VN" dirty="0" err="1"/>
                        <a:t>record</a:t>
                      </a:r>
                      <a:endParaRPr lang="vi-VN" dirty="0"/>
                    </a:p>
                    <a:p>
                      <a:pPr lvl="0">
                        <a:buNone/>
                      </a:pPr>
                      <a:r>
                        <a:rPr lang="vi-VN" dirty="0"/>
                        <a:t>Enter notes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Share notes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Send messages/alert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Receive messages</a:t>
                      </a:r>
                    </a:p>
                    <a:p>
                      <a:pPr lvl="0">
                        <a:buNone/>
                      </a:pPr>
                      <a:r>
                        <a:rPr lang="vi-VN" dirty="0"/>
                        <a:t>Logout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2" name="Bảng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27676"/>
              </p:ext>
            </p:extLst>
          </p:nvPr>
        </p:nvGraphicFramePr>
        <p:xfrm>
          <a:off x="942351" y="1253149"/>
          <a:ext cx="71959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Physicians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 patient glucose level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 patient health record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Update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record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patients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Receive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emergency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messages</a:t>
                      </a:r>
                      <a:endParaRPr lang="vi-VN" sz="1800" b="0" i="0" u="none" strike="noStrike" noProof="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Logout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Nurse</a:t>
                      </a:r>
                      <a:r>
                        <a:rPr lang="vi-VN" b="1" dirty="0"/>
                        <a:t>/</a:t>
                      </a:r>
                      <a:r>
                        <a:rPr lang="vi-VN" b="1" dirty="0" err="1"/>
                        <a:t>Phisician</a:t>
                      </a:r>
                      <a:r>
                        <a:rPr lang="vi-VN" b="1" dirty="0"/>
                        <a:t> </a:t>
                      </a:r>
                      <a:r>
                        <a:rPr lang="vi-VN" b="1" dirty="0" err="1"/>
                        <a:t>assistant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 patient glucose level</a:t>
                      </a:r>
                      <a:endParaRPr lang="vi-VN" sz="1800" b="1" i="0" u="none" strike="noStrike" noProof="0" dirty="0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View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record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patients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Receive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patient's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 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messages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Logout</a:t>
                      </a:r>
                      <a:endParaRPr lang="vi-VN" sz="1800" b="1" i="0" u="none" strike="noStrike" noProof="0" dirty="0" err="1">
                        <a:latin typeface="Arial" panose="020B0604020202020204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aitaptdt\Logo trong suố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0" y="2"/>
            <a:ext cx="1131945" cy="57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311663" y="285085"/>
            <a:ext cx="6524626" cy="1057278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Defining Use Case</a:t>
            </a:r>
            <a:endParaRPr lang="en-US" sz="3200" b="1" dirty="0" err="1">
              <a:cs typeface="Calibri" panose="020F0502020204030204"/>
            </a:endParaRPr>
          </a:p>
        </p:txBody>
      </p:sp>
      <p:graphicFrame>
        <p:nvGraphicFramePr>
          <p:cNvPr id="2" name="Bảng 2"/>
          <p:cNvGraphicFramePr>
            <a:graphicFrameLocks noGrp="1"/>
          </p:cNvGraphicFramePr>
          <p:nvPr/>
        </p:nvGraphicFramePr>
        <p:xfrm>
          <a:off x="942351" y="1253149"/>
          <a:ext cx="71959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Healthcare</a:t>
                      </a:r>
                      <a:r>
                        <a:rPr lang="vi-VN" sz="1800" b="1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1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provider</a:t>
                      </a:r>
                      <a:endParaRPr lang="vi-VN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Access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data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Manage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patient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data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Provide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healthcare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/>
                        <a:t>IT </a:t>
                      </a:r>
                      <a:r>
                        <a:rPr lang="vi-VN" b="1" dirty="0" err="1"/>
                        <a:t>technical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Troubleshooting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Developing</a:t>
                      </a:r>
                      <a:r>
                        <a:rPr lang="vi-VN" sz="1800" b="0" i="0" u="none" strike="noStrike" noProof="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 </a:t>
                      </a: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application</a:t>
                      </a:r>
                    </a:p>
                    <a:p>
                      <a:pPr lvl="0">
                        <a:buNone/>
                      </a:pPr>
                      <a:r>
                        <a:rPr lang="vi-VN" sz="1800" b="0" i="0" u="none" strike="noStrike" noProof="0" dirty="0" err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Maintenance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465</Words>
  <Application>Microsoft Office PowerPoint</Application>
  <PresentationFormat>On-screen Show (16:10)</PresentationFormat>
  <Paragraphs>105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Final Project: Analyzing and Designing Medical Monitoring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TIN</dc:creator>
  <cp:lastModifiedBy>Vo Long</cp:lastModifiedBy>
  <cp:revision>684</cp:revision>
  <dcterms:created xsi:type="dcterms:W3CDTF">2020-11-07T02:41:00Z</dcterms:created>
  <dcterms:modified xsi:type="dcterms:W3CDTF">2022-06-07T02:31:55Z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BF3E64857C054D0A82114C135BECCB1C</vt:lpwstr>
  </property>
  <property fmtid="{D5CDD505-2E9C-101B-9397-08002B2CF9AE}" pid="3" name="KSOProductBuildVer">
    <vt:lpwstr>1033-11.2.0.11130</vt:lpwstr>
  </property>
</Properties>
</file>