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79" r:id="rId4"/>
    <p:sldId id="280" r:id="rId5"/>
    <p:sldId id="281" r:id="rId6"/>
    <p:sldId id="282" r:id="rId7"/>
    <p:sldId id="283" r:id="rId8"/>
    <p:sldId id="284" r:id="rId9"/>
    <p:sldId id="273" r:id="rId10"/>
    <p:sldId id="274" r:id="rId11"/>
    <p:sldId id="275" r:id="rId12"/>
    <p:sldId id="27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CCDC87-B9E9-41C3-85BA-E568469B9A73}"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CCDC87-B9E9-41C3-85BA-E568469B9A73}"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CCDC87-B9E9-41C3-85BA-E568469B9A73}"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CCDC87-B9E9-41C3-85BA-E568469B9A73}"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CDC87-B9E9-41C3-85BA-E568469B9A73}"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CDC87-B9E9-41C3-85BA-E568469B9A73}" type="datetimeFigureOut">
              <a:rPr lang="en-US" smtClean="0"/>
              <a:pPr/>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CCDC87-B9E9-41C3-85BA-E568469B9A73}" type="datetimeFigureOut">
              <a:rPr lang="en-US" smtClean="0"/>
              <a:pPr/>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CCDC87-B9E9-41C3-85BA-E568469B9A73}" type="datetimeFigureOut">
              <a:rPr lang="en-US" smtClean="0"/>
              <a:pPr/>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CDC87-B9E9-41C3-85BA-E568469B9A73}" type="datetimeFigureOut">
              <a:rPr lang="en-US" smtClean="0"/>
              <a:pPr/>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CCDC87-B9E9-41C3-85BA-E568469B9A73}" type="datetimeFigureOut">
              <a:rPr lang="en-US" smtClean="0"/>
              <a:pPr/>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CCDC87-B9E9-41C3-85BA-E568469B9A73}" type="datetimeFigureOut">
              <a:rPr lang="en-US" smtClean="0"/>
              <a:pPr/>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2B068-0F06-4645-8B0F-71FE0D1AED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CDC87-B9E9-41C3-85BA-E568469B9A73}" type="datetimeFigureOut">
              <a:rPr lang="en-US" smtClean="0"/>
              <a:pPr/>
              <a:t>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2B068-0F06-4645-8B0F-71FE0D1AED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slide" Target="slide17.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0" y="1219200"/>
            <a:ext cx="9144000" cy="152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0" y="0"/>
            <a:ext cx="9144000" cy="1295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28600" y="76200"/>
            <a:ext cx="8595360" cy="1097280"/>
          </a:xfrm>
          <a:prstGeom prst="rect">
            <a:avLst/>
          </a:prstGeom>
          <a:noFill/>
        </p:spPr>
        <p:txBody>
          <a:bodyPr wrap="square" rtlCol="0">
            <a:prstTxWarp prst="textPlain">
              <a:avLst/>
            </a:prstTxWarp>
            <a:spAutoFit/>
          </a:bodyPr>
          <a:lstStyle/>
          <a:p>
            <a:pPr algn="ctr"/>
            <a:r>
              <a:rPr lang="en-US" sz="2800" b="1">
                <a:ln>
                  <a:solidFill>
                    <a:srgbClr val="FFFF00"/>
                  </a:solidFill>
                </a:ln>
                <a:solidFill>
                  <a:srgbClr val="FFFF00"/>
                </a:solidFill>
                <a:latin typeface="Cambria" pitchFamily="18" charset="0"/>
              </a:rPr>
              <a:t>HỆ THỐNG CÂU HỎI ÔN TẬP, THI MÔN TƯ TƯỞNG </a:t>
            </a:r>
          </a:p>
          <a:p>
            <a:pPr algn="ctr"/>
            <a:r>
              <a:rPr lang="en-US" sz="2800" b="1">
                <a:ln>
                  <a:solidFill>
                    <a:srgbClr val="FFFF00"/>
                  </a:solidFill>
                </a:ln>
                <a:solidFill>
                  <a:srgbClr val="FFFF00"/>
                </a:solidFill>
                <a:latin typeface="Cambria" pitchFamily="18" charset="0"/>
              </a:rPr>
              <a:t>HỒ CHÍ MINH HỌC KỲ I 2017 -2018</a:t>
            </a: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7868"/>
          <a:stretch/>
        </p:blipFill>
        <p:spPr bwMode="auto">
          <a:xfrm>
            <a:off x="-393634" y="-1298444"/>
            <a:ext cx="9144001" cy="547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351" b="11476"/>
          <a:stretch/>
        </p:blipFill>
        <p:spPr bwMode="auto">
          <a:xfrm>
            <a:off x="2042406" y="1392614"/>
            <a:ext cx="4967748" cy="545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9027" y="1742182"/>
            <a:ext cx="3790973" cy="2286000"/>
          </a:xfrm>
          <a:prstGeom prst="rect">
            <a:avLst/>
          </a:prstGeom>
          <a:noFill/>
        </p:spPr>
        <p:txBody>
          <a:bodyPr wrap="square" rtlCol="0">
            <a:spAutoFit/>
            <a:scene3d>
              <a:camera prst="orthographicFront"/>
              <a:lightRig rig="threePt" dir="t"/>
            </a:scene3d>
            <a:sp3d extrusionH="57150">
              <a:bevelT w="38100" h="38100" prst="convex"/>
            </a:sp3d>
          </a:bodyPr>
          <a:lstStyle/>
          <a:p>
            <a:pPr algn="ctr"/>
            <a:r>
              <a:rPr lang="en-US" sz="4400" b="1" i="1">
                <a:solidFill>
                  <a:srgbClr val="0000FF"/>
                </a:solidFill>
                <a:latin typeface="Tahoma" pitchFamily="34" charset="0"/>
                <a:ea typeface="Tahoma" pitchFamily="34" charset="0"/>
                <a:cs typeface="Tahoma" pitchFamily="34" charset="0"/>
              </a:rPr>
              <a:t>Tư tưởng </a:t>
            </a:r>
          </a:p>
          <a:p>
            <a:pPr algn="ctr"/>
            <a:r>
              <a:rPr lang="en-US" sz="4400" b="1" i="1">
                <a:solidFill>
                  <a:srgbClr val="0000FF"/>
                </a:solidFill>
                <a:latin typeface="Tahoma" pitchFamily="34" charset="0"/>
                <a:ea typeface="Tahoma" pitchFamily="34" charset="0"/>
                <a:cs typeface="Tahoma" pitchFamily="34" charset="0"/>
              </a:rPr>
              <a:t>Hồ Chí Minh là gì?</a:t>
            </a:r>
          </a:p>
        </p:txBody>
      </p:sp>
      <p:pic>
        <p:nvPicPr>
          <p:cNvPr id="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7903" t="17868"/>
          <a:stretch/>
        </p:blipFill>
        <p:spPr bwMode="auto">
          <a:xfrm>
            <a:off x="182792" y="4180582"/>
            <a:ext cx="3580441" cy="232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36328"/>
          <a:stretch/>
        </p:blipFill>
        <p:spPr bwMode="auto">
          <a:xfrm>
            <a:off x="3810000" y="1533403"/>
            <a:ext cx="2045261" cy="258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767779" y="1484293"/>
            <a:ext cx="2300021"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800" b="1">
                <a:solidFill>
                  <a:srgbClr val="0000FF"/>
                </a:solidFill>
                <a:latin typeface="Tahoma" pitchFamily="34" charset="0"/>
                <a:ea typeface="Tahoma" pitchFamily="34" charset="0"/>
                <a:cs typeface="Tahoma" pitchFamily="34" charset="0"/>
              </a:rPr>
              <a:t>Suy nghĩ, quan điểm</a:t>
            </a:r>
            <a:endParaRPr lang="en-US" sz="2800"/>
          </a:p>
        </p:txBody>
      </p:sp>
      <p:sp>
        <p:nvSpPr>
          <p:cNvPr id="11" name="Rectangle 10"/>
          <p:cNvSpPr/>
          <p:nvPr/>
        </p:nvSpPr>
        <p:spPr>
          <a:xfrm>
            <a:off x="3421989" y="3595833"/>
            <a:ext cx="2300021"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800" b="1">
                <a:solidFill>
                  <a:srgbClr val="0000FF"/>
                </a:solidFill>
                <a:latin typeface="Tahoma" pitchFamily="34" charset="0"/>
                <a:ea typeface="Tahoma" pitchFamily="34" charset="0"/>
                <a:cs typeface="Tahoma" pitchFamily="34" charset="0"/>
              </a:rPr>
              <a:t>Về một vấn đề nào đó</a:t>
            </a:r>
            <a:endParaRPr lang="en-US" sz="2800"/>
          </a:p>
        </p:txBody>
      </p:sp>
      <p:sp>
        <p:nvSpPr>
          <p:cNvPr id="12" name="Rectangle 11"/>
          <p:cNvSpPr/>
          <p:nvPr/>
        </p:nvSpPr>
        <p:spPr>
          <a:xfrm>
            <a:off x="4593499" y="4183316"/>
            <a:ext cx="4474302" cy="107721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3200" b="1">
                <a:ln>
                  <a:solidFill>
                    <a:srgbClr val="C00000"/>
                  </a:solidFill>
                </a:ln>
                <a:solidFill>
                  <a:srgbClr val="C00000"/>
                </a:solidFill>
                <a:latin typeface="Tahoma" pitchFamily="34" charset="0"/>
                <a:ea typeface="Tahoma" pitchFamily="34" charset="0"/>
                <a:cs typeface="Tahoma" pitchFamily="34" charset="0"/>
              </a:rPr>
              <a:t>Hệ thống quan điểm toàn diện, sâu sắc </a:t>
            </a:r>
            <a:endParaRPr lang="en-US" sz="3200"/>
          </a:p>
        </p:txBody>
      </p:sp>
      <p:sp>
        <p:nvSpPr>
          <p:cNvPr id="13" name="TextBox 12"/>
          <p:cNvSpPr txBox="1"/>
          <p:nvPr/>
        </p:nvSpPr>
        <p:spPr>
          <a:xfrm>
            <a:off x="4587240" y="5715000"/>
            <a:ext cx="448056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sp3d extrusionH="57150">
              <a:bevelT w="38100" h="38100" prst="convex"/>
            </a:sp3d>
          </a:bodyPr>
          <a:lstStyle/>
          <a:p>
            <a:pPr algn="ctr"/>
            <a:r>
              <a:rPr lang="en-US" sz="3200" b="1">
                <a:ln>
                  <a:solidFill>
                    <a:srgbClr val="C00000"/>
                  </a:solidFill>
                </a:ln>
                <a:solidFill>
                  <a:srgbClr val="C00000"/>
                </a:solidFill>
                <a:latin typeface="Tahoma" pitchFamily="34" charset="0"/>
                <a:ea typeface="Tahoma" pitchFamily="34" charset="0"/>
                <a:cs typeface="Tahoma" pitchFamily="34" charset="0"/>
              </a:rPr>
              <a:t>Về những vấn đề cơ bản của CMVN</a:t>
            </a:r>
          </a:p>
        </p:txBody>
      </p:sp>
      <p:cxnSp>
        <p:nvCxnSpPr>
          <p:cNvPr id="14" name="Straight Arrow Connector 13"/>
          <p:cNvCxnSpPr>
            <a:stCxn id="9" idx="3"/>
            <a:endCxn id="10" idx="1"/>
          </p:cNvCxnSpPr>
          <p:nvPr/>
        </p:nvCxnSpPr>
        <p:spPr>
          <a:xfrm flipV="1">
            <a:off x="5855261" y="1961347"/>
            <a:ext cx="912518" cy="862755"/>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H="1">
            <a:off x="3421989" y="2824102"/>
            <a:ext cx="2433272" cy="1248785"/>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3" idx="1"/>
          </p:cNvCxnSpPr>
          <p:nvPr/>
        </p:nvCxnSpPr>
        <p:spPr>
          <a:xfrm>
            <a:off x="3763233" y="5345323"/>
            <a:ext cx="824007" cy="90828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763233" y="4710602"/>
            <a:ext cx="830266" cy="62339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3879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4099"/>
                                        </p:tgtEl>
                                      </p:cBhvr>
                                    </p:animEffect>
                                    <p:set>
                                      <p:cBhvr>
                                        <p:cTn id="7" dur="1" fill="hold">
                                          <p:stCondLst>
                                            <p:cond delay="499"/>
                                          </p:stCondLst>
                                        </p:cTn>
                                        <p:tgtEl>
                                          <p:spTgt spid="4099"/>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heckerboard(across)">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nodeType="clickEffect">
                                  <p:stCondLst>
                                    <p:cond delay="0"/>
                                  </p:stCondLst>
                                  <p:childTnLst>
                                    <p:animEffect transition="out" filter="checkerboard(across)">
                                      <p:cBhvr>
                                        <p:cTn id="14" dur="500"/>
                                        <p:tgtEl>
                                          <p:spTgt spid="1026"/>
                                        </p:tgtEl>
                                      </p:cBhvr>
                                    </p:animEffect>
                                    <p:set>
                                      <p:cBhvr>
                                        <p:cTn id="15" dur="1" fill="hold">
                                          <p:stCondLst>
                                            <p:cond delay="499"/>
                                          </p:stCondLst>
                                        </p:cTn>
                                        <p:tgtEl>
                                          <p:spTgt spid="1026"/>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ircle(i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371600"/>
            <a:ext cx="1295400" cy="49530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07288" y="1600200"/>
            <a:ext cx="1088112" cy="4480560"/>
          </a:xfrm>
          <a:prstGeom prst="rect">
            <a:avLst/>
          </a:prstGeom>
        </p:spPr>
        <p:txBody>
          <a:bodyPr wrap="square">
            <a:prstTxWarp prst="textPlain">
              <a:avLst/>
            </a:prstTxWarp>
            <a:spAutoFit/>
          </a:bodyPr>
          <a:lstStyle/>
          <a:p>
            <a:pPr algn="ctr"/>
            <a:r>
              <a:rPr lang="en-AU" sz="2400" b="1">
                <a:solidFill>
                  <a:srgbClr val="FFFF00"/>
                </a:solidFill>
                <a:latin typeface="Tahoma" pitchFamily="34" charset="0"/>
                <a:ea typeface="Tahoma" pitchFamily="34" charset="0"/>
                <a:cs typeface="Tahoma" pitchFamily="34" charset="0"/>
              </a:rPr>
              <a:t>- Các thời kỳ từ 1921 đến 1969</a:t>
            </a:r>
            <a:endParaRPr lang="en-US" sz="2400">
              <a:solidFill>
                <a:srgbClr val="FFFF00"/>
              </a:solidFill>
            </a:endParaRPr>
          </a:p>
        </p:txBody>
      </p:sp>
      <p:sp>
        <p:nvSpPr>
          <p:cNvPr id="4" name="TextBox 3"/>
          <p:cNvSpPr txBox="1"/>
          <p:nvPr/>
        </p:nvSpPr>
        <p:spPr>
          <a:xfrm>
            <a:off x="2057400" y="1524000"/>
            <a:ext cx="1356360"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a:latin typeface="Tahoma" pitchFamily="34" charset="0"/>
                <a:ea typeface="Tahoma" pitchFamily="34" charset="0"/>
                <a:cs typeface="Tahoma" pitchFamily="34" charset="0"/>
              </a:rPr>
              <a:t>+ TK 1921-1930</a:t>
            </a:r>
          </a:p>
        </p:txBody>
      </p:sp>
      <p:sp>
        <p:nvSpPr>
          <p:cNvPr id="5" name="TextBox 4"/>
          <p:cNvSpPr txBox="1"/>
          <p:nvPr/>
        </p:nvSpPr>
        <p:spPr>
          <a:xfrm>
            <a:off x="2057400" y="3429000"/>
            <a:ext cx="1356360"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b="1">
                <a:latin typeface="Tahoma" pitchFamily="34" charset="0"/>
                <a:ea typeface="Tahoma" pitchFamily="34" charset="0"/>
                <a:cs typeface="Tahoma" pitchFamily="34" charset="0"/>
              </a:rPr>
              <a:t>+ TK 1930-1945</a:t>
            </a:r>
          </a:p>
        </p:txBody>
      </p:sp>
      <p:cxnSp>
        <p:nvCxnSpPr>
          <p:cNvPr id="6" name="Straight Arrow Connector 5"/>
          <p:cNvCxnSpPr>
            <a:stCxn id="2" idx="3"/>
            <a:endCxn id="4" idx="1"/>
          </p:cNvCxnSpPr>
          <p:nvPr/>
        </p:nvCxnSpPr>
        <p:spPr>
          <a:xfrm flipV="1">
            <a:off x="1371600" y="2124165"/>
            <a:ext cx="685800" cy="172393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71600" y="3848100"/>
            <a:ext cx="685800" cy="181064"/>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93779" y="5429071"/>
            <a:ext cx="135636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400" b="1">
                <a:latin typeface="Tahoma" pitchFamily="34" charset="0"/>
                <a:ea typeface="Tahoma" pitchFamily="34" charset="0"/>
                <a:cs typeface="Tahoma" pitchFamily="34" charset="0"/>
              </a:rPr>
              <a:t>+ TK 1945 - 1969</a:t>
            </a:r>
          </a:p>
        </p:txBody>
      </p:sp>
      <p:sp>
        <p:nvSpPr>
          <p:cNvPr id="9" name="Rectangle 8"/>
          <p:cNvSpPr/>
          <p:nvPr/>
        </p:nvSpPr>
        <p:spPr>
          <a:xfrm>
            <a:off x="98322" y="65782"/>
            <a:ext cx="3102078" cy="10772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1600" b="1" spc="-100">
                <a:solidFill>
                  <a:srgbClr val="0000CC"/>
                </a:solidFill>
                <a:latin typeface="Tahoma" pitchFamily="34" charset="0"/>
                <a:ea typeface="Tahoma" pitchFamily="34" charset="0"/>
                <a:cs typeface="Tahoma" pitchFamily="34" charset="0"/>
              </a:rPr>
              <a:t>Câu 4. TT HCM được hình thành và phát triển qua những thời kỳ nào? Phân tích các thời kỳ từ 1921 đến 1969?</a:t>
            </a:r>
            <a:endParaRPr lang="en-US" sz="1600" b="1" spc="-100">
              <a:solidFill>
                <a:srgbClr val="0000CC"/>
              </a:solidFill>
              <a:latin typeface="Tahoma" pitchFamily="34" charset="0"/>
              <a:ea typeface="Tahoma" pitchFamily="34" charset="0"/>
              <a:cs typeface="Tahoma" pitchFamily="34" charset="0"/>
            </a:endParaRPr>
          </a:p>
        </p:txBody>
      </p:sp>
      <p:cxnSp>
        <p:nvCxnSpPr>
          <p:cNvPr id="11" name="Straight Arrow Connector 10"/>
          <p:cNvCxnSpPr/>
          <p:nvPr/>
        </p:nvCxnSpPr>
        <p:spPr>
          <a:xfrm>
            <a:off x="1371600" y="3840480"/>
            <a:ext cx="685800" cy="2017484"/>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91000" y="32509"/>
            <a:ext cx="146304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2060"/>
                </a:solidFill>
                <a:latin typeface="Tahoma" pitchFamily="34" charset="0"/>
                <a:ea typeface="Tahoma" pitchFamily="34" charset="0"/>
                <a:cs typeface="Tahoma" pitchFamily="34" charset="0"/>
              </a:rPr>
              <a:t>Hoạt động LL và TT sôi nổi</a:t>
            </a:r>
          </a:p>
        </p:txBody>
      </p:sp>
      <p:sp>
        <p:nvSpPr>
          <p:cNvPr id="19" name="TextBox 18"/>
          <p:cNvSpPr txBox="1"/>
          <p:nvPr/>
        </p:nvSpPr>
        <p:spPr>
          <a:xfrm>
            <a:off x="4191000" y="990600"/>
            <a:ext cx="146304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2060"/>
                </a:solidFill>
                <a:latin typeface="Tahoma" pitchFamily="34" charset="0"/>
                <a:ea typeface="Tahoma" pitchFamily="34" charset="0"/>
                <a:cs typeface="Tahoma" pitchFamily="34" charset="0"/>
              </a:rPr>
              <a:t>Viết nhiều TP quan trọng</a:t>
            </a:r>
          </a:p>
        </p:txBody>
      </p:sp>
      <p:sp>
        <p:nvSpPr>
          <p:cNvPr id="24" name="TextBox 23"/>
          <p:cNvSpPr txBox="1"/>
          <p:nvPr/>
        </p:nvSpPr>
        <p:spPr>
          <a:xfrm>
            <a:off x="4183625" y="1981200"/>
            <a:ext cx="2217175"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2060"/>
                </a:solidFill>
                <a:latin typeface="Tahoma" pitchFamily="34" charset="0"/>
                <a:ea typeface="Tahoma" pitchFamily="34" charset="0"/>
                <a:cs typeface="Tahoma" pitchFamily="34" charset="0"/>
              </a:rPr>
              <a:t>Những quan điểm cơ bản về CMVN</a:t>
            </a:r>
          </a:p>
        </p:txBody>
      </p:sp>
      <p:sp>
        <p:nvSpPr>
          <p:cNvPr id="17" name="TextBox 16"/>
          <p:cNvSpPr txBox="1"/>
          <p:nvPr/>
        </p:nvSpPr>
        <p:spPr>
          <a:xfrm>
            <a:off x="7206821" y="2590800"/>
            <a:ext cx="1549035"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latin typeface="Tahoma" pitchFamily="34" charset="0"/>
                <a:ea typeface="Tahoma" pitchFamily="34" charset="0"/>
                <a:cs typeface="Tahoma" pitchFamily="34" charset="0"/>
              </a:rPr>
              <a:t>Lực lượng…</a:t>
            </a:r>
          </a:p>
        </p:txBody>
      </p:sp>
      <p:cxnSp>
        <p:nvCxnSpPr>
          <p:cNvPr id="25" name="Straight Arrow Connector 24"/>
          <p:cNvCxnSpPr>
            <a:stCxn id="4" idx="3"/>
            <a:endCxn id="14" idx="1"/>
          </p:cNvCxnSpPr>
          <p:nvPr/>
        </p:nvCxnSpPr>
        <p:spPr>
          <a:xfrm flipV="1">
            <a:off x="3413760" y="494174"/>
            <a:ext cx="777240" cy="1629991"/>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p:cNvCxnSpPr>
          <p:nvPr/>
        </p:nvCxnSpPr>
        <p:spPr>
          <a:xfrm flipV="1">
            <a:off x="3413760" y="1600200"/>
            <a:ext cx="769865" cy="523965"/>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21135" y="2124164"/>
            <a:ext cx="769865" cy="461665"/>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14800" y="2971800"/>
            <a:ext cx="456485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Bị QTCS phê phán, trì trích</a:t>
            </a:r>
          </a:p>
        </p:txBody>
      </p:sp>
      <p:sp>
        <p:nvSpPr>
          <p:cNvPr id="34" name="TextBox 33">
            <a:hlinkClick r:id="" action="ppaction://noaction"/>
          </p:cNvPr>
          <p:cNvSpPr txBox="1"/>
          <p:nvPr/>
        </p:nvSpPr>
        <p:spPr>
          <a:xfrm>
            <a:off x="4118405" y="3408149"/>
            <a:ext cx="456485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HN T10/1930 bị phủ nhận quan điểm</a:t>
            </a:r>
          </a:p>
        </p:txBody>
      </p:sp>
      <p:sp>
        <p:nvSpPr>
          <p:cNvPr id="35" name="TextBox 34"/>
          <p:cNvSpPr txBox="1"/>
          <p:nvPr/>
        </p:nvSpPr>
        <p:spPr>
          <a:xfrm>
            <a:off x="4100805" y="3840726"/>
            <a:ext cx="456485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Kiên trì vượt qua mọi thử thách</a:t>
            </a:r>
          </a:p>
        </p:txBody>
      </p:sp>
      <p:sp>
        <p:nvSpPr>
          <p:cNvPr id="36" name="TextBox 35">
            <a:hlinkClick r:id="" action="ppaction://noaction"/>
          </p:cNvPr>
          <p:cNvSpPr txBox="1"/>
          <p:nvPr/>
        </p:nvSpPr>
        <p:spPr>
          <a:xfrm>
            <a:off x="4114800" y="4704634"/>
            <a:ext cx="456485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1941 về nước chủ trì HN TW8</a:t>
            </a:r>
          </a:p>
        </p:txBody>
      </p:sp>
      <p:sp>
        <p:nvSpPr>
          <p:cNvPr id="37" name="TextBox 36"/>
          <p:cNvSpPr txBox="1"/>
          <p:nvPr/>
        </p:nvSpPr>
        <p:spPr>
          <a:xfrm>
            <a:off x="4118372" y="5117068"/>
            <a:ext cx="456485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Đưa đến thắng lợi CM t8 1945</a:t>
            </a:r>
          </a:p>
        </p:txBody>
      </p:sp>
      <p:sp>
        <p:nvSpPr>
          <p:cNvPr id="38" name="TextBox 37"/>
          <p:cNvSpPr txBox="1"/>
          <p:nvPr/>
        </p:nvSpPr>
        <p:spPr>
          <a:xfrm>
            <a:off x="4114800" y="5486400"/>
            <a:ext cx="4550861"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C00000"/>
                </a:solidFill>
                <a:latin typeface="Tahoma" pitchFamily="34" charset="0"/>
                <a:ea typeface="Tahoma" pitchFamily="34" charset="0"/>
                <a:cs typeface="Tahoma" pitchFamily="34" charset="0"/>
              </a:rPr>
              <a:t>Về nước cùng với TW Đ trực liếp LĐ CMVN</a:t>
            </a:r>
          </a:p>
        </p:txBody>
      </p:sp>
      <p:sp>
        <p:nvSpPr>
          <p:cNvPr id="39" name="TextBox 38"/>
          <p:cNvSpPr txBox="1"/>
          <p:nvPr/>
        </p:nvSpPr>
        <p:spPr>
          <a:xfrm>
            <a:off x="4140626" y="6211669"/>
            <a:ext cx="4564856"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C00000"/>
                </a:solidFill>
                <a:latin typeface="Tahoma" pitchFamily="34" charset="0"/>
                <a:ea typeface="Tahoma" pitchFamily="34" charset="0"/>
                <a:cs typeface="Tahoma" pitchFamily="34" charset="0"/>
              </a:rPr>
              <a:t>TT HCM tiếp tục bổ sung, phát triển và hoàn thiện</a:t>
            </a:r>
          </a:p>
        </p:txBody>
      </p:sp>
      <p:cxnSp>
        <p:nvCxnSpPr>
          <p:cNvPr id="32" name="Straight Arrow Connector 31"/>
          <p:cNvCxnSpPr>
            <a:stCxn id="5" idx="3"/>
            <a:endCxn id="33" idx="1"/>
          </p:cNvCxnSpPr>
          <p:nvPr/>
        </p:nvCxnSpPr>
        <p:spPr>
          <a:xfrm flipV="1">
            <a:off x="3413760" y="3156466"/>
            <a:ext cx="701040" cy="872699"/>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34" idx="1"/>
          </p:cNvCxnSpPr>
          <p:nvPr/>
        </p:nvCxnSpPr>
        <p:spPr>
          <a:xfrm flipV="1">
            <a:off x="3413760" y="3592815"/>
            <a:ext cx="704645" cy="436350"/>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5" idx="1"/>
          </p:cNvCxnSpPr>
          <p:nvPr/>
        </p:nvCxnSpPr>
        <p:spPr>
          <a:xfrm flipV="1">
            <a:off x="3413760" y="4025392"/>
            <a:ext cx="687045" cy="3773"/>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6" idx="1"/>
          </p:cNvCxnSpPr>
          <p:nvPr/>
        </p:nvCxnSpPr>
        <p:spPr>
          <a:xfrm>
            <a:off x="3413760" y="3997731"/>
            <a:ext cx="701040" cy="891569"/>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7" idx="1"/>
          </p:cNvCxnSpPr>
          <p:nvPr/>
        </p:nvCxnSpPr>
        <p:spPr>
          <a:xfrm>
            <a:off x="3413760" y="4029164"/>
            <a:ext cx="704612" cy="1272570"/>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3"/>
            <a:endCxn id="38" idx="1"/>
          </p:cNvCxnSpPr>
          <p:nvPr/>
        </p:nvCxnSpPr>
        <p:spPr>
          <a:xfrm flipV="1">
            <a:off x="3450139" y="5809566"/>
            <a:ext cx="664661" cy="219670"/>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a:endCxn id="39" idx="1"/>
          </p:cNvCxnSpPr>
          <p:nvPr/>
        </p:nvCxnSpPr>
        <p:spPr>
          <a:xfrm>
            <a:off x="3450139" y="6029236"/>
            <a:ext cx="690487" cy="505599"/>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14800" y="4278868"/>
            <a:ext cx="456485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Chuyển biến tình hình trong nước, QT</a:t>
            </a:r>
          </a:p>
        </p:txBody>
      </p:sp>
      <p:cxnSp>
        <p:nvCxnSpPr>
          <p:cNvPr id="42" name="Straight Arrow Connector 41"/>
          <p:cNvCxnSpPr>
            <a:endCxn id="40" idx="1"/>
          </p:cNvCxnSpPr>
          <p:nvPr/>
        </p:nvCxnSpPr>
        <p:spPr>
          <a:xfrm>
            <a:off x="3413760" y="4029165"/>
            <a:ext cx="701040" cy="434369"/>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188336" y="1952573"/>
            <a:ext cx="1567520" cy="33855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600" b="1">
                <a:latin typeface="Tahoma" pitchFamily="34" charset="0"/>
                <a:ea typeface="Tahoma" pitchFamily="34" charset="0"/>
                <a:cs typeface="Tahoma" pitchFamily="34" charset="0"/>
              </a:rPr>
              <a:t>Con đường</a:t>
            </a:r>
            <a:endParaRPr lang="en-US" sz="1600"/>
          </a:p>
        </p:txBody>
      </p:sp>
      <p:sp>
        <p:nvSpPr>
          <p:cNvPr id="28" name="Rectangle 27"/>
          <p:cNvSpPr/>
          <p:nvPr/>
        </p:nvSpPr>
        <p:spPr>
          <a:xfrm>
            <a:off x="7196988" y="2286000"/>
            <a:ext cx="1558867" cy="33855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600" b="1">
                <a:latin typeface="Tahoma" pitchFamily="34" charset="0"/>
                <a:ea typeface="Tahoma" pitchFamily="34" charset="0"/>
                <a:cs typeface="Tahoma" pitchFamily="34" charset="0"/>
              </a:rPr>
              <a:t>Tổ chức LĐ</a:t>
            </a:r>
            <a:endParaRPr lang="en-US" sz="1600"/>
          </a:p>
        </p:txBody>
      </p:sp>
      <p:cxnSp>
        <p:nvCxnSpPr>
          <p:cNvPr id="31" name="Straight Arrow Connector 30"/>
          <p:cNvCxnSpPr>
            <a:stCxn id="24" idx="3"/>
            <a:endCxn id="26" idx="1"/>
          </p:cNvCxnSpPr>
          <p:nvPr/>
        </p:nvCxnSpPr>
        <p:spPr>
          <a:xfrm flipV="1">
            <a:off x="6400800" y="2121850"/>
            <a:ext cx="787536" cy="321015"/>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4" idx="3"/>
            <a:endCxn id="28" idx="1"/>
          </p:cNvCxnSpPr>
          <p:nvPr/>
        </p:nvCxnSpPr>
        <p:spPr>
          <a:xfrm>
            <a:off x="6400800" y="2442865"/>
            <a:ext cx="796188" cy="12412"/>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17" idx="1"/>
          </p:cNvCxnSpPr>
          <p:nvPr/>
        </p:nvCxnSpPr>
        <p:spPr>
          <a:xfrm>
            <a:off x="6400800" y="2442865"/>
            <a:ext cx="806021" cy="317212"/>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00800" y="0"/>
            <a:ext cx="1654628" cy="369332"/>
            <a:chOff x="6096000" y="0"/>
            <a:chExt cx="1371600" cy="369332"/>
          </a:xfrm>
        </p:grpSpPr>
        <p:sp>
          <p:nvSpPr>
            <p:cNvPr id="10" name="Rectangle 9"/>
            <p:cNvSpPr/>
            <p:nvPr/>
          </p:nvSpPr>
          <p:spPr>
            <a:xfrm>
              <a:off x="6096000" y="65782"/>
              <a:ext cx="1371600" cy="23901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400800" y="0"/>
              <a:ext cx="805103" cy="369332"/>
            </a:xfrm>
            <a:prstGeom prst="rect">
              <a:avLst/>
            </a:prstGeom>
            <a:noFill/>
          </p:spPr>
          <p:txBody>
            <a:bodyPr wrap="square" rtlCol="0">
              <a:spAutoFit/>
            </a:bodyPr>
            <a:lstStyle/>
            <a:p>
              <a:r>
                <a:rPr lang="en-US" b="1">
                  <a:solidFill>
                    <a:schemeClr val="bg1"/>
                  </a:solidFill>
                  <a:latin typeface="Tahoma" pitchFamily="34" charset="0"/>
                  <a:ea typeface="Tahoma" pitchFamily="34" charset="0"/>
                  <a:cs typeface="Tahoma" pitchFamily="34" charset="0"/>
                </a:rPr>
                <a:t>Pháp</a:t>
              </a:r>
            </a:p>
          </p:txBody>
        </p:sp>
      </p:grpSp>
      <p:grpSp>
        <p:nvGrpSpPr>
          <p:cNvPr id="55" name="Group 54"/>
          <p:cNvGrpSpPr/>
          <p:nvPr/>
        </p:nvGrpSpPr>
        <p:grpSpPr>
          <a:xfrm>
            <a:off x="6400800" y="304800"/>
            <a:ext cx="1905000" cy="369332"/>
            <a:chOff x="6096000" y="-11668"/>
            <a:chExt cx="1587500" cy="369332"/>
          </a:xfrm>
        </p:grpSpPr>
        <p:sp>
          <p:nvSpPr>
            <p:cNvPr id="56" name="Rectangle 55"/>
            <p:cNvSpPr/>
            <p:nvPr/>
          </p:nvSpPr>
          <p:spPr>
            <a:xfrm>
              <a:off x="6096000" y="65782"/>
              <a:ext cx="1371600" cy="23901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334154" y="-11668"/>
              <a:ext cx="1349346" cy="369332"/>
            </a:xfrm>
            <a:prstGeom prst="rect">
              <a:avLst/>
            </a:prstGeom>
            <a:noFill/>
          </p:spPr>
          <p:txBody>
            <a:bodyPr wrap="square" rtlCol="0">
              <a:spAutoFit/>
            </a:bodyPr>
            <a:lstStyle/>
            <a:p>
              <a:r>
                <a:rPr lang="en-US" b="1">
                  <a:solidFill>
                    <a:schemeClr val="bg1"/>
                  </a:solidFill>
                  <a:latin typeface="Tahoma" pitchFamily="34" charset="0"/>
                  <a:ea typeface="Tahoma" pitchFamily="34" charset="0"/>
                  <a:cs typeface="Tahoma" pitchFamily="34" charset="0"/>
                </a:rPr>
                <a:t>Liên Xô</a:t>
              </a:r>
            </a:p>
          </p:txBody>
        </p:sp>
      </p:grpSp>
      <p:grpSp>
        <p:nvGrpSpPr>
          <p:cNvPr id="58" name="Group 57"/>
          <p:cNvGrpSpPr/>
          <p:nvPr/>
        </p:nvGrpSpPr>
        <p:grpSpPr>
          <a:xfrm>
            <a:off x="6248400" y="621268"/>
            <a:ext cx="2011680" cy="369332"/>
            <a:chOff x="5961743" y="0"/>
            <a:chExt cx="1676400" cy="369332"/>
          </a:xfrm>
        </p:grpSpPr>
        <p:sp>
          <p:nvSpPr>
            <p:cNvPr id="59" name="Rectangle 58"/>
            <p:cNvSpPr/>
            <p:nvPr/>
          </p:nvSpPr>
          <p:spPr>
            <a:xfrm>
              <a:off x="6096000" y="65782"/>
              <a:ext cx="1371600" cy="23901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961743" y="0"/>
              <a:ext cx="1676400" cy="369332"/>
            </a:xfrm>
            <a:prstGeom prst="rect">
              <a:avLst/>
            </a:prstGeom>
            <a:noFill/>
          </p:spPr>
          <p:txBody>
            <a:bodyPr wrap="square" rtlCol="0">
              <a:spAutoFit/>
            </a:bodyPr>
            <a:lstStyle/>
            <a:p>
              <a:pPr algn="ctr"/>
              <a:r>
                <a:rPr lang="en-US" b="1">
                  <a:solidFill>
                    <a:schemeClr val="bg1"/>
                  </a:solidFill>
                  <a:latin typeface="Tahoma" pitchFamily="34" charset="0"/>
                  <a:ea typeface="Tahoma" pitchFamily="34" charset="0"/>
                  <a:cs typeface="Tahoma" pitchFamily="34" charset="0"/>
                </a:rPr>
                <a:t>Trung Quốc</a:t>
              </a:r>
            </a:p>
          </p:txBody>
        </p:sp>
      </p:grpSp>
      <p:cxnSp>
        <p:nvCxnSpPr>
          <p:cNvPr id="61" name="Straight Arrow Connector 60"/>
          <p:cNvCxnSpPr/>
          <p:nvPr/>
        </p:nvCxnSpPr>
        <p:spPr>
          <a:xfrm flipV="1">
            <a:off x="5626866" y="180744"/>
            <a:ext cx="787536" cy="321015"/>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626866" y="501759"/>
            <a:ext cx="796188" cy="12412"/>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626866" y="501759"/>
            <a:ext cx="806021" cy="317212"/>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6248400" y="914400"/>
            <a:ext cx="2834640" cy="369332"/>
            <a:chOff x="6096000" y="0"/>
            <a:chExt cx="1371600" cy="369332"/>
          </a:xfrm>
          <a:solidFill>
            <a:srgbClr val="C00000"/>
          </a:solidFill>
        </p:grpSpPr>
        <p:sp>
          <p:nvSpPr>
            <p:cNvPr id="65" name="Rectangle 64"/>
            <p:cNvSpPr/>
            <p:nvPr/>
          </p:nvSpPr>
          <p:spPr>
            <a:xfrm>
              <a:off x="6096000" y="65782"/>
              <a:ext cx="1371600" cy="2743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8081" y="0"/>
              <a:ext cx="1044661" cy="369332"/>
            </a:xfrm>
            <a:prstGeom prst="rect">
              <a:avLst/>
            </a:prstGeom>
            <a:noFill/>
          </p:spPr>
          <p:txBody>
            <a:bodyPr wrap="square" rtlCol="0">
              <a:spAutoFit/>
            </a:bodyPr>
            <a:lstStyle/>
            <a:p>
              <a:r>
                <a:rPr lang="en-US" b="1">
                  <a:solidFill>
                    <a:schemeClr val="bg1"/>
                  </a:solidFill>
                  <a:latin typeface="Tahoma" pitchFamily="34" charset="0"/>
                  <a:ea typeface="Tahoma" pitchFamily="34" charset="0"/>
                  <a:cs typeface="Tahoma" pitchFamily="34" charset="0"/>
                </a:rPr>
                <a:t>Bản án CĐTDP</a:t>
              </a:r>
            </a:p>
          </p:txBody>
        </p:sp>
      </p:grpSp>
      <p:grpSp>
        <p:nvGrpSpPr>
          <p:cNvPr id="18" name="Group 17"/>
          <p:cNvGrpSpPr/>
          <p:nvPr/>
        </p:nvGrpSpPr>
        <p:grpSpPr>
          <a:xfrm>
            <a:off x="6233160" y="1261348"/>
            <a:ext cx="2834640" cy="369332"/>
            <a:chOff x="6233160" y="1307068"/>
            <a:chExt cx="2834640" cy="369332"/>
          </a:xfrm>
          <a:solidFill>
            <a:srgbClr val="C00000"/>
          </a:solidFill>
        </p:grpSpPr>
        <p:sp>
          <p:nvSpPr>
            <p:cNvPr id="67" name="Rectangle 66"/>
            <p:cNvSpPr/>
            <p:nvPr/>
          </p:nvSpPr>
          <p:spPr>
            <a:xfrm>
              <a:off x="6233160" y="1356360"/>
              <a:ext cx="2834640" cy="2743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6553200" y="1307068"/>
              <a:ext cx="2514600" cy="369332"/>
            </a:xfrm>
            <a:prstGeom prst="rect">
              <a:avLst/>
            </a:prstGeom>
            <a:noFill/>
          </p:spPr>
          <p:txBody>
            <a:bodyPr wrap="square" rtlCol="0">
              <a:spAutoFit/>
            </a:bodyPr>
            <a:lstStyle/>
            <a:p>
              <a:r>
                <a:rPr lang="en-US" b="1">
                  <a:solidFill>
                    <a:schemeClr val="bg1"/>
                  </a:solidFill>
                  <a:latin typeface="Tahoma" pitchFamily="34" charset="0"/>
                  <a:ea typeface="Tahoma" pitchFamily="34" charset="0"/>
                  <a:cs typeface="Tahoma" pitchFamily="34" charset="0"/>
                </a:rPr>
                <a:t>Đường cách mệnh</a:t>
              </a:r>
            </a:p>
          </p:txBody>
        </p:sp>
      </p:grpSp>
      <p:grpSp>
        <p:nvGrpSpPr>
          <p:cNvPr id="69" name="Group 68"/>
          <p:cNvGrpSpPr/>
          <p:nvPr/>
        </p:nvGrpSpPr>
        <p:grpSpPr>
          <a:xfrm>
            <a:off x="6233160" y="1570970"/>
            <a:ext cx="2834640" cy="369332"/>
            <a:chOff x="6096000" y="0"/>
            <a:chExt cx="1371600" cy="369332"/>
          </a:xfrm>
          <a:solidFill>
            <a:srgbClr val="C00000"/>
          </a:solidFill>
        </p:grpSpPr>
        <p:sp>
          <p:nvSpPr>
            <p:cNvPr id="70" name="Rectangle 69"/>
            <p:cNvSpPr/>
            <p:nvPr/>
          </p:nvSpPr>
          <p:spPr>
            <a:xfrm>
              <a:off x="6096000" y="65782"/>
              <a:ext cx="1371600" cy="2743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6177116" y="0"/>
              <a:ext cx="1236390" cy="369332"/>
            </a:xfrm>
            <a:prstGeom prst="rect">
              <a:avLst/>
            </a:prstGeom>
            <a:noFill/>
          </p:spPr>
          <p:txBody>
            <a:bodyPr wrap="square" rtlCol="0">
              <a:spAutoFit/>
            </a:bodyPr>
            <a:lstStyle/>
            <a:p>
              <a:r>
                <a:rPr lang="en-US" b="1">
                  <a:solidFill>
                    <a:schemeClr val="bg1"/>
                  </a:solidFill>
                  <a:latin typeface="Tahoma" pitchFamily="34" charset="0"/>
                  <a:ea typeface="Tahoma" pitchFamily="34" charset="0"/>
                  <a:cs typeface="Tahoma" pitchFamily="34" charset="0"/>
                </a:rPr>
                <a:t>Cương lĩnh chính trị</a:t>
              </a:r>
            </a:p>
          </p:txBody>
        </p:sp>
      </p:grpSp>
      <p:cxnSp>
        <p:nvCxnSpPr>
          <p:cNvPr id="72" name="Straight Arrow Connector 71"/>
          <p:cNvCxnSpPr/>
          <p:nvPr/>
        </p:nvCxnSpPr>
        <p:spPr>
          <a:xfrm flipV="1">
            <a:off x="5638800" y="1099066"/>
            <a:ext cx="594360" cy="336323"/>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7" idx="1"/>
          </p:cNvCxnSpPr>
          <p:nvPr/>
        </p:nvCxnSpPr>
        <p:spPr>
          <a:xfrm>
            <a:off x="5638800" y="1435388"/>
            <a:ext cx="594360" cy="12412"/>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70" idx="1"/>
          </p:cNvCxnSpPr>
          <p:nvPr/>
        </p:nvCxnSpPr>
        <p:spPr>
          <a:xfrm>
            <a:off x="5638800" y="1435388"/>
            <a:ext cx="594360" cy="338524"/>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2430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left)">
                                      <p:cBhvr>
                                        <p:cTn id="39" dur="500"/>
                                        <p:tgtEl>
                                          <p:spTgt spid="61"/>
                                        </p:tgtEl>
                                      </p:cBhvr>
                                    </p:animEffect>
                                  </p:childTnLst>
                                </p:cTn>
                              </p:par>
                              <p:par>
                                <p:cTn id="40" presetID="22" presetClass="entr" presetSubtype="8"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par>
                                <p:cTn id="43" presetID="22" presetClass="entr" presetSubtype="8"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left)">
                                      <p:cBhvr>
                                        <p:cTn id="45" dur="500"/>
                                        <p:tgtEl>
                                          <p:spTgt spid="62"/>
                                        </p:tgtEl>
                                      </p:cBhvr>
                                    </p:animEffect>
                                  </p:childTnLst>
                                </p:cTn>
                              </p:par>
                              <p:par>
                                <p:cTn id="46" presetID="22" presetClass="entr" presetSubtype="8"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wipe(left)">
                                      <p:cBhvr>
                                        <p:cTn id="48" dur="500"/>
                                        <p:tgtEl>
                                          <p:spTgt spid="55"/>
                                        </p:tgtEl>
                                      </p:cBhvr>
                                    </p:animEffect>
                                  </p:childTnLst>
                                </p:cTn>
                              </p:par>
                              <p:par>
                                <p:cTn id="49" presetID="22" presetClass="entr" presetSubtype="8"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wipe(left)">
                                      <p:cBhvr>
                                        <p:cTn id="51" dur="500"/>
                                        <p:tgtEl>
                                          <p:spTgt spid="63"/>
                                        </p:tgtEl>
                                      </p:cBhvr>
                                    </p:animEffect>
                                  </p:childTnLst>
                                </p:cTn>
                              </p:par>
                              <p:par>
                                <p:cTn id="52" presetID="22" presetClass="entr" presetSubtype="8" fill="hold"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left)">
                                      <p:cBhvr>
                                        <p:cTn id="54" dur="500"/>
                                        <p:tgtEl>
                                          <p:spTgt spid="5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par>
                                <p:cTn id="68" presetID="22" presetClass="entr" presetSubtype="8"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wipe(left)">
                                      <p:cBhvr>
                                        <p:cTn id="70" dur="500"/>
                                        <p:tgtEl>
                                          <p:spTgt spid="64"/>
                                        </p:tgtEl>
                                      </p:cBhvr>
                                    </p:animEffect>
                                  </p:childTnLst>
                                </p:cTn>
                              </p:par>
                              <p:par>
                                <p:cTn id="71" presetID="22" presetClass="entr" presetSubtype="8"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wipe(left)">
                                      <p:cBhvr>
                                        <p:cTn id="73" dur="500"/>
                                        <p:tgtEl>
                                          <p:spTgt spid="73"/>
                                        </p:tgtEl>
                                      </p:cBhvr>
                                    </p:animEffect>
                                  </p:childTnLst>
                                </p:cTn>
                              </p:par>
                              <p:par>
                                <p:cTn id="74" presetID="22" presetClass="entr" presetSubtype="8"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left)">
                                      <p:cBhvr>
                                        <p:cTn id="76" dur="500"/>
                                        <p:tgtEl>
                                          <p:spTgt spid="18"/>
                                        </p:tgtEl>
                                      </p:cBhvr>
                                    </p:animEffect>
                                  </p:childTnLst>
                                </p:cTn>
                              </p:par>
                              <p:par>
                                <p:cTn id="77" presetID="22" presetClass="entr" presetSubtype="8"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left)">
                                      <p:cBhvr>
                                        <p:cTn id="79" dur="500"/>
                                        <p:tgtEl>
                                          <p:spTgt spid="74"/>
                                        </p:tgtEl>
                                      </p:cBhvr>
                                    </p:animEffect>
                                  </p:childTnLst>
                                </p:cTn>
                              </p:par>
                              <p:par>
                                <p:cTn id="80" presetID="22" presetClass="entr" presetSubtype="8" fill="hold"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wipe(left)">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wipe(left)">
                                      <p:cBhvr>
                                        <p:cTn id="90" dur="500"/>
                                        <p:tgtEl>
                                          <p:spTgt spid="2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left)">
                                      <p:cBhvr>
                                        <p:cTn id="95" dur="500"/>
                                        <p:tgtEl>
                                          <p:spTgt spid="31"/>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left)">
                                      <p:cBhvr>
                                        <p:cTn id="98" dur="500"/>
                                        <p:tgtEl>
                                          <p:spTgt spid="26"/>
                                        </p:tgtEl>
                                      </p:cBhvr>
                                    </p:animEffect>
                                  </p:childTnLst>
                                </p:cTn>
                              </p:par>
                              <p:par>
                                <p:cTn id="99" presetID="22" presetClass="entr" presetSubtype="8" fill="hold"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wipe(left)">
                                      <p:cBhvr>
                                        <p:cTn id="104" dur="500"/>
                                        <p:tgtEl>
                                          <p:spTgt spid="28"/>
                                        </p:tgtEl>
                                      </p:cBhvr>
                                    </p:animEffect>
                                  </p:childTnLst>
                                </p:cTn>
                              </p:par>
                              <p:par>
                                <p:cTn id="105" presetID="22" presetClass="entr" presetSubtype="8" fill="hold" nodeType="with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wipe(left)">
                                      <p:cBhvr>
                                        <p:cTn id="107" dur="500"/>
                                        <p:tgtEl>
                                          <p:spTgt spid="4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wipe(left)">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wipe(left)">
                                      <p:cBhvr>
                                        <p:cTn id="115" dur="500"/>
                                        <p:tgtEl>
                                          <p:spTgt spid="32"/>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left)">
                                      <p:cBhvr>
                                        <p:cTn id="118" dur="500"/>
                                        <p:tgtEl>
                                          <p:spTgt spid="3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wipe(left)">
                                      <p:cBhvr>
                                        <p:cTn id="123" dur="500"/>
                                        <p:tgtEl>
                                          <p:spTgt spid="41"/>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wipe(left)">
                                      <p:cBhvr>
                                        <p:cTn id="126" dur="500"/>
                                        <p:tgtEl>
                                          <p:spTgt spid="3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wipe(left)">
                                      <p:cBhvr>
                                        <p:cTn id="131" dur="500"/>
                                        <p:tgtEl>
                                          <p:spTgt spid="43"/>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wipe(left)">
                                      <p:cBhvr>
                                        <p:cTn id="134" dur="500"/>
                                        <p:tgtEl>
                                          <p:spTgt spid="3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42"/>
                                        </p:tgtEl>
                                        <p:attrNameLst>
                                          <p:attrName>style.visibility</p:attrName>
                                        </p:attrNameLst>
                                      </p:cBhvr>
                                      <p:to>
                                        <p:strVal val="visible"/>
                                      </p:to>
                                    </p:set>
                                    <p:animEffect transition="in" filter="wipe(left)">
                                      <p:cBhvr>
                                        <p:cTn id="139" dur="500"/>
                                        <p:tgtEl>
                                          <p:spTgt spid="42"/>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wipe(left)">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wipe(left)">
                                      <p:cBhvr>
                                        <p:cTn id="147" dur="500"/>
                                        <p:tgtEl>
                                          <p:spTgt spid="46"/>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wipe(left)">
                                      <p:cBhvr>
                                        <p:cTn id="150" dur="500"/>
                                        <p:tgtEl>
                                          <p:spTgt spid="3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wipe(left)">
                                      <p:cBhvr>
                                        <p:cTn id="155" dur="500"/>
                                        <p:tgtEl>
                                          <p:spTgt spid="48"/>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left)">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50"/>
                                        </p:tgtEl>
                                        <p:attrNameLst>
                                          <p:attrName>style.visibility</p:attrName>
                                        </p:attrNameLst>
                                      </p:cBhvr>
                                      <p:to>
                                        <p:strVal val="visible"/>
                                      </p:to>
                                    </p:set>
                                    <p:animEffect transition="in" filter="wipe(left)">
                                      <p:cBhvr>
                                        <p:cTn id="163" dur="500"/>
                                        <p:tgtEl>
                                          <p:spTgt spid="5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38"/>
                                        </p:tgtEl>
                                        <p:attrNameLst>
                                          <p:attrName>style.visibility</p:attrName>
                                        </p:attrNameLst>
                                      </p:cBhvr>
                                      <p:to>
                                        <p:strVal val="visible"/>
                                      </p:to>
                                    </p:set>
                                    <p:animEffect transition="in" filter="wipe(left)">
                                      <p:cBhvr>
                                        <p:cTn id="166" dur="500"/>
                                        <p:tgtEl>
                                          <p:spTgt spid="38"/>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nodeType="clickEffect">
                                  <p:stCondLst>
                                    <p:cond delay="0"/>
                                  </p:stCondLst>
                                  <p:childTnLst>
                                    <p:set>
                                      <p:cBhvr>
                                        <p:cTn id="170" dur="1" fill="hold">
                                          <p:stCondLst>
                                            <p:cond delay="0"/>
                                          </p:stCondLst>
                                        </p:cTn>
                                        <p:tgtEl>
                                          <p:spTgt spid="54"/>
                                        </p:tgtEl>
                                        <p:attrNameLst>
                                          <p:attrName>style.visibility</p:attrName>
                                        </p:attrNameLst>
                                      </p:cBhvr>
                                      <p:to>
                                        <p:strVal val="visible"/>
                                      </p:to>
                                    </p:set>
                                    <p:animEffect transition="in" filter="wipe(left)">
                                      <p:cBhvr>
                                        <p:cTn id="171" dur="500"/>
                                        <p:tgtEl>
                                          <p:spTgt spid="54"/>
                                        </p:tgtEl>
                                      </p:cBhvr>
                                    </p:animEffect>
                                  </p:childTnLst>
                                </p:cTn>
                              </p:par>
                              <p:par>
                                <p:cTn id="172" presetID="22" presetClass="entr" presetSubtype="8" fill="hold" grpId="0" nodeType="withEffect">
                                  <p:stCondLst>
                                    <p:cond delay="0"/>
                                  </p:stCondLst>
                                  <p:childTnLst>
                                    <p:set>
                                      <p:cBhvr>
                                        <p:cTn id="173" dur="1" fill="hold">
                                          <p:stCondLst>
                                            <p:cond delay="0"/>
                                          </p:stCondLst>
                                        </p:cTn>
                                        <p:tgtEl>
                                          <p:spTgt spid="39"/>
                                        </p:tgtEl>
                                        <p:attrNameLst>
                                          <p:attrName>style.visibility</p:attrName>
                                        </p:attrNameLst>
                                      </p:cBhvr>
                                      <p:to>
                                        <p:strVal val="visible"/>
                                      </p:to>
                                    </p:set>
                                    <p:animEffect transition="in" filter="wipe(left)">
                                      <p:cBhvr>
                                        <p:cTn id="1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4" grpId="0" animBg="1"/>
      <p:bldP spid="19" grpId="0" animBg="1"/>
      <p:bldP spid="24" grpId="0" animBg="1"/>
      <p:bldP spid="17" grpId="0" animBg="1"/>
      <p:bldP spid="33" grpId="0" animBg="1"/>
      <p:bldP spid="34" grpId="0" animBg="1"/>
      <p:bldP spid="35" grpId="0" animBg="1"/>
      <p:bldP spid="36" grpId="0" animBg="1"/>
      <p:bldP spid="37" grpId="0" animBg="1"/>
      <p:bldP spid="38" grpId="0" animBg="1"/>
      <p:bldP spid="39" grpId="0" animBg="1"/>
      <p:bldP spid="40" grpId="0" animBg="1"/>
      <p:bldP spid="26"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 y="76200"/>
            <a:ext cx="239268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5. Trình bày TT HCM về vấn đề dân tộc thuộc địa? Ý nghĩa của tư tưởng đó với CMVN?</a:t>
            </a:r>
            <a:endParaRPr lang="en-US" sz="2000" b="1">
              <a:solidFill>
                <a:srgbClr val="0000CC"/>
              </a:solidFill>
              <a:latin typeface="Tahoma" pitchFamily="34" charset="0"/>
              <a:ea typeface="Tahoma" pitchFamily="34" charset="0"/>
              <a:cs typeface="Tahoma" pitchFamily="34" charset="0"/>
            </a:endParaRPr>
          </a:p>
        </p:txBody>
      </p:sp>
      <p:sp>
        <p:nvSpPr>
          <p:cNvPr id="3" name="Rectangle 2"/>
          <p:cNvSpPr/>
          <p:nvPr/>
        </p:nvSpPr>
        <p:spPr>
          <a:xfrm>
            <a:off x="92423" y="2438400"/>
            <a:ext cx="1600200" cy="35394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a:solidFill>
                  <a:srgbClr val="FFFF00"/>
                </a:solidFill>
                <a:latin typeface="Tahoma" pitchFamily="34" charset="0"/>
                <a:ea typeface="Tahoma" pitchFamily="34" charset="0"/>
                <a:cs typeface="Tahoma" pitchFamily="34" charset="0"/>
              </a:rPr>
              <a:t>- TT HCM về vấn đề dân tộc thuộc địa</a:t>
            </a:r>
            <a:endParaRPr lang="en-US" sz="3200">
              <a:solidFill>
                <a:srgbClr val="FFFF00"/>
              </a:solidFill>
            </a:endParaRPr>
          </a:p>
        </p:txBody>
      </p:sp>
      <p:sp>
        <p:nvSpPr>
          <p:cNvPr id="4" name="Rectangle 3"/>
          <p:cNvSpPr/>
          <p:nvPr/>
        </p:nvSpPr>
        <p:spPr>
          <a:xfrm>
            <a:off x="2861187" y="122903"/>
            <a:ext cx="2930013" cy="156966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 Vấn đề DT thuộc địa là gì? Thực chất của VĐ DT thuộc địa là gì?</a:t>
            </a:r>
            <a:endParaRPr lang="en-US" sz="2400" spc="-50">
              <a:solidFill>
                <a:schemeClr val="bg1"/>
              </a:solidFill>
            </a:endParaRPr>
          </a:p>
        </p:txBody>
      </p:sp>
      <p:sp>
        <p:nvSpPr>
          <p:cNvPr id="5" name="Rectangle 4"/>
          <p:cNvSpPr/>
          <p:nvPr/>
        </p:nvSpPr>
        <p:spPr>
          <a:xfrm>
            <a:off x="2895600" y="2325231"/>
            <a:ext cx="2895600" cy="2246769"/>
          </a:xfrm>
          <a:prstGeom prst="rect">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AU" sz="2800" b="1">
                <a:solidFill>
                  <a:schemeClr val="bg1"/>
                </a:solidFill>
                <a:latin typeface="Tahoma" pitchFamily="34" charset="0"/>
                <a:ea typeface="Tahoma" pitchFamily="34" charset="0"/>
                <a:cs typeface="Tahoma" pitchFamily="34" charset="0"/>
              </a:rPr>
              <a:t>+ Độc lập dân tộc - Nội dung cốt lõi của vấn đề dân tộc thuộc địa</a:t>
            </a:r>
            <a:endParaRPr lang="en-US" sz="2800">
              <a:solidFill>
                <a:schemeClr val="bg1"/>
              </a:solidFill>
            </a:endParaRPr>
          </a:p>
        </p:txBody>
      </p:sp>
      <p:sp>
        <p:nvSpPr>
          <p:cNvPr id="6" name="Rectangle 5"/>
          <p:cNvSpPr/>
          <p:nvPr/>
        </p:nvSpPr>
        <p:spPr>
          <a:xfrm>
            <a:off x="2861187" y="5257799"/>
            <a:ext cx="2895600"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en-AU" sz="2400" b="1">
                <a:solidFill>
                  <a:schemeClr val="bg1"/>
                </a:solidFill>
                <a:latin typeface="Tahoma" pitchFamily="34" charset="0"/>
                <a:ea typeface="Tahoma" pitchFamily="34" charset="0"/>
                <a:cs typeface="Tahoma" pitchFamily="34" charset="0"/>
              </a:rPr>
              <a:t>+ Chủ nghĩa dân tộc là động lực lớn của đất nước</a:t>
            </a:r>
            <a:endParaRPr lang="en-US" sz="2400">
              <a:solidFill>
                <a:schemeClr val="bg1"/>
              </a:solidFill>
            </a:endParaRPr>
          </a:p>
        </p:txBody>
      </p:sp>
      <p:sp>
        <p:nvSpPr>
          <p:cNvPr id="29" name="Rectangle 28"/>
          <p:cNvSpPr/>
          <p:nvPr/>
        </p:nvSpPr>
        <p:spPr>
          <a:xfrm>
            <a:off x="6284041" y="2263914"/>
            <a:ext cx="2800967" cy="70788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AU" sz="2000" b="1" spc="-90">
                <a:solidFill>
                  <a:srgbClr val="C00000"/>
                </a:solidFill>
                <a:latin typeface="Tahoma" pitchFamily="34" charset="0"/>
                <a:ea typeface="Tahoma" pitchFamily="34" charset="0"/>
                <a:cs typeface="Tahoma" pitchFamily="34" charset="0"/>
              </a:rPr>
              <a:t>Độc lập là:</a:t>
            </a:r>
          </a:p>
          <a:p>
            <a:pPr algn="ctr"/>
            <a:r>
              <a:rPr lang="en-AU" sz="2000" b="1" spc="-90">
                <a:solidFill>
                  <a:srgbClr val="C00000"/>
                </a:solidFill>
                <a:latin typeface="Tahoma" pitchFamily="34" charset="0"/>
                <a:ea typeface="Tahoma" pitchFamily="34" charset="0"/>
                <a:cs typeface="Tahoma" pitchFamily="34" charset="0"/>
              </a:rPr>
              <a:t>Tự do là: </a:t>
            </a:r>
            <a:endParaRPr lang="en-US" sz="2000" spc="-90">
              <a:solidFill>
                <a:srgbClr val="C00000"/>
              </a:solidFill>
            </a:endParaRPr>
          </a:p>
        </p:txBody>
      </p:sp>
      <p:sp>
        <p:nvSpPr>
          <p:cNvPr id="30" name="Rectangle 29"/>
          <p:cNvSpPr/>
          <p:nvPr/>
        </p:nvSpPr>
        <p:spPr>
          <a:xfrm>
            <a:off x="6272364" y="4114800"/>
            <a:ext cx="2812644" cy="70788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AU" sz="2000" b="1">
                <a:solidFill>
                  <a:srgbClr val="C00000"/>
                </a:solidFill>
                <a:latin typeface="Tahoma" pitchFamily="34" charset="0"/>
                <a:ea typeface="Tahoma" pitchFamily="34" charset="0"/>
                <a:cs typeface="Tahoma" pitchFamily="34" charset="0"/>
              </a:rPr>
              <a:t>Nội dung của ĐLDT theo QĐ của HCM:</a:t>
            </a:r>
            <a:endParaRPr lang="en-US" sz="2000">
              <a:solidFill>
                <a:srgbClr val="C00000"/>
              </a:solidFill>
            </a:endParaRPr>
          </a:p>
        </p:txBody>
      </p:sp>
      <p:sp>
        <p:nvSpPr>
          <p:cNvPr id="31" name="Rectangle 30"/>
          <p:cNvSpPr/>
          <p:nvPr/>
        </p:nvSpPr>
        <p:spPr>
          <a:xfrm>
            <a:off x="6307392" y="5083314"/>
            <a:ext cx="2760408" cy="707886"/>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AU" sz="2000" b="1">
                <a:solidFill>
                  <a:srgbClr val="0000CC"/>
                </a:solidFill>
                <a:latin typeface="Tahoma" pitchFamily="34" charset="0"/>
                <a:ea typeface="Tahoma" pitchFamily="34" charset="0"/>
                <a:cs typeface="Tahoma" pitchFamily="34" charset="0"/>
              </a:rPr>
              <a:t>Chủ nghĩa DT theo QĐ của HCM là:</a:t>
            </a:r>
            <a:endParaRPr lang="en-US" sz="2000">
              <a:solidFill>
                <a:srgbClr val="0000CC"/>
              </a:solidFill>
            </a:endParaRPr>
          </a:p>
        </p:txBody>
      </p:sp>
      <p:sp>
        <p:nvSpPr>
          <p:cNvPr id="32" name="Rectangle 31"/>
          <p:cNvSpPr/>
          <p:nvPr/>
        </p:nvSpPr>
        <p:spPr>
          <a:xfrm>
            <a:off x="6324600" y="5997714"/>
            <a:ext cx="2743200" cy="70788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AU" sz="2000" b="1">
                <a:solidFill>
                  <a:srgbClr val="0000CC"/>
                </a:solidFill>
                <a:latin typeface="Tahoma" pitchFamily="34" charset="0"/>
                <a:ea typeface="Tahoma" pitchFamily="34" charset="0"/>
                <a:cs typeface="Tahoma" pitchFamily="34" charset="0"/>
              </a:rPr>
              <a:t>CNDT là động lực cho các DTTĐ vì:</a:t>
            </a:r>
            <a:endParaRPr lang="en-US" sz="2000">
              <a:solidFill>
                <a:srgbClr val="0000CC"/>
              </a:solidFill>
            </a:endParaRPr>
          </a:p>
        </p:txBody>
      </p:sp>
      <p:cxnSp>
        <p:nvCxnSpPr>
          <p:cNvPr id="34" name="Straight Arrow Connector 33"/>
          <p:cNvCxnSpPr/>
          <p:nvPr/>
        </p:nvCxnSpPr>
        <p:spPr>
          <a:xfrm flipV="1">
            <a:off x="1692623" y="907733"/>
            <a:ext cx="1168564" cy="3300382"/>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 idx="3"/>
            <a:endCxn id="5" idx="1"/>
          </p:cNvCxnSpPr>
          <p:nvPr/>
        </p:nvCxnSpPr>
        <p:spPr>
          <a:xfrm flipV="1">
            <a:off x="1692623" y="3448616"/>
            <a:ext cx="1202977" cy="759499"/>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6" idx="1"/>
          </p:cNvCxnSpPr>
          <p:nvPr/>
        </p:nvCxnSpPr>
        <p:spPr>
          <a:xfrm>
            <a:off x="1692623" y="4208115"/>
            <a:ext cx="1168564" cy="1649849"/>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9" idx="1"/>
          </p:cNvCxnSpPr>
          <p:nvPr/>
        </p:nvCxnSpPr>
        <p:spPr>
          <a:xfrm flipV="1">
            <a:off x="5791200" y="2617857"/>
            <a:ext cx="492841" cy="936486"/>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0" idx="1"/>
          </p:cNvCxnSpPr>
          <p:nvPr/>
        </p:nvCxnSpPr>
        <p:spPr>
          <a:xfrm>
            <a:off x="5791200" y="3554343"/>
            <a:ext cx="481164" cy="91440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3"/>
            <a:endCxn id="31" idx="1"/>
          </p:cNvCxnSpPr>
          <p:nvPr/>
        </p:nvCxnSpPr>
        <p:spPr>
          <a:xfrm flipV="1">
            <a:off x="5756787" y="5437257"/>
            <a:ext cx="550605" cy="42070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3"/>
            <a:endCxn id="32" idx="1"/>
          </p:cNvCxnSpPr>
          <p:nvPr/>
        </p:nvCxnSpPr>
        <p:spPr>
          <a:xfrm>
            <a:off x="5756787" y="5857964"/>
            <a:ext cx="567813" cy="49369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72364" y="209490"/>
            <a:ext cx="2760408" cy="400110"/>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AU" sz="2000" b="1">
                <a:solidFill>
                  <a:srgbClr val="0000CC"/>
                </a:solidFill>
                <a:latin typeface="Tahoma" pitchFamily="34" charset="0"/>
                <a:ea typeface="Tahoma" pitchFamily="34" charset="0"/>
                <a:cs typeface="Tahoma" pitchFamily="34" charset="0"/>
              </a:rPr>
              <a:t>Vấn đề DTTĐ là:</a:t>
            </a:r>
            <a:endParaRPr lang="en-US" sz="2000">
              <a:solidFill>
                <a:srgbClr val="0000CC"/>
              </a:solidFill>
            </a:endParaRPr>
          </a:p>
        </p:txBody>
      </p:sp>
      <p:sp>
        <p:nvSpPr>
          <p:cNvPr id="27" name="Rectangle 26"/>
          <p:cNvSpPr/>
          <p:nvPr/>
        </p:nvSpPr>
        <p:spPr>
          <a:xfrm>
            <a:off x="6289572" y="914400"/>
            <a:ext cx="2743200" cy="70788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AU" sz="2000" b="1">
                <a:solidFill>
                  <a:srgbClr val="0000CC"/>
                </a:solidFill>
                <a:latin typeface="Tahoma" pitchFamily="34" charset="0"/>
                <a:ea typeface="Tahoma" pitchFamily="34" charset="0"/>
                <a:cs typeface="Tahoma" pitchFamily="34" charset="0"/>
              </a:rPr>
              <a:t>Thực chất của VĐ DT TĐ là:</a:t>
            </a:r>
            <a:endParaRPr lang="en-US" sz="2000">
              <a:solidFill>
                <a:srgbClr val="0000CC"/>
              </a:solidFill>
            </a:endParaRPr>
          </a:p>
        </p:txBody>
      </p:sp>
      <p:cxnSp>
        <p:nvCxnSpPr>
          <p:cNvPr id="28" name="Straight Arrow Connector 27"/>
          <p:cNvCxnSpPr>
            <a:stCxn id="4" idx="3"/>
            <a:endCxn id="26" idx="1"/>
          </p:cNvCxnSpPr>
          <p:nvPr/>
        </p:nvCxnSpPr>
        <p:spPr>
          <a:xfrm flipV="1">
            <a:off x="5791200" y="409545"/>
            <a:ext cx="481164" cy="498188"/>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3"/>
            <a:endCxn id="27" idx="1"/>
          </p:cNvCxnSpPr>
          <p:nvPr/>
        </p:nvCxnSpPr>
        <p:spPr>
          <a:xfrm>
            <a:off x="5791200" y="907733"/>
            <a:ext cx="498372" cy="36061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6200" y="2944268"/>
            <a:ext cx="2686451" cy="230832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Ý nghĩa của tư tưởng đối với CMVN</a:t>
            </a:r>
            <a:endParaRPr lang="en-US" sz="3600">
              <a:solidFill>
                <a:schemeClr val="bg1"/>
              </a:solidFill>
            </a:endParaRPr>
          </a:p>
        </p:txBody>
      </p:sp>
      <p:sp>
        <p:nvSpPr>
          <p:cNvPr id="37" name="Rectangle 36"/>
          <p:cNvSpPr/>
          <p:nvPr/>
        </p:nvSpPr>
        <p:spPr>
          <a:xfrm>
            <a:off x="3621113" y="2113954"/>
            <a:ext cx="5446687"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Thời kỳ đấu tranh giải phóng dân tộc</a:t>
            </a:r>
            <a:endParaRPr lang="en-US" sz="3600">
              <a:solidFill>
                <a:schemeClr val="bg1"/>
              </a:solidFill>
            </a:endParaRPr>
          </a:p>
        </p:txBody>
      </p:sp>
      <p:sp>
        <p:nvSpPr>
          <p:cNvPr id="39" name="Rectangle 38"/>
          <p:cNvSpPr/>
          <p:nvPr/>
        </p:nvSpPr>
        <p:spPr>
          <a:xfrm>
            <a:off x="3621113" y="4807803"/>
            <a:ext cx="5446687" cy="830997"/>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endParaRPr lang="en-AU" sz="1200" b="1">
              <a:solidFill>
                <a:schemeClr val="bg1"/>
              </a:solidFill>
              <a:latin typeface="Tahoma" pitchFamily="34" charset="0"/>
              <a:ea typeface="Tahoma" pitchFamily="34" charset="0"/>
              <a:cs typeface="Tahoma" pitchFamily="34" charset="0"/>
            </a:endParaRPr>
          </a:p>
          <a:p>
            <a:pPr algn="ctr"/>
            <a:r>
              <a:rPr lang="en-AU" sz="3600" b="1">
                <a:solidFill>
                  <a:schemeClr val="bg1"/>
                </a:solidFill>
                <a:latin typeface="Tahoma" pitchFamily="34" charset="0"/>
                <a:ea typeface="Tahoma" pitchFamily="34" charset="0"/>
                <a:cs typeface="Tahoma" pitchFamily="34" charset="0"/>
              </a:rPr>
              <a:t>+ Giai đoạn hiện nay</a:t>
            </a:r>
            <a:endParaRPr lang="en-US" sz="3600">
              <a:solidFill>
                <a:schemeClr val="bg1"/>
              </a:solidFill>
            </a:endParaRPr>
          </a:p>
        </p:txBody>
      </p:sp>
      <p:cxnSp>
        <p:nvCxnSpPr>
          <p:cNvPr id="40" name="Straight Arrow Connector 39"/>
          <p:cNvCxnSpPr>
            <a:stCxn id="35" idx="3"/>
            <a:endCxn id="37" idx="1"/>
          </p:cNvCxnSpPr>
          <p:nvPr/>
        </p:nvCxnSpPr>
        <p:spPr>
          <a:xfrm flipV="1">
            <a:off x="2762651" y="2714119"/>
            <a:ext cx="858462" cy="1384311"/>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3"/>
            <a:endCxn id="39" idx="1"/>
          </p:cNvCxnSpPr>
          <p:nvPr/>
        </p:nvCxnSpPr>
        <p:spPr>
          <a:xfrm>
            <a:off x="2762651" y="4098430"/>
            <a:ext cx="858462" cy="1124872"/>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304743" y="3200400"/>
            <a:ext cx="2800967" cy="70788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AU" sz="2000" b="1" spc="-90">
                <a:solidFill>
                  <a:srgbClr val="C00000"/>
                </a:solidFill>
                <a:latin typeface="Tahoma" pitchFamily="34" charset="0"/>
                <a:ea typeface="Tahoma" pitchFamily="34" charset="0"/>
                <a:cs typeface="Tahoma" pitchFamily="34" charset="0"/>
              </a:rPr>
              <a:t>Từ quyền con người HCM &gt; quyền của DT</a:t>
            </a:r>
            <a:endParaRPr lang="en-US" sz="2000" spc="-90">
              <a:solidFill>
                <a:srgbClr val="C00000"/>
              </a:solidFill>
            </a:endParaRPr>
          </a:p>
        </p:txBody>
      </p:sp>
      <p:cxnSp>
        <p:nvCxnSpPr>
          <p:cNvPr id="43" name="Straight Arrow Connector 42"/>
          <p:cNvCxnSpPr>
            <a:endCxn id="42" idx="1"/>
          </p:cNvCxnSpPr>
          <p:nvPr/>
        </p:nvCxnSpPr>
        <p:spPr>
          <a:xfrm>
            <a:off x="5791200" y="3554343"/>
            <a:ext cx="513543" cy="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9192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left)">
                                      <p:cBhvr>
                                        <p:cTn id="52" dur="500"/>
                                        <p:tgtEl>
                                          <p:spTgt spid="4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left)">
                                      <p:cBhvr>
                                        <p:cTn id="60" dur="500"/>
                                        <p:tgtEl>
                                          <p:spTgt spid="4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ipe(left)">
                                      <p:cBhvr>
                                        <p:cTn id="76" dur="500"/>
                                        <p:tgtEl>
                                          <p:spTgt spid="5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wipe(left)">
                                      <p:cBhvr>
                                        <p:cTn id="84" dur="500"/>
                                        <p:tgtEl>
                                          <p:spTgt spid="5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wipe(left)">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xit" presetSubtype="0" fill="hold" grpId="1" nodeType="clickEffect">
                                  <p:stCondLst>
                                    <p:cond delay="0"/>
                                  </p:stCondLst>
                                  <p:childTnLst>
                                    <p:animEffect transition="out" filter="fade">
                                      <p:cBhvr>
                                        <p:cTn id="91" dur="1000"/>
                                        <p:tgtEl>
                                          <p:spTgt spid="3"/>
                                        </p:tgtEl>
                                      </p:cBhvr>
                                    </p:animEffect>
                                    <p:anim calcmode="lin" valueType="num">
                                      <p:cBhvr>
                                        <p:cTn id="92" dur="1000"/>
                                        <p:tgtEl>
                                          <p:spTgt spid="3"/>
                                        </p:tgtEl>
                                        <p:attrNameLst>
                                          <p:attrName>ppt_x</p:attrName>
                                        </p:attrNameLst>
                                      </p:cBhvr>
                                      <p:tavLst>
                                        <p:tav tm="0">
                                          <p:val>
                                            <p:strVal val="ppt_x"/>
                                          </p:val>
                                        </p:tav>
                                        <p:tav tm="100000">
                                          <p:val>
                                            <p:strVal val="ppt_x"/>
                                          </p:val>
                                        </p:tav>
                                      </p:tavLst>
                                    </p:anim>
                                    <p:anim calcmode="lin" valueType="num">
                                      <p:cBhvr>
                                        <p:cTn id="93" dur="1000"/>
                                        <p:tgtEl>
                                          <p:spTgt spid="3"/>
                                        </p:tgtEl>
                                        <p:attrNameLst>
                                          <p:attrName>ppt_y</p:attrName>
                                        </p:attrNameLst>
                                      </p:cBhvr>
                                      <p:tavLst>
                                        <p:tav tm="0">
                                          <p:val>
                                            <p:strVal val="ppt_y"/>
                                          </p:val>
                                        </p:tav>
                                        <p:tav tm="100000">
                                          <p:val>
                                            <p:strVal val="ppt_y+.1"/>
                                          </p:val>
                                        </p:tav>
                                      </p:tavLst>
                                    </p:anim>
                                    <p:set>
                                      <p:cBhvr>
                                        <p:cTn id="94" dur="1" fill="hold">
                                          <p:stCondLst>
                                            <p:cond delay="999"/>
                                          </p:stCondLst>
                                        </p:cTn>
                                        <p:tgtEl>
                                          <p:spTgt spid="3"/>
                                        </p:tgtEl>
                                        <p:attrNameLst>
                                          <p:attrName>style.visibility</p:attrName>
                                        </p:attrNameLst>
                                      </p:cBhvr>
                                      <p:to>
                                        <p:strVal val="hidden"/>
                                      </p:to>
                                    </p:set>
                                  </p:childTnLst>
                                </p:cTn>
                              </p:par>
                              <p:par>
                                <p:cTn id="95" presetID="42" presetClass="exit" presetSubtype="0" fill="hold" nodeType="withEffect">
                                  <p:stCondLst>
                                    <p:cond delay="0"/>
                                  </p:stCondLst>
                                  <p:childTnLst>
                                    <p:animEffect transition="out" filter="fade">
                                      <p:cBhvr>
                                        <p:cTn id="96" dur="1000"/>
                                        <p:tgtEl>
                                          <p:spTgt spid="34"/>
                                        </p:tgtEl>
                                      </p:cBhvr>
                                    </p:animEffect>
                                    <p:anim calcmode="lin" valueType="num">
                                      <p:cBhvr>
                                        <p:cTn id="97" dur="1000"/>
                                        <p:tgtEl>
                                          <p:spTgt spid="34"/>
                                        </p:tgtEl>
                                        <p:attrNameLst>
                                          <p:attrName>ppt_x</p:attrName>
                                        </p:attrNameLst>
                                      </p:cBhvr>
                                      <p:tavLst>
                                        <p:tav tm="0">
                                          <p:val>
                                            <p:strVal val="ppt_x"/>
                                          </p:val>
                                        </p:tav>
                                        <p:tav tm="100000">
                                          <p:val>
                                            <p:strVal val="ppt_x"/>
                                          </p:val>
                                        </p:tav>
                                      </p:tavLst>
                                    </p:anim>
                                    <p:anim calcmode="lin" valueType="num">
                                      <p:cBhvr>
                                        <p:cTn id="98" dur="1000"/>
                                        <p:tgtEl>
                                          <p:spTgt spid="34"/>
                                        </p:tgtEl>
                                        <p:attrNameLst>
                                          <p:attrName>ppt_y</p:attrName>
                                        </p:attrNameLst>
                                      </p:cBhvr>
                                      <p:tavLst>
                                        <p:tav tm="0">
                                          <p:val>
                                            <p:strVal val="ppt_y"/>
                                          </p:val>
                                        </p:tav>
                                        <p:tav tm="100000">
                                          <p:val>
                                            <p:strVal val="ppt_y+.1"/>
                                          </p:val>
                                        </p:tav>
                                      </p:tavLst>
                                    </p:anim>
                                    <p:set>
                                      <p:cBhvr>
                                        <p:cTn id="99" dur="1" fill="hold">
                                          <p:stCondLst>
                                            <p:cond delay="999"/>
                                          </p:stCondLst>
                                        </p:cTn>
                                        <p:tgtEl>
                                          <p:spTgt spid="34"/>
                                        </p:tgtEl>
                                        <p:attrNameLst>
                                          <p:attrName>style.visibility</p:attrName>
                                        </p:attrNameLst>
                                      </p:cBhvr>
                                      <p:to>
                                        <p:strVal val="hidden"/>
                                      </p:to>
                                    </p:set>
                                  </p:childTnLst>
                                </p:cTn>
                              </p:par>
                              <p:par>
                                <p:cTn id="100" presetID="42" presetClass="exit" presetSubtype="0" fill="hold" grpId="1" nodeType="withEffect">
                                  <p:stCondLst>
                                    <p:cond delay="0"/>
                                  </p:stCondLst>
                                  <p:childTnLst>
                                    <p:animEffect transition="out" filter="fade">
                                      <p:cBhvr>
                                        <p:cTn id="101" dur="1000"/>
                                        <p:tgtEl>
                                          <p:spTgt spid="4"/>
                                        </p:tgtEl>
                                      </p:cBhvr>
                                    </p:animEffect>
                                    <p:anim calcmode="lin" valueType="num">
                                      <p:cBhvr>
                                        <p:cTn id="102" dur="1000"/>
                                        <p:tgtEl>
                                          <p:spTgt spid="4"/>
                                        </p:tgtEl>
                                        <p:attrNameLst>
                                          <p:attrName>ppt_x</p:attrName>
                                        </p:attrNameLst>
                                      </p:cBhvr>
                                      <p:tavLst>
                                        <p:tav tm="0">
                                          <p:val>
                                            <p:strVal val="ppt_x"/>
                                          </p:val>
                                        </p:tav>
                                        <p:tav tm="100000">
                                          <p:val>
                                            <p:strVal val="ppt_x"/>
                                          </p:val>
                                        </p:tav>
                                      </p:tavLst>
                                    </p:anim>
                                    <p:anim calcmode="lin" valueType="num">
                                      <p:cBhvr>
                                        <p:cTn id="103" dur="1000"/>
                                        <p:tgtEl>
                                          <p:spTgt spid="4"/>
                                        </p:tgtEl>
                                        <p:attrNameLst>
                                          <p:attrName>ppt_y</p:attrName>
                                        </p:attrNameLst>
                                      </p:cBhvr>
                                      <p:tavLst>
                                        <p:tav tm="0">
                                          <p:val>
                                            <p:strVal val="ppt_y"/>
                                          </p:val>
                                        </p:tav>
                                        <p:tav tm="100000">
                                          <p:val>
                                            <p:strVal val="ppt_y+.1"/>
                                          </p:val>
                                        </p:tav>
                                      </p:tavLst>
                                    </p:anim>
                                    <p:set>
                                      <p:cBhvr>
                                        <p:cTn id="104" dur="1" fill="hold">
                                          <p:stCondLst>
                                            <p:cond delay="999"/>
                                          </p:stCondLst>
                                        </p:cTn>
                                        <p:tgtEl>
                                          <p:spTgt spid="4"/>
                                        </p:tgtEl>
                                        <p:attrNameLst>
                                          <p:attrName>style.visibility</p:attrName>
                                        </p:attrNameLst>
                                      </p:cBhvr>
                                      <p:to>
                                        <p:strVal val="hidden"/>
                                      </p:to>
                                    </p:set>
                                  </p:childTnLst>
                                </p:cTn>
                              </p:par>
                              <p:par>
                                <p:cTn id="105" presetID="42" presetClass="exit" presetSubtype="0" fill="hold" nodeType="withEffect">
                                  <p:stCondLst>
                                    <p:cond delay="0"/>
                                  </p:stCondLst>
                                  <p:childTnLst>
                                    <p:animEffect transition="out" filter="fade">
                                      <p:cBhvr>
                                        <p:cTn id="106" dur="1000"/>
                                        <p:tgtEl>
                                          <p:spTgt spid="36"/>
                                        </p:tgtEl>
                                      </p:cBhvr>
                                    </p:animEffect>
                                    <p:anim calcmode="lin" valueType="num">
                                      <p:cBhvr>
                                        <p:cTn id="107" dur="1000"/>
                                        <p:tgtEl>
                                          <p:spTgt spid="36"/>
                                        </p:tgtEl>
                                        <p:attrNameLst>
                                          <p:attrName>ppt_x</p:attrName>
                                        </p:attrNameLst>
                                      </p:cBhvr>
                                      <p:tavLst>
                                        <p:tav tm="0">
                                          <p:val>
                                            <p:strVal val="ppt_x"/>
                                          </p:val>
                                        </p:tav>
                                        <p:tav tm="100000">
                                          <p:val>
                                            <p:strVal val="ppt_x"/>
                                          </p:val>
                                        </p:tav>
                                      </p:tavLst>
                                    </p:anim>
                                    <p:anim calcmode="lin" valueType="num">
                                      <p:cBhvr>
                                        <p:cTn id="108" dur="1000"/>
                                        <p:tgtEl>
                                          <p:spTgt spid="36"/>
                                        </p:tgtEl>
                                        <p:attrNameLst>
                                          <p:attrName>ppt_y</p:attrName>
                                        </p:attrNameLst>
                                      </p:cBhvr>
                                      <p:tavLst>
                                        <p:tav tm="0">
                                          <p:val>
                                            <p:strVal val="ppt_y"/>
                                          </p:val>
                                        </p:tav>
                                        <p:tav tm="100000">
                                          <p:val>
                                            <p:strVal val="ppt_y+.1"/>
                                          </p:val>
                                        </p:tav>
                                      </p:tavLst>
                                    </p:anim>
                                    <p:set>
                                      <p:cBhvr>
                                        <p:cTn id="109" dur="1" fill="hold">
                                          <p:stCondLst>
                                            <p:cond delay="999"/>
                                          </p:stCondLst>
                                        </p:cTn>
                                        <p:tgtEl>
                                          <p:spTgt spid="36"/>
                                        </p:tgtEl>
                                        <p:attrNameLst>
                                          <p:attrName>style.visibility</p:attrName>
                                        </p:attrNameLst>
                                      </p:cBhvr>
                                      <p:to>
                                        <p:strVal val="hidden"/>
                                      </p:to>
                                    </p:set>
                                  </p:childTnLst>
                                </p:cTn>
                              </p:par>
                              <p:par>
                                <p:cTn id="110" presetID="42" presetClass="exit" presetSubtype="0" fill="hold" grpId="1" nodeType="withEffect">
                                  <p:stCondLst>
                                    <p:cond delay="0"/>
                                  </p:stCondLst>
                                  <p:childTnLst>
                                    <p:animEffect transition="out" filter="fade">
                                      <p:cBhvr>
                                        <p:cTn id="111" dur="1000"/>
                                        <p:tgtEl>
                                          <p:spTgt spid="5"/>
                                        </p:tgtEl>
                                      </p:cBhvr>
                                    </p:animEffect>
                                    <p:anim calcmode="lin" valueType="num">
                                      <p:cBhvr>
                                        <p:cTn id="112" dur="1000"/>
                                        <p:tgtEl>
                                          <p:spTgt spid="5"/>
                                        </p:tgtEl>
                                        <p:attrNameLst>
                                          <p:attrName>ppt_x</p:attrName>
                                        </p:attrNameLst>
                                      </p:cBhvr>
                                      <p:tavLst>
                                        <p:tav tm="0">
                                          <p:val>
                                            <p:strVal val="ppt_x"/>
                                          </p:val>
                                        </p:tav>
                                        <p:tav tm="100000">
                                          <p:val>
                                            <p:strVal val="ppt_x"/>
                                          </p:val>
                                        </p:tav>
                                      </p:tavLst>
                                    </p:anim>
                                    <p:anim calcmode="lin" valueType="num">
                                      <p:cBhvr>
                                        <p:cTn id="113" dur="1000"/>
                                        <p:tgtEl>
                                          <p:spTgt spid="5"/>
                                        </p:tgtEl>
                                        <p:attrNameLst>
                                          <p:attrName>ppt_y</p:attrName>
                                        </p:attrNameLst>
                                      </p:cBhvr>
                                      <p:tavLst>
                                        <p:tav tm="0">
                                          <p:val>
                                            <p:strVal val="ppt_y"/>
                                          </p:val>
                                        </p:tav>
                                        <p:tav tm="100000">
                                          <p:val>
                                            <p:strVal val="ppt_y+.1"/>
                                          </p:val>
                                        </p:tav>
                                      </p:tavLst>
                                    </p:anim>
                                    <p:set>
                                      <p:cBhvr>
                                        <p:cTn id="114" dur="1" fill="hold">
                                          <p:stCondLst>
                                            <p:cond delay="999"/>
                                          </p:stCondLst>
                                        </p:cTn>
                                        <p:tgtEl>
                                          <p:spTgt spid="5"/>
                                        </p:tgtEl>
                                        <p:attrNameLst>
                                          <p:attrName>style.visibility</p:attrName>
                                        </p:attrNameLst>
                                      </p:cBhvr>
                                      <p:to>
                                        <p:strVal val="hidden"/>
                                      </p:to>
                                    </p:set>
                                  </p:childTnLst>
                                </p:cTn>
                              </p:par>
                              <p:par>
                                <p:cTn id="115" presetID="42" presetClass="exit" presetSubtype="0" fill="hold" nodeType="withEffect">
                                  <p:stCondLst>
                                    <p:cond delay="0"/>
                                  </p:stCondLst>
                                  <p:childTnLst>
                                    <p:animEffect transition="out" filter="fade">
                                      <p:cBhvr>
                                        <p:cTn id="116" dur="1000"/>
                                        <p:tgtEl>
                                          <p:spTgt spid="38"/>
                                        </p:tgtEl>
                                      </p:cBhvr>
                                    </p:animEffect>
                                    <p:anim calcmode="lin" valueType="num">
                                      <p:cBhvr>
                                        <p:cTn id="117" dur="1000"/>
                                        <p:tgtEl>
                                          <p:spTgt spid="38"/>
                                        </p:tgtEl>
                                        <p:attrNameLst>
                                          <p:attrName>ppt_x</p:attrName>
                                        </p:attrNameLst>
                                      </p:cBhvr>
                                      <p:tavLst>
                                        <p:tav tm="0">
                                          <p:val>
                                            <p:strVal val="ppt_x"/>
                                          </p:val>
                                        </p:tav>
                                        <p:tav tm="100000">
                                          <p:val>
                                            <p:strVal val="ppt_x"/>
                                          </p:val>
                                        </p:tav>
                                      </p:tavLst>
                                    </p:anim>
                                    <p:anim calcmode="lin" valueType="num">
                                      <p:cBhvr>
                                        <p:cTn id="118" dur="1000"/>
                                        <p:tgtEl>
                                          <p:spTgt spid="38"/>
                                        </p:tgtEl>
                                        <p:attrNameLst>
                                          <p:attrName>ppt_y</p:attrName>
                                        </p:attrNameLst>
                                      </p:cBhvr>
                                      <p:tavLst>
                                        <p:tav tm="0">
                                          <p:val>
                                            <p:strVal val="ppt_y"/>
                                          </p:val>
                                        </p:tav>
                                        <p:tav tm="100000">
                                          <p:val>
                                            <p:strVal val="ppt_y+.1"/>
                                          </p:val>
                                        </p:tav>
                                      </p:tavLst>
                                    </p:anim>
                                    <p:set>
                                      <p:cBhvr>
                                        <p:cTn id="119" dur="1" fill="hold">
                                          <p:stCondLst>
                                            <p:cond delay="999"/>
                                          </p:stCondLst>
                                        </p:cTn>
                                        <p:tgtEl>
                                          <p:spTgt spid="38"/>
                                        </p:tgtEl>
                                        <p:attrNameLst>
                                          <p:attrName>style.visibility</p:attrName>
                                        </p:attrNameLst>
                                      </p:cBhvr>
                                      <p:to>
                                        <p:strVal val="hidden"/>
                                      </p:to>
                                    </p:set>
                                  </p:childTnLst>
                                </p:cTn>
                              </p:par>
                              <p:par>
                                <p:cTn id="120" presetID="42" presetClass="exit" presetSubtype="0" fill="hold" grpId="1" nodeType="withEffect">
                                  <p:stCondLst>
                                    <p:cond delay="0"/>
                                  </p:stCondLst>
                                  <p:childTnLst>
                                    <p:animEffect transition="out" filter="fade">
                                      <p:cBhvr>
                                        <p:cTn id="121" dur="1000"/>
                                        <p:tgtEl>
                                          <p:spTgt spid="6"/>
                                        </p:tgtEl>
                                      </p:cBhvr>
                                    </p:animEffect>
                                    <p:anim calcmode="lin" valueType="num">
                                      <p:cBhvr>
                                        <p:cTn id="122" dur="1000"/>
                                        <p:tgtEl>
                                          <p:spTgt spid="6"/>
                                        </p:tgtEl>
                                        <p:attrNameLst>
                                          <p:attrName>ppt_x</p:attrName>
                                        </p:attrNameLst>
                                      </p:cBhvr>
                                      <p:tavLst>
                                        <p:tav tm="0">
                                          <p:val>
                                            <p:strVal val="ppt_x"/>
                                          </p:val>
                                        </p:tav>
                                        <p:tav tm="100000">
                                          <p:val>
                                            <p:strVal val="ppt_x"/>
                                          </p:val>
                                        </p:tav>
                                      </p:tavLst>
                                    </p:anim>
                                    <p:anim calcmode="lin" valueType="num">
                                      <p:cBhvr>
                                        <p:cTn id="123" dur="1000"/>
                                        <p:tgtEl>
                                          <p:spTgt spid="6"/>
                                        </p:tgtEl>
                                        <p:attrNameLst>
                                          <p:attrName>ppt_y</p:attrName>
                                        </p:attrNameLst>
                                      </p:cBhvr>
                                      <p:tavLst>
                                        <p:tav tm="0">
                                          <p:val>
                                            <p:strVal val="ppt_y"/>
                                          </p:val>
                                        </p:tav>
                                        <p:tav tm="100000">
                                          <p:val>
                                            <p:strVal val="ppt_y+.1"/>
                                          </p:val>
                                        </p:tav>
                                      </p:tavLst>
                                    </p:anim>
                                    <p:set>
                                      <p:cBhvr>
                                        <p:cTn id="124" dur="1" fill="hold">
                                          <p:stCondLst>
                                            <p:cond delay="999"/>
                                          </p:stCondLst>
                                        </p:cTn>
                                        <p:tgtEl>
                                          <p:spTgt spid="6"/>
                                        </p:tgtEl>
                                        <p:attrNameLst>
                                          <p:attrName>style.visibility</p:attrName>
                                        </p:attrNameLst>
                                      </p:cBhvr>
                                      <p:to>
                                        <p:strVal val="hidden"/>
                                      </p:to>
                                    </p:set>
                                  </p:childTnLst>
                                </p:cTn>
                              </p:par>
                              <p:par>
                                <p:cTn id="125" presetID="42" presetClass="exit" presetSubtype="0" fill="hold" nodeType="withEffect">
                                  <p:stCondLst>
                                    <p:cond delay="0"/>
                                  </p:stCondLst>
                                  <p:childTnLst>
                                    <p:animEffect transition="out" filter="fade">
                                      <p:cBhvr>
                                        <p:cTn id="126" dur="1000"/>
                                        <p:tgtEl>
                                          <p:spTgt spid="47"/>
                                        </p:tgtEl>
                                      </p:cBhvr>
                                    </p:animEffect>
                                    <p:anim calcmode="lin" valueType="num">
                                      <p:cBhvr>
                                        <p:cTn id="127" dur="1000"/>
                                        <p:tgtEl>
                                          <p:spTgt spid="47"/>
                                        </p:tgtEl>
                                        <p:attrNameLst>
                                          <p:attrName>ppt_x</p:attrName>
                                        </p:attrNameLst>
                                      </p:cBhvr>
                                      <p:tavLst>
                                        <p:tav tm="0">
                                          <p:val>
                                            <p:strVal val="ppt_x"/>
                                          </p:val>
                                        </p:tav>
                                        <p:tav tm="100000">
                                          <p:val>
                                            <p:strVal val="ppt_x"/>
                                          </p:val>
                                        </p:tav>
                                      </p:tavLst>
                                    </p:anim>
                                    <p:anim calcmode="lin" valueType="num">
                                      <p:cBhvr>
                                        <p:cTn id="128" dur="1000"/>
                                        <p:tgtEl>
                                          <p:spTgt spid="47"/>
                                        </p:tgtEl>
                                        <p:attrNameLst>
                                          <p:attrName>ppt_y</p:attrName>
                                        </p:attrNameLst>
                                      </p:cBhvr>
                                      <p:tavLst>
                                        <p:tav tm="0">
                                          <p:val>
                                            <p:strVal val="ppt_y"/>
                                          </p:val>
                                        </p:tav>
                                        <p:tav tm="100000">
                                          <p:val>
                                            <p:strVal val="ppt_y+.1"/>
                                          </p:val>
                                        </p:tav>
                                      </p:tavLst>
                                    </p:anim>
                                    <p:set>
                                      <p:cBhvr>
                                        <p:cTn id="129" dur="1" fill="hold">
                                          <p:stCondLst>
                                            <p:cond delay="999"/>
                                          </p:stCondLst>
                                        </p:cTn>
                                        <p:tgtEl>
                                          <p:spTgt spid="47"/>
                                        </p:tgtEl>
                                        <p:attrNameLst>
                                          <p:attrName>style.visibility</p:attrName>
                                        </p:attrNameLst>
                                      </p:cBhvr>
                                      <p:to>
                                        <p:strVal val="hidden"/>
                                      </p:to>
                                    </p:set>
                                  </p:childTnLst>
                                </p:cTn>
                              </p:par>
                              <p:par>
                                <p:cTn id="130" presetID="42" presetClass="exit" presetSubtype="0" fill="hold" grpId="1" nodeType="withEffect">
                                  <p:stCondLst>
                                    <p:cond delay="0"/>
                                  </p:stCondLst>
                                  <p:childTnLst>
                                    <p:animEffect transition="out" filter="fade">
                                      <p:cBhvr>
                                        <p:cTn id="131" dur="1000"/>
                                        <p:tgtEl>
                                          <p:spTgt spid="29"/>
                                        </p:tgtEl>
                                      </p:cBhvr>
                                    </p:animEffect>
                                    <p:anim calcmode="lin" valueType="num">
                                      <p:cBhvr>
                                        <p:cTn id="132" dur="1000"/>
                                        <p:tgtEl>
                                          <p:spTgt spid="29"/>
                                        </p:tgtEl>
                                        <p:attrNameLst>
                                          <p:attrName>ppt_x</p:attrName>
                                        </p:attrNameLst>
                                      </p:cBhvr>
                                      <p:tavLst>
                                        <p:tav tm="0">
                                          <p:val>
                                            <p:strVal val="ppt_x"/>
                                          </p:val>
                                        </p:tav>
                                        <p:tav tm="100000">
                                          <p:val>
                                            <p:strVal val="ppt_x"/>
                                          </p:val>
                                        </p:tav>
                                      </p:tavLst>
                                    </p:anim>
                                    <p:anim calcmode="lin" valueType="num">
                                      <p:cBhvr>
                                        <p:cTn id="133" dur="1000"/>
                                        <p:tgtEl>
                                          <p:spTgt spid="29"/>
                                        </p:tgtEl>
                                        <p:attrNameLst>
                                          <p:attrName>ppt_y</p:attrName>
                                        </p:attrNameLst>
                                      </p:cBhvr>
                                      <p:tavLst>
                                        <p:tav tm="0">
                                          <p:val>
                                            <p:strVal val="ppt_y"/>
                                          </p:val>
                                        </p:tav>
                                        <p:tav tm="100000">
                                          <p:val>
                                            <p:strVal val="ppt_y+.1"/>
                                          </p:val>
                                        </p:tav>
                                      </p:tavLst>
                                    </p:anim>
                                    <p:set>
                                      <p:cBhvr>
                                        <p:cTn id="134" dur="1" fill="hold">
                                          <p:stCondLst>
                                            <p:cond delay="999"/>
                                          </p:stCondLst>
                                        </p:cTn>
                                        <p:tgtEl>
                                          <p:spTgt spid="29"/>
                                        </p:tgtEl>
                                        <p:attrNameLst>
                                          <p:attrName>style.visibility</p:attrName>
                                        </p:attrNameLst>
                                      </p:cBhvr>
                                      <p:to>
                                        <p:strVal val="hidden"/>
                                      </p:to>
                                    </p:set>
                                  </p:childTnLst>
                                </p:cTn>
                              </p:par>
                              <p:par>
                                <p:cTn id="135" presetID="42" presetClass="exit" presetSubtype="0" fill="hold" nodeType="withEffect">
                                  <p:stCondLst>
                                    <p:cond delay="0"/>
                                  </p:stCondLst>
                                  <p:childTnLst>
                                    <p:animEffect transition="out" filter="fade">
                                      <p:cBhvr>
                                        <p:cTn id="136" dur="1000"/>
                                        <p:tgtEl>
                                          <p:spTgt spid="49"/>
                                        </p:tgtEl>
                                      </p:cBhvr>
                                    </p:animEffect>
                                    <p:anim calcmode="lin" valueType="num">
                                      <p:cBhvr>
                                        <p:cTn id="137" dur="1000"/>
                                        <p:tgtEl>
                                          <p:spTgt spid="49"/>
                                        </p:tgtEl>
                                        <p:attrNameLst>
                                          <p:attrName>ppt_x</p:attrName>
                                        </p:attrNameLst>
                                      </p:cBhvr>
                                      <p:tavLst>
                                        <p:tav tm="0">
                                          <p:val>
                                            <p:strVal val="ppt_x"/>
                                          </p:val>
                                        </p:tav>
                                        <p:tav tm="100000">
                                          <p:val>
                                            <p:strVal val="ppt_x"/>
                                          </p:val>
                                        </p:tav>
                                      </p:tavLst>
                                    </p:anim>
                                    <p:anim calcmode="lin" valueType="num">
                                      <p:cBhvr>
                                        <p:cTn id="138" dur="1000"/>
                                        <p:tgtEl>
                                          <p:spTgt spid="49"/>
                                        </p:tgtEl>
                                        <p:attrNameLst>
                                          <p:attrName>ppt_y</p:attrName>
                                        </p:attrNameLst>
                                      </p:cBhvr>
                                      <p:tavLst>
                                        <p:tav tm="0">
                                          <p:val>
                                            <p:strVal val="ppt_y"/>
                                          </p:val>
                                        </p:tav>
                                        <p:tav tm="100000">
                                          <p:val>
                                            <p:strVal val="ppt_y+.1"/>
                                          </p:val>
                                        </p:tav>
                                      </p:tavLst>
                                    </p:anim>
                                    <p:set>
                                      <p:cBhvr>
                                        <p:cTn id="139" dur="1" fill="hold">
                                          <p:stCondLst>
                                            <p:cond delay="999"/>
                                          </p:stCondLst>
                                        </p:cTn>
                                        <p:tgtEl>
                                          <p:spTgt spid="49"/>
                                        </p:tgtEl>
                                        <p:attrNameLst>
                                          <p:attrName>style.visibility</p:attrName>
                                        </p:attrNameLst>
                                      </p:cBhvr>
                                      <p:to>
                                        <p:strVal val="hidden"/>
                                      </p:to>
                                    </p:set>
                                  </p:childTnLst>
                                </p:cTn>
                              </p:par>
                              <p:par>
                                <p:cTn id="140" presetID="42" presetClass="exit" presetSubtype="0" fill="hold" grpId="1" nodeType="withEffect">
                                  <p:stCondLst>
                                    <p:cond delay="0"/>
                                  </p:stCondLst>
                                  <p:childTnLst>
                                    <p:animEffect transition="out" filter="fade">
                                      <p:cBhvr>
                                        <p:cTn id="141" dur="1000"/>
                                        <p:tgtEl>
                                          <p:spTgt spid="30"/>
                                        </p:tgtEl>
                                      </p:cBhvr>
                                    </p:animEffect>
                                    <p:anim calcmode="lin" valueType="num">
                                      <p:cBhvr>
                                        <p:cTn id="142" dur="1000"/>
                                        <p:tgtEl>
                                          <p:spTgt spid="30"/>
                                        </p:tgtEl>
                                        <p:attrNameLst>
                                          <p:attrName>ppt_x</p:attrName>
                                        </p:attrNameLst>
                                      </p:cBhvr>
                                      <p:tavLst>
                                        <p:tav tm="0">
                                          <p:val>
                                            <p:strVal val="ppt_x"/>
                                          </p:val>
                                        </p:tav>
                                        <p:tav tm="100000">
                                          <p:val>
                                            <p:strVal val="ppt_x"/>
                                          </p:val>
                                        </p:tav>
                                      </p:tavLst>
                                    </p:anim>
                                    <p:anim calcmode="lin" valueType="num">
                                      <p:cBhvr>
                                        <p:cTn id="143" dur="1000"/>
                                        <p:tgtEl>
                                          <p:spTgt spid="30"/>
                                        </p:tgtEl>
                                        <p:attrNameLst>
                                          <p:attrName>ppt_y</p:attrName>
                                        </p:attrNameLst>
                                      </p:cBhvr>
                                      <p:tavLst>
                                        <p:tav tm="0">
                                          <p:val>
                                            <p:strVal val="ppt_y"/>
                                          </p:val>
                                        </p:tav>
                                        <p:tav tm="100000">
                                          <p:val>
                                            <p:strVal val="ppt_y+.1"/>
                                          </p:val>
                                        </p:tav>
                                      </p:tavLst>
                                    </p:anim>
                                    <p:set>
                                      <p:cBhvr>
                                        <p:cTn id="144" dur="1" fill="hold">
                                          <p:stCondLst>
                                            <p:cond delay="999"/>
                                          </p:stCondLst>
                                        </p:cTn>
                                        <p:tgtEl>
                                          <p:spTgt spid="30"/>
                                        </p:tgtEl>
                                        <p:attrNameLst>
                                          <p:attrName>style.visibility</p:attrName>
                                        </p:attrNameLst>
                                      </p:cBhvr>
                                      <p:to>
                                        <p:strVal val="hidden"/>
                                      </p:to>
                                    </p:set>
                                  </p:childTnLst>
                                </p:cTn>
                              </p:par>
                              <p:par>
                                <p:cTn id="145" presetID="42" presetClass="exit" presetSubtype="0" fill="hold" nodeType="withEffect">
                                  <p:stCondLst>
                                    <p:cond delay="0"/>
                                  </p:stCondLst>
                                  <p:childTnLst>
                                    <p:animEffect transition="out" filter="fade">
                                      <p:cBhvr>
                                        <p:cTn id="146" dur="1000"/>
                                        <p:tgtEl>
                                          <p:spTgt spid="51"/>
                                        </p:tgtEl>
                                      </p:cBhvr>
                                    </p:animEffect>
                                    <p:anim calcmode="lin" valueType="num">
                                      <p:cBhvr>
                                        <p:cTn id="147" dur="1000"/>
                                        <p:tgtEl>
                                          <p:spTgt spid="51"/>
                                        </p:tgtEl>
                                        <p:attrNameLst>
                                          <p:attrName>ppt_x</p:attrName>
                                        </p:attrNameLst>
                                      </p:cBhvr>
                                      <p:tavLst>
                                        <p:tav tm="0">
                                          <p:val>
                                            <p:strVal val="ppt_x"/>
                                          </p:val>
                                        </p:tav>
                                        <p:tav tm="100000">
                                          <p:val>
                                            <p:strVal val="ppt_x"/>
                                          </p:val>
                                        </p:tav>
                                      </p:tavLst>
                                    </p:anim>
                                    <p:anim calcmode="lin" valueType="num">
                                      <p:cBhvr>
                                        <p:cTn id="148" dur="1000"/>
                                        <p:tgtEl>
                                          <p:spTgt spid="51"/>
                                        </p:tgtEl>
                                        <p:attrNameLst>
                                          <p:attrName>ppt_y</p:attrName>
                                        </p:attrNameLst>
                                      </p:cBhvr>
                                      <p:tavLst>
                                        <p:tav tm="0">
                                          <p:val>
                                            <p:strVal val="ppt_y"/>
                                          </p:val>
                                        </p:tav>
                                        <p:tav tm="100000">
                                          <p:val>
                                            <p:strVal val="ppt_y+.1"/>
                                          </p:val>
                                        </p:tav>
                                      </p:tavLst>
                                    </p:anim>
                                    <p:set>
                                      <p:cBhvr>
                                        <p:cTn id="149" dur="1" fill="hold">
                                          <p:stCondLst>
                                            <p:cond delay="999"/>
                                          </p:stCondLst>
                                        </p:cTn>
                                        <p:tgtEl>
                                          <p:spTgt spid="51"/>
                                        </p:tgtEl>
                                        <p:attrNameLst>
                                          <p:attrName>style.visibility</p:attrName>
                                        </p:attrNameLst>
                                      </p:cBhvr>
                                      <p:to>
                                        <p:strVal val="hidden"/>
                                      </p:to>
                                    </p:set>
                                  </p:childTnLst>
                                </p:cTn>
                              </p:par>
                              <p:par>
                                <p:cTn id="150" presetID="42" presetClass="exit" presetSubtype="0" fill="hold" grpId="1" nodeType="withEffect">
                                  <p:stCondLst>
                                    <p:cond delay="0"/>
                                  </p:stCondLst>
                                  <p:childTnLst>
                                    <p:animEffect transition="out" filter="fade">
                                      <p:cBhvr>
                                        <p:cTn id="151" dur="1000"/>
                                        <p:tgtEl>
                                          <p:spTgt spid="31"/>
                                        </p:tgtEl>
                                      </p:cBhvr>
                                    </p:animEffect>
                                    <p:anim calcmode="lin" valueType="num">
                                      <p:cBhvr>
                                        <p:cTn id="152" dur="1000"/>
                                        <p:tgtEl>
                                          <p:spTgt spid="31"/>
                                        </p:tgtEl>
                                        <p:attrNameLst>
                                          <p:attrName>ppt_x</p:attrName>
                                        </p:attrNameLst>
                                      </p:cBhvr>
                                      <p:tavLst>
                                        <p:tav tm="0">
                                          <p:val>
                                            <p:strVal val="ppt_x"/>
                                          </p:val>
                                        </p:tav>
                                        <p:tav tm="100000">
                                          <p:val>
                                            <p:strVal val="ppt_x"/>
                                          </p:val>
                                        </p:tav>
                                      </p:tavLst>
                                    </p:anim>
                                    <p:anim calcmode="lin" valueType="num">
                                      <p:cBhvr>
                                        <p:cTn id="153" dur="1000"/>
                                        <p:tgtEl>
                                          <p:spTgt spid="31"/>
                                        </p:tgtEl>
                                        <p:attrNameLst>
                                          <p:attrName>ppt_y</p:attrName>
                                        </p:attrNameLst>
                                      </p:cBhvr>
                                      <p:tavLst>
                                        <p:tav tm="0">
                                          <p:val>
                                            <p:strVal val="ppt_y"/>
                                          </p:val>
                                        </p:tav>
                                        <p:tav tm="100000">
                                          <p:val>
                                            <p:strVal val="ppt_y+.1"/>
                                          </p:val>
                                        </p:tav>
                                      </p:tavLst>
                                    </p:anim>
                                    <p:set>
                                      <p:cBhvr>
                                        <p:cTn id="154" dur="1" fill="hold">
                                          <p:stCondLst>
                                            <p:cond delay="999"/>
                                          </p:stCondLst>
                                        </p:cTn>
                                        <p:tgtEl>
                                          <p:spTgt spid="31"/>
                                        </p:tgtEl>
                                        <p:attrNameLst>
                                          <p:attrName>style.visibility</p:attrName>
                                        </p:attrNameLst>
                                      </p:cBhvr>
                                      <p:to>
                                        <p:strVal val="hidden"/>
                                      </p:to>
                                    </p:set>
                                  </p:childTnLst>
                                </p:cTn>
                              </p:par>
                              <p:par>
                                <p:cTn id="155" presetID="42" presetClass="exit" presetSubtype="0" fill="hold" nodeType="withEffect">
                                  <p:stCondLst>
                                    <p:cond delay="0"/>
                                  </p:stCondLst>
                                  <p:childTnLst>
                                    <p:animEffect transition="out" filter="fade">
                                      <p:cBhvr>
                                        <p:cTn id="156" dur="1000"/>
                                        <p:tgtEl>
                                          <p:spTgt spid="53"/>
                                        </p:tgtEl>
                                      </p:cBhvr>
                                    </p:animEffect>
                                    <p:anim calcmode="lin" valueType="num">
                                      <p:cBhvr>
                                        <p:cTn id="157" dur="1000"/>
                                        <p:tgtEl>
                                          <p:spTgt spid="53"/>
                                        </p:tgtEl>
                                        <p:attrNameLst>
                                          <p:attrName>ppt_x</p:attrName>
                                        </p:attrNameLst>
                                      </p:cBhvr>
                                      <p:tavLst>
                                        <p:tav tm="0">
                                          <p:val>
                                            <p:strVal val="ppt_x"/>
                                          </p:val>
                                        </p:tav>
                                        <p:tav tm="100000">
                                          <p:val>
                                            <p:strVal val="ppt_x"/>
                                          </p:val>
                                        </p:tav>
                                      </p:tavLst>
                                    </p:anim>
                                    <p:anim calcmode="lin" valueType="num">
                                      <p:cBhvr>
                                        <p:cTn id="158" dur="1000"/>
                                        <p:tgtEl>
                                          <p:spTgt spid="53"/>
                                        </p:tgtEl>
                                        <p:attrNameLst>
                                          <p:attrName>ppt_y</p:attrName>
                                        </p:attrNameLst>
                                      </p:cBhvr>
                                      <p:tavLst>
                                        <p:tav tm="0">
                                          <p:val>
                                            <p:strVal val="ppt_y"/>
                                          </p:val>
                                        </p:tav>
                                        <p:tav tm="100000">
                                          <p:val>
                                            <p:strVal val="ppt_y+.1"/>
                                          </p:val>
                                        </p:tav>
                                      </p:tavLst>
                                    </p:anim>
                                    <p:set>
                                      <p:cBhvr>
                                        <p:cTn id="159" dur="1" fill="hold">
                                          <p:stCondLst>
                                            <p:cond delay="999"/>
                                          </p:stCondLst>
                                        </p:cTn>
                                        <p:tgtEl>
                                          <p:spTgt spid="53"/>
                                        </p:tgtEl>
                                        <p:attrNameLst>
                                          <p:attrName>style.visibility</p:attrName>
                                        </p:attrNameLst>
                                      </p:cBhvr>
                                      <p:to>
                                        <p:strVal val="hidden"/>
                                      </p:to>
                                    </p:set>
                                  </p:childTnLst>
                                </p:cTn>
                              </p:par>
                              <p:par>
                                <p:cTn id="160" presetID="42" presetClass="exit" presetSubtype="0" fill="hold" grpId="1" nodeType="withEffect">
                                  <p:stCondLst>
                                    <p:cond delay="0"/>
                                  </p:stCondLst>
                                  <p:childTnLst>
                                    <p:animEffect transition="out" filter="fade">
                                      <p:cBhvr>
                                        <p:cTn id="161" dur="1000"/>
                                        <p:tgtEl>
                                          <p:spTgt spid="32"/>
                                        </p:tgtEl>
                                      </p:cBhvr>
                                    </p:animEffect>
                                    <p:anim calcmode="lin" valueType="num">
                                      <p:cBhvr>
                                        <p:cTn id="162" dur="1000"/>
                                        <p:tgtEl>
                                          <p:spTgt spid="32"/>
                                        </p:tgtEl>
                                        <p:attrNameLst>
                                          <p:attrName>ppt_x</p:attrName>
                                        </p:attrNameLst>
                                      </p:cBhvr>
                                      <p:tavLst>
                                        <p:tav tm="0">
                                          <p:val>
                                            <p:strVal val="ppt_x"/>
                                          </p:val>
                                        </p:tav>
                                        <p:tav tm="100000">
                                          <p:val>
                                            <p:strVal val="ppt_x"/>
                                          </p:val>
                                        </p:tav>
                                      </p:tavLst>
                                    </p:anim>
                                    <p:anim calcmode="lin" valueType="num">
                                      <p:cBhvr>
                                        <p:cTn id="163" dur="1000"/>
                                        <p:tgtEl>
                                          <p:spTgt spid="32"/>
                                        </p:tgtEl>
                                        <p:attrNameLst>
                                          <p:attrName>ppt_y</p:attrName>
                                        </p:attrNameLst>
                                      </p:cBhvr>
                                      <p:tavLst>
                                        <p:tav tm="0">
                                          <p:val>
                                            <p:strVal val="ppt_y"/>
                                          </p:val>
                                        </p:tav>
                                        <p:tav tm="100000">
                                          <p:val>
                                            <p:strVal val="ppt_y+.1"/>
                                          </p:val>
                                        </p:tav>
                                      </p:tavLst>
                                    </p:anim>
                                    <p:set>
                                      <p:cBhvr>
                                        <p:cTn id="164" dur="1" fill="hold">
                                          <p:stCondLst>
                                            <p:cond delay="999"/>
                                          </p:stCondLst>
                                        </p:cTn>
                                        <p:tgtEl>
                                          <p:spTgt spid="32"/>
                                        </p:tgtEl>
                                        <p:attrNameLst>
                                          <p:attrName>style.visibility</p:attrName>
                                        </p:attrNameLst>
                                      </p:cBhvr>
                                      <p:to>
                                        <p:strVal val="hidden"/>
                                      </p:to>
                                    </p:set>
                                  </p:childTnLst>
                                </p:cTn>
                              </p:par>
                              <p:par>
                                <p:cTn id="165" presetID="42" presetClass="exit" presetSubtype="0" fill="hold" nodeType="withEffect">
                                  <p:stCondLst>
                                    <p:cond delay="0"/>
                                  </p:stCondLst>
                                  <p:childTnLst>
                                    <p:animEffect transition="out" filter="fade">
                                      <p:cBhvr>
                                        <p:cTn id="166" dur="1000"/>
                                        <p:tgtEl>
                                          <p:spTgt spid="28"/>
                                        </p:tgtEl>
                                      </p:cBhvr>
                                    </p:animEffect>
                                    <p:anim calcmode="lin" valueType="num">
                                      <p:cBhvr>
                                        <p:cTn id="167" dur="1000"/>
                                        <p:tgtEl>
                                          <p:spTgt spid="28"/>
                                        </p:tgtEl>
                                        <p:attrNameLst>
                                          <p:attrName>ppt_x</p:attrName>
                                        </p:attrNameLst>
                                      </p:cBhvr>
                                      <p:tavLst>
                                        <p:tav tm="0">
                                          <p:val>
                                            <p:strVal val="ppt_x"/>
                                          </p:val>
                                        </p:tav>
                                        <p:tav tm="100000">
                                          <p:val>
                                            <p:strVal val="ppt_x"/>
                                          </p:val>
                                        </p:tav>
                                      </p:tavLst>
                                    </p:anim>
                                    <p:anim calcmode="lin" valueType="num">
                                      <p:cBhvr>
                                        <p:cTn id="168" dur="1000"/>
                                        <p:tgtEl>
                                          <p:spTgt spid="28"/>
                                        </p:tgtEl>
                                        <p:attrNameLst>
                                          <p:attrName>ppt_y</p:attrName>
                                        </p:attrNameLst>
                                      </p:cBhvr>
                                      <p:tavLst>
                                        <p:tav tm="0">
                                          <p:val>
                                            <p:strVal val="ppt_y"/>
                                          </p:val>
                                        </p:tav>
                                        <p:tav tm="100000">
                                          <p:val>
                                            <p:strVal val="ppt_y+.1"/>
                                          </p:val>
                                        </p:tav>
                                      </p:tavLst>
                                    </p:anim>
                                    <p:set>
                                      <p:cBhvr>
                                        <p:cTn id="169" dur="1" fill="hold">
                                          <p:stCondLst>
                                            <p:cond delay="999"/>
                                          </p:stCondLst>
                                        </p:cTn>
                                        <p:tgtEl>
                                          <p:spTgt spid="28"/>
                                        </p:tgtEl>
                                        <p:attrNameLst>
                                          <p:attrName>style.visibility</p:attrName>
                                        </p:attrNameLst>
                                      </p:cBhvr>
                                      <p:to>
                                        <p:strVal val="hidden"/>
                                      </p:to>
                                    </p:set>
                                  </p:childTnLst>
                                </p:cTn>
                              </p:par>
                              <p:par>
                                <p:cTn id="170" presetID="42" presetClass="exit" presetSubtype="0" fill="hold" grpId="1" nodeType="withEffect">
                                  <p:stCondLst>
                                    <p:cond delay="0"/>
                                  </p:stCondLst>
                                  <p:childTnLst>
                                    <p:animEffect transition="out" filter="fade">
                                      <p:cBhvr>
                                        <p:cTn id="171" dur="1000"/>
                                        <p:tgtEl>
                                          <p:spTgt spid="26"/>
                                        </p:tgtEl>
                                      </p:cBhvr>
                                    </p:animEffect>
                                    <p:anim calcmode="lin" valueType="num">
                                      <p:cBhvr>
                                        <p:cTn id="172" dur="1000"/>
                                        <p:tgtEl>
                                          <p:spTgt spid="26"/>
                                        </p:tgtEl>
                                        <p:attrNameLst>
                                          <p:attrName>ppt_x</p:attrName>
                                        </p:attrNameLst>
                                      </p:cBhvr>
                                      <p:tavLst>
                                        <p:tav tm="0">
                                          <p:val>
                                            <p:strVal val="ppt_x"/>
                                          </p:val>
                                        </p:tav>
                                        <p:tav tm="100000">
                                          <p:val>
                                            <p:strVal val="ppt_x"/>
                                          </p:val>
                                        </p:tav>
                                      </p:tavLst>
                                    </p:anim>
                                    <p:anim calcmode="lin" valueType="num">
                                      <p:cBhvr>
                                        <p:cTn id="173" dur="1000"/>
                                        <p:tgtEl>
                                          <p:spTgt spid="26"/>
                                        </p:tgtEl>
                                        <p:attrNameLst>
                                          <p:attrName>ppt_y</p:attrName>
                                        </p:attrNameLst>
                                      </p:cBhvr>
                                      <p:tavLst>
                                        <p:tav tm="0">
                                          <p:val>
                                            <p:strVal val="ppt_y"/>
                                          </p:val>
                                        </p:tav>
                                        <p:tav tm="100000">
                                          <p:val>
                                            <p:strVal val="ppt_y+.1"/>
                                          </p:val>
                                        </p:tav>
                                      </p:tavLst>
                                    </p:anim>
                                    <p:set>
                                      <p:cBhvr>
                                        <p:cTn id="174" dur="1" fill="hold">
                                          <p:stCondLst>
                                            <p:cond delay="999"/>
                                          </p:stCondLst>
                                        </p:cTn>
                                        <p:tgtEl>
                                          <p:spTgt spid="26"/>
                                        </p:tgtEl>
                                        <p:attrNameLst>
                                          <p:attrName>style.visibility</p:attrName>
                                        </p:attrNameLst>
                                      </p:cBhvr>
                                      <p:to>
                                        <p:strVal val="hidden"/>
                                      </p:to>
                                    </p:set>
                                  </p:childTnLst>
                                </p:cTn>
                              </p:par>
                              <p:par>
                                <p:cTn id="175" presetID="42" presetClass="exit" presetSubtype="0" fill="hold" nodeType="withEffect">
                                  <p:stCondLst>
                                    <p:cond delay="0"/>
                                  </p:stCondLst>
                                  <p:childTnLst>
                                    <p:animEffect transition="out" filter="fade">
                                      <p:cBhvr>
                                        <p:cTn id="176" dur="1000"/>
                                        <p:tgtEl>
                                          <p:spTgt spid="33"/>
                                        </p:tgtEl>
                                      </p:cBhvr>
                                    </p:animEffect>
                                    <p:anim calcmode="lin" valueType="num">
                                      <p:cBhvr>
                                        <p:cTn id="177" dur="1000"/>
                                        <p:tgtEl>
                                          <p:spTgt spid="33"/>
                                        </p:tgtEl>
                                        <p:attrNameLst>
                                          <p:attrName>ppt_x</p:attrName>
                                        </p:attrNameLst>
                                      </p:cBhvr>
                                      <p:tavLst>
                                        <p:tav tm="0">
                                          <p:val>
                                            <p:strVal val="ppt_x"/>
                                          </p:val>
                                        </p:tav>
                                        <p:tav tm="100000">
                                          <p:val>
                                            <p:strVal val="ppt_x"/>
                                          </p:val>
                                        </p:tav>
                                      </p:tavLst>
                                    </p:anim>
                                    <p:anim calcmode="lin" valueType="num">
                                      <p:cBhvr>
                                        <p:cTn id="178" dur="1000"/>
                                        <p:tgtEl>
                                          <p:spTgt spid="33"/>
                                        </p:tgtEl>
                                        <p:attrNameLst>
                                          <p:attrName>ppt_y</p:attrName>
                                        </p:attrNameLst>
                                      </p:cBhvr>
                                      <p:tavLst>
                                        <p:tav tm="0">
                                          <p:val>
                                            <p:strVal val="ppt_y"/>
                                          </p:val>
                                        </p:tav>
                                        <p:tav tm="100000">
                                          <p:val>
                                            <p:strVal val="ppt_y+.1"/>
                                          </p:val>
                                        </p:tav>
                                      </p:tavLst>
                                    </p:anim>
                                    <p:set>
                                      <p:cBhvr>
                                        <p:cTn id="179" dur="1" fill="hold">
                                          <p:stCondLst>
                                            <p:cond delay="999"/>
                                          </p:stCondLst>
                                        </p:cTn>
                                        <p:tgtEl>
                                          <p:spTgt spid="33"/>
                                        </p:tgtEl>
                                        <p:attrNameLst>
                                          <p:attrName>style.visibility</p:attrName>
                                        </p:attrNameLst>
                                      </p:cBhvr>
                                      <p:to>
                                        <p:strVal val="hidden"/>
                                      </p:to>
                                    </p:set>
                                  </p:childTnLst>
                                </p:cTn>
                              </p:par>
                              <p:par>
                                <p:cTn id="180" presetID="42" presetClass="exit" presetSubtype="0" fill="hold" grpId="1" nodeType="withEffect">
                                  <p:stCondLst>
                                    <p:cond delay="0"/>
                                  </p:stCondLst>
                                  <p:childTnLst>
                                    <p:animEffect transition="out" filter="fade">
                                      <p:cBhvr>
                                        <p:cTn id="181" dur="1000"/>
                                        <p:tgtEl>
                                          <p:spTgt spid="27"/>
                                        </p:tgtEl>
                                      </p:cBhvr>
                                    </p:animEffect>
                                    <p:anim calcmode="lin" valueType="num">
                                      <p:cBhvr>
                                        <p:cTn id="182" dur="1000"/>
                                        <p:tgtEl>
                                          <p:spTgt spid="27"/>
                                        </p:tgtEl>
                                        <p:attrNameLst>
                                          <p:attrName>ppt_x</p:attrName>
                                        </p:attrNameLst>
                                      </p:cBhvr>
                                      <p:tavLst>
                                        <p:tav tm="0">
                                          <p:val>
                                            <p:strVal val="ppt_x"/>
                                          </p:val>
                                        </p:tav>
                                        <p:tav tm="100000">
                                          <p:val>
                                            <p:strVal val="ppt_x"/>
                                          </p:val>
                                        </p:tav>
                                      </p:tavLst>
                                    </p:anim>
                                    <p:anim calcmode="lin" valueType="num">
                                      <p:cBhvr>
                                        <p:cTn id="183" dur="1000"/>
                                        <p:tgtEl>
                                          <p:spTgt spid="27"/>
                                        </p:tgtEl>
                                        <p:attrNameLst>
                                          <p:attrName>ppt_y</p:attrName>
                                        </p:attrNameLst>
                                      </p:cBhvr>
                                      <p:tavLst>
                                        <p:tav tm="0">
                                          <p:val>
                                            <p:strVal val="ppt_y"/>
                                          </p:val>
                                        </p:tav>
                                        <p:tav tm="100000">
                                          <p:val>
                                            <p:strVal val="ppt_y+.1"/>
                                          </p:val>
                                        </p:tav>
                                      </p:tavLst>
                                    </p:anim>
                                    <p:set>
                                      <p:cBhvr>
                                        <p:cTn id="184" dur="1" fill="hold">
                                          <p:stCondLst>
                                            <p:cond delay="999"/>
                                          </p:stCondLst>
                                        </p:cTn>
                                        <p:tgtEl>
                                          <p:spTgt spid="27"/>
                                        </p:tgtEl>
                                        <p:attrNameLst>
                                          <p:attrName>style.visibility</p:attrName>
                                        </p:attrNameLst>
                                      </p:cBhvr>
                                      <p:to>
                                        <p:strVal val="hidden"/>
                                      </p:to>
                                    </p:set>
                                  </p:childTnLst>
                                </p:cTn>
                              </p:par>
                              <p:par>
                                <p:cTn id="185" presetID="42" presetClass="exit" presetSubtype="0" fill="hold" grpId="1" nodeType="withEffect">
                                  <p:stCondLst>
                                    <p:cond delay="0"/>
                                  </p:stCondLst>
                                  <p:childTnLst>
                                    <p:animEffect transition="out" filter="fade">
                                      <p:cBhvr>
                                        <p:cTn id="186" dur="1000"/>
                                        <p:tgtEl>
                                          <p:spTgt spid="42"/>
                                        </p:tgtEl>
                                      </p:cBhvr>
                                    </p:animEffect>
                                    <p:anim calcmode="lin" valueType="num">
                                      <p:cBhvr>
                                        <p:cTn id="187" dur="1000"/>
                                        <p:tgtEl>
                                          <p:spTgt spid="42"/>
                                        </p:tgtEl>
                                        <p:attrNameLst>
                                          <p:attrName>ppt_x</p:attrName>
                                        </p:attrNameLst>
                                      </p:cBhvr>
                                      <p:tavLst>
                                        <p:tav tm="0">
                                          <p:val>
                                            <p:strVal val="ppt_x"/>
                                          </p:val>
                                        </p:tav>
                                        <p:tav tm="100000">
                                          <p:val>
                                            <p:strVal val="ppt_x"/>
                                          </p:val>
                                        </p:tav>
                                      </p:tavLst>
                                    </p:anim>
                                    <p:anim calcmode="lin" valueType="num">
                                      <p:cBhvr>
                                        <p:cTn id="188" dur="1000"/>
                                        <p:tgtEl>
                                          <p:spTgt spid="42"/>
                                        </p:tgtEl>
                                        <p:attrNameLst>
                                          <p:attrName>ppt_y</p:attrName>
                                        </p:attrNameLst>
                                      </p:cBhvr>
                                      <p:tavLst>
                                        <p:tav tm="0">
                                          <p:val>
                                            <p:strVal val="ppt_y"/>
                                          </p:val>
                                        </p:tav>
                                        <p:tav tm="100000">
                                          <p:val>
                                            <p:strVal val="ppt_y+.1"/>
                                          </p:val>
                                        </p:tav>
                                      </p:tavLst>
                                    </p:anim>
                                    <p:set>
                                      <p:cBhvr>
                                        <p:cTn id="189" dur="1" fill="hold">
                                          <p:stCondLst>
                                            <p:cond delay="999"/>
                                          </p:stCondLst>
                                        </p:cTn>
                                        <p:tgtEl>
                                          <p:spTgt spid="42"/>
                                        </p:tgtEl>
                                        <p:attrNameLst>
                                          <p:attrName>style.visibility</p:attrName>
                                        </p:attrNameLst>
                                      </p:cBhvr>
                                      <p:to>
                                        <p:strVal val="hidden"/>
                                      </p:to>
                                    </p:set>
                                  </p:childTnLst>
                                </p:cTn>
                              </p:par>
                              <p:par>
                                <p:cTn id="190" presetID="42" presetClass="exit" presetSubtype="0" fill="hold" nodeType="withEffect">
                                  <p:stCondLst>
                                    <p:cond delay="0"/>
                                  </p:stCondLst>
                                  <p:childTnLst>
                                    <p:animEffect transition="out" filter="fade">
                                      <p:cBhvr>
                                        <p:cTn id="191" dur="1000"/>
                                        <p:tgtEl>
                                          <p:spTgt spid="43"/>
                                        </p:tgtEl>
                                      </p:cBhvr>
                                    </p:animEffect>
                                    <p:anim calcmode="lin" valueType="num">
                                      <p:cBhvr>
                                        <p:cTn id="192" dur="1000"/>
                                        <p:tgtEl>
                                          <p:spTgt spid="43"/>
                                        </p:tgtEl>
                                        <p:attrNameLst>
                                          <p:attrName>ppt_x</p:attrName>
                                        </p:attrNameLst>
                                      </p:cBhvr>
                                      <p:tavLst>
                                        <p:tav tm="0">
                                          <p:val>
                                            <p:strVal val="ppt_x"/>
                                          </p:val>
                                        </p:tav>
                                        <p:tav tm="100000">
                                          <p:val>
                                            <p:strVal val="ppt_x"/>
                                          </p:val>
                                        </p:tav>
                                      </p:tavLst>
                                    </p:anim>
                                    <p:anim calcmode="lin" valueType="num">
                                      <p:cBhvr>
                                        <p:cTn id="193" dur="1000"/>
                                        <p:tgtEl>
                                          <p:spTgt spid="43"/>
                                        </p:tgtEl>
                                        <p:attrNameLst>
                                          <p:attrName>ppt_y</p:attrName>
                                        </p:attrNameLst>
                                      </p:cBhvr>
                                      <p:tavLst>
                                        <p:tav tm="0">
                                          <p:val>
                                            <p:strVal val="ppt_y"/>
                                          </p:val>
                                        </p:tav>
                                        <p:tav tm="100000">
                                          <p:val>
                                            <p:strVal val="ppt_y+.1"/>
                                          </p:val>
                                        </p:tav>
                                      </p:tavLst>
                                    </p:anim>
                                    <p:set>
                                      <p:cBhvr>
                                        <p:cTn id="194" dur="1" fill="hold">
                                          <p:stCondLst>
                                            <p:cond delay="999"/>
                                          </p:stCondLst>
                                        </p:cTn>
                                        <p:tgtEl>
                                          <p:spTgt spid="43"/>
                                        </p:tgtEl>
                                        <p:attrNameLst>
                                          <p:attrName>style.visibility</p:attrName>
                                        </p:attrNameLst>
                                      </p:cBhvr>
                                      <p:to>
                                        <p:strVal val="hidden"/>
                                      </p:to>
                                    </p:set>
                                  </p:childTnLst>
                                </p:cTn>
                              </p:par>
                              <p:par>
                                <p:cTn id="195" presetID="6" presetClass="entr" presetSubtype="16"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circle(in)">
                                      <p:cBhvr>
                                        <p:cTn id="197" dur="500"/>
                                        <p:tgtEl>
                                          <p:spTgt spid="35"/>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40"/>
                                        </p:tgtEl>
                                        <p:attrNameLst>
                                          <p:attrName>style.visibility</p:attrName>
                                        </p:attrNameLst>
                                      </p:cBhvr>
                                      <p:to>
                                        <p:strVal val="visible"/>
                                      </p:to>
                                    </p:set>
                                    <p:animEffect transition="in" filter="wipe(left)">
                                      <p:cBhvr>
                                        <p:cTn id="202" dur="500"/>
                                        <p:tgtEl>
                                          <p:spTgt spid="40"/>
                                        </p:tgtEl>
                                      </p:cBhvr>
                                    </p:animEffect>
                                  </p:childTnLst>
                                </p:cTn>
                              </p:par>
                              <p:par>
                                <p:cTn id="203" presetID="22" presetClass="entr" presetSubtype="8" fill="hold" grpId="0" nodeType="withEffect">
                                  <p:stCondLst>
                                    <p:cond delay="0"/>
                                  </p:stCondLst>
                                  <p:childTnLst>
                                    <p:set>
                                      <p:cBhvr>
                                        <p:cTn id="204" dur="1" fill="hold">
                                          <p:stCondLst>
                                            <p:cond delay="0"/>
                                          </p:stCondLst>
                                        </p:cTn>
                                        <p:tgtEl>
                                          <p:spTgt spid="37"/>
                                        </p:tgtEl>
                                        <p:attrNameLst>
                                          <p:attrName>style.visibility</p:attrName>
                                        </p:attrNameLst>
                                      </p:cBhvr>
                                      <p:to>
                                        <p:strVal val="visible"/>
                                      </p:to>
                                    </p:set>
                                    <p:animEffect transition="in" filter="wipe(left)">
                                      <p:cBhvr>
                                        <p:cTn id="205" dur="500"/>
                                        <p:tgtEl>
                                          <p:spTgt spid="37"/>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41"/>
                                        </p:tgtEl>
                                        <p:attrNameLst>
                                          <p:attrName>style.visibility</p:attrName>
                                        </p:attrNameLst>
                                      </p:cBhvr>
                                      <p:to>
                                        <p:strVal val="visible"/>
                                      </p:to>
                                    </p:set>
                                    <p:animEffect transition="in" filter="wipe(left)">
                                      <p:cBhvr>
                                        <p:cTn id="210" dur="500"/>
                                        <p:tgtEl>
                                          <p:spTgt spid="41"/>
                                        </p:tgtEl>
                                      </p:cBhvr>
                                    </p:animEffect>
                                  </p:childTnLst>
                                </p:cTn>
                              </p:par>
                              <p:par>
                                <p:cTn id="211" presetID="22" presetClass="entr" presetSubtype="8" fill="hold" grpId="0" nodeType="withEffect">
                                  <p:stCondLst>
                                    <p:cond delay="0"/>
                                  </p:stCondLst>
                                  <p:childTnLst>
                                    <p:set>
                                      <p:cBhvr>
                                        <p:cTn id="212" dur="1" fill="hold">
                                          <p:stCondLst>
                                            <p:cond delay="0"/>
                                          </p:stCondLst>
                                        </p:cTn>
                                        <p:tgtEl>
                                          <p:spTgt spid="39"/>
                                        </p:tgtEl>
                                        <p:attrNameLst>
                                          <p:attrName>style.visibility</p:attrName>
                                        </p:attrNameLst>
                                      </p:cBhvr>
                                      <p:to>
                                        <p:strVal val="visible"/>
                                      </p:to>
                                    </p:set>
                                    <p:animEffect transition="in" filter="wipe(left)">
                                      <p:cBhvr>
                                        <p:cTn id="2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29" grpId="0" animBg="1"/>
      <p:bldP spid="29" grpId="1" animBg="1"/>
      <p:bldP spid="30" grpId="0" animBg="1"/>
      <p:bldP spid="30" grpId="1" animBg="1"/>
      <p:bldP spid="31" grpId="0" animBg="1"/>
      <p:bldP spid="31" grpId="1" animBg="1"/>
      <p:bldP spid="32" grpId="0" animBg="1"/>
      <p:bldP spid="32" grpId="1" animBg="1"/>
      <p:bldP spid="26" grpId="0" animBg="1"/>
      <p:bldP spid="26" grpId="1" animBg="1"/>
      <p:bldP spid="27" grpId="0" animBg="1"/>
      <p:bldP spid="27" grpId="1" animBg="1"/>
      <p:bldP spid="35" grpId="0" animBg="1"/>
      <p:bldP spid="37" grpId="0" animBg="1"/>
      <p:bldP spid="39" grpId="0" animBg="1"/>
      <p:bldP spid="42" grpId="0" animBg="1"/>
      <p:bldP spid="4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8161"/>
            <a:ext cx="31242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latin typeface="Tahoma" pitchFamily="34" charset="0"/>
                <a:ea typeface="Tahoma" pitchFamily="34" charset="0"/>
                <a:cs typeface="Tahoma" pitchFamily="34" charset="0"/>
              </a:rPr>
              <a:t>Câu 6. Trình bày TT HCM về mối quan hệ giữa vấn đề dân tộc và vấn đề giai cấp? Ý nghĩa của tư tưởng đó với CMVN?</a:t>
            </a:r>
            <a:endParaRPr lang="en-US" sz="2000" b="1">
              <a:latin typeface="Tahoma" pitchFamily="34" charset="0"/>
              <a:ea typeface="Tahoma" pitchFamily="34" charset="0"/>
              <a:cs typeface="Tahoma" pitchFamily="34" charset="0"/>
            </a:endParaRPr>
          </a:p>
        </p:txBody>
      </p:sp>
      <p:sp>
        <p:nvSpPr>
          <p:cNvPr id="5" name="Text Box 5"/>
          <p:cNvSpPr txBox="1">
            <a:spLocks noChangeArrowheads="1"/>
          </p:cNvSpPr>
          <p:nvPr/>
        </p:nvSpPr>
        <p:spPr bwMode="gray">
          <a:xfrm>
            <a:off x="76200" y="2890897"/>
            <a:ext cx="1447800" cy="3046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sz="2400" b="1">
                <a:ln>
                  <a:solidFill>
                    <a:srgbClr val="CC3300"/>
                  </a:solidFill>
                </a:ln>
                <a:solidFill>
                  <a:srgbClr val="FF0000"/>
                </a:solidFill>
                <a:latin typeface="Times New Roman" pitchFamily="18" charset="0"/>
                <a:cs typeface="Times New Roman" pitchFamily="18" charset="0"/>
              </a:rPr>
              <a:t>- TT HCM về mối quan hệ giữa vấn đề dân tộc và vẫn đề giai cấp</a:t>
            </a:r>
          </a:p>
        </p:txBody>
      </p:sp>
      <p:sp>
        <p:nvSpPr>
          <p:cNvPr id="24" name="TextBox 23"/>
          <p:cNvSpPr txBox="1"/>
          <p:nvPr/>
        </p:nvSpPr>
        <p:spPr>
          <a:xfrm>
            <a:off x="2133600" y="457200"/>
            <a:ext cx="2209800" cy="1828800"/>
          </a:xfrm>
          <a:prstGeom prst="rect">
            <a:avLst/>
          </a:prstGeom>
          <a:solidFill>
            <a:srgbClr val="00206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6"/>
          </a:lnRef>
          <a:fillRef idx="1">
            <a:schemeClr val="lt1"/>
          </a:fillRef>
          <a:effectRef idx="0">
            <a:schemeClr val="accent6"/>
          </a:effectRef>
          <a:fontRef idx="minor">
            <a:schemeClr val="dk1"/>
          </a:fontRef>
        </p:style>
        <p:txBody>
          <a:bodyPr wrap="square" anchor="ctr">
            <a:spAutoFit/>
          </a:bodyPr>
          <a:lstStyle/>
          <a:p>
            <a:pPr algn="just">
              <a:defRPr/>
            </a:pPr>
            <a:r>
              <a:rPr lang="en-AU" sz="2000" b="1">
                <a:solidFill>
                  <a:schemeClr val="bg1"/>
                </a:solidFill>
                <a:latin typeface="Tahoma" pitchFamily="34" charset="0"/>
                <a:ea typeface="Tahoma" pitchFamily="34" charset="0"/>
                <a:cs typeface="Tahoma" pitchFamily="34" charset="0"/>
              </a:rPr>
              <a:t>+ Kết hợp nhuần nhuyễn giữa vấn đề dân tộc và vấn đề giai cấp</a:t>
            </a:r>
            <a:endParaRPr lang="en-US" sz="2000">
              <a:solidFill>
                <a:schemeClr val="bg1"/>
              </a:solidFill>
              <a:latin typeface="Tahoma" pitchFamily="34" charset="0"/>
              <a:ea typeface="Tahoma" pitchFamily="34" charset="0"/>
              <a:cs typeface="Tahoma" pitchFamily="34" charset="0"/>
            </a:endParaRPr>
          </a:p>
        </p:txBody>
      </p:sp>
      <p:sp>
        <p:nvSpPr>
          <p:cNvPr id="25" name="TextBox 24"/>
          <p:cNvSpPr txBox="1"/>
          <p:nvPr/>
        </p:nvSpPr>
        <p:spPr>
          <a:xfrm>
            <a:off x="2133600" y="2743200"/>
            <a:ext cx="2209800" cy="1645920"/>
          </a:xfrm>
          <a:prstGeom prst="rect">
            <a:avLst/>
          </a:prstGeom>
          <a:solidFill>
            <a:schemeClr val="accent6">
              <a:lumMod val="5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wrap="square" anchor="ctr">
            <a:spAutoFit/>
          </a:bodyPr>
          <a:lstStyle/>
          <a:p>
            <a:pPr algn="just">
              <a:defRPr/>
            </a:pPr>
            <a:r>
              <a:rPr lang="en-AU" sz="2000" b="1">
                <a:solidFill>
                  <a:schemeClr val="bg1"/>
                </a:solidFill>
                <a:latin typeface="Tahoma" pitchFamily="34" charset="0"/>
                <a:ea typeface="Tahoma" pitchFamily="34" charset="0"/>
                <a:cs typeface="Tahoma" pitchFamily="34" charset="0"/>
              </a:rPr>
              <a:t>+ </a:t>
            </a:r>
            <a:r>
              <a:rPr lang="en-US" sz="2000" b="1">
                <a:solidFill>
                  <a:schemeClr val="bg1"/>
                </a:solidFill>
                <a:latin typeface="Tahoma" pitchFamily="34" charset="0"/>
                <a:ea typeface="Tahoma" pitchFamily="34" charset="0"/>
                <a:cs typeface="Tahoma" pitchFamily="34" charset="0"/>
              </a:rPr>
              <a:t>Độc lập dân tộc phải gắn liền với CNXH.</a:t>
            </a:r>
            <a:endParaRPr lang="en-US" sz="2000">
              <a:solidFill>
                <a:schemeClr val="bg1"/>
              </a:solidFill>
              <a:latin typeface="Tahoma" pitchFamily="34" charset="0"/>
              <a:ea typeface="Tahoma" pitchFamily="34" charset="0"/>
              <a:cs typeface="Tahoma" pitchFamily="34" charset="0"/>
            </a:endParaRPr>
          </a:p>
        </p:txBody>
      </p:sp>
      <p:sp>
        <p:nvSpPr>
          <p:cNvPr id="26" name="TextBox 25"/>
          <p:cNvSpPr txBox="1"/>
          <p:nvPr/>
        </p:nvSpPr>
        <p:spPr>
          <a:xfrm>
            <a:off x="2133600" y="4842808"/>
            <a:ext cx="2209800" cy="1938992"/>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wrap="square" anchor="ctr">
            <a:spAutoFit/>
          </a:bodyPr>
          <a:lstStyle/>
          <a:p>
            <a:pPr algn="just">
              <a:defRPr/>
            </a:pPr>
            <a:r>
              <a:rPr lang="en-AU" sz="2000" b="1">
                <a:solidFill>
                  <a:schemeClr val="bg1"/>
                </a:solidFill>
                <a:latin typeface="Tahoma" pitchFamily="34" charset="0"/>
                <a:ea typeface="Tahoma" pitchFamily="34" charset="0"/>
                <a:cs typeface="Tahoma" pitchFamily="34" charset="0"/>
              </a:rPr>
              <a:t>+ </a:t>
            </a:r>
            <a:r>
              <a:rPr lang="en-US" sz="2000" b="1">
                <a:solidFill>
                  <a:schemeClr val="bg1"/>
                </a:solidFill>
                <a:latin typeface="Tahoma" pitchFamily="34" charset="0"/>
                <a:ea typeface="Tahoma" pitchFamily="34" charset="0"/>
                <a:cs typeface="Tahoma" pitchFamily="34" charset="0"/>
              </a:rPr>
              <a:t>Giữ vững độc lập của dân tộc mình đồng thời tôn trọng độc lập của các dân tộc khác</a:t>
            </a:r>
            <a:endParaRPr lang="en-US" sz="2000">
              <a:solidFill>
                <a:schemeClr val="bg1"/>
              </a:solidFill>
              <a:latin typeface="Tahoma" pitchFamily="34" charset="0"/>
              <a:ea typeface="Tahoma" pitchFamily="34" charset="0"/>
              <a:cs typeface="Tahoma" pitchFamily="34" charset="0"/>
            </a:endParaRPr>
          </a:p>
        </p:txBody>
      </p:sp>
      <p:cxnSp>
        <p:nvCxnSpPr>
          <p:cNvPr id="8" name="Straight Arrow Connector 7"/>
          <p:cNvCxnSpPr>
            <a:stCxn id="5" idx="3"/>
            <a:endCxn id="24" idx="1"/>
          </p:cNvCxnSpPr>
          <p:nvPr/>
        </p:nvCxnSpPr>
        <p:spPr>
          <a:xfrm flipV="1">
            <a:off x="1524000" y="1371600"/>
            <a:ext cx="609600" cy="304279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25" idx="1"/>
          </p:cNvCxnSpPr>
          <p:nvPr/>
        </p:nvCxnSpPr>
        <p:spPr>
          <a:xfrm flipV="1">
            <a:off x="1524000" y="3566160"/>
            <a:ext cx="609600" cy="84823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26" idx="1"/>
          </p:cNvCxnSpPr>
          <p:nvPr/>
        </p:nvCxnSpPr>
        <p:spPr>
          <a:xfrm>
            <a:off x="1524000" y="4414391"/>
            <a:ext cx="609600" cy="139791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0" y="2582914"/>
            <a:ext cx="2686451" cy="230832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Ý nghĩa của tư tưởng đối với CMVN</a:t>
            </a:r>
            <a:endParaRPr lang="en-US" sz="3600">
              <a:solidFill>
                <a:schemeClr val="bg1"/>
              </a:solidFill>
            </a:endParaRPr>
          </a:p>
        </p:txBody>
      </p:sp>
      <p:sp>
        <p:nvSpPr>
          <p:cNvPr id="28" name="Rectangle 27"/>
          <p:cNvSpPr/>
          <p:nvPr/>
        </p:nvSpPr>
        <p:spPr>
          <a:xfrm>
            <a:off x="3472820" y="1752600"/>
            <a:ext cx="5446687"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Thời kỳ đấu tranh giải phóng dân tộc</a:t>
            </a:r>
            <a:endParaRPr lang="en-US" sz="3600">
              <a:solidFill>
                <a:schemeClr val="bg1"/>
              </a:solidFill>
            </a:endParaRPr>
          </a:p>
        </p:txBody>
      </p:sp>
      <p:sp>
        <p:nvSpPr>
          <p:cNvPr id="29" name="Rectangle 28"/>
          <p:cNvSpPr/>
          <p:nvPr/>
        </p:nvSpPr>
        <p:spPr>
          <a:xfrm>
            <a:off x="3505200" y="4446449"/>
            <a:ext cx="5446687" cy="830997"/>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endParaRPr lang="en-AU" sz="1200" b="1">
              <a:solidFill>
                <a:schemeClr val="bg1"/>
              </a:solidFill>
              <a:latin typeface="Tahoma" pitchFamily="34" charset="0"/>
              <a:ea typeface="Tahoma" pitchFamily="34" charset="0"/>
              <a:cs typeface="Tahoma" pitchFamily="34" charset="0"/>
            </a:endParaRPr>
          </a:p>
          <a:p>
            <a:pPr algn="ctr"/>
            <a:r>
              <a:rPr lang="en-AU" sz="3600" b="1">
                <a:solidFill>
                  <a:schemeClr val="bg1"/>
                </a:solidFill>
                <a:latin typeface="Tahoma" pitchFamily="34" charset="0"/>
                <a:ea typeface="Tahoma" pitchFamily="34" charset="0"/>
                <a:cs typeface="Tahoma" pitchFamily="34" charset="0"/>
              </a:rPr>
              <a:t>+ Giai đoạn hiện nay</a:t>
            </a:r>
            <a:endParaRPr lang="en-US" sz="3600">
              <a:solidFill>
                <a:schemeClr val="bg1"/>
              </a:solidFill>
            </a:endParaRPr>
          </a:p>
        </p:txBody>
      </p:sp>
      <p:cxnSp>
        <p:nvCxnSpPr>
          <p:cNvPr id="30" name="Straight Arrow Connector 29"/>
          <p:cNvCxnSpPr>
            <a:stCxn id="27" idx="3"/>
            <a:endCxn id="28" idx="1"/>
          </p:cNvCxnSpPr>
          <p:nvPr/>
        </p:nvCxnSpPr>
        <p:spPr>
          <a:xfrm flipV="1">
            <a:off x="2686451" y="2352765"/>
            <a:ext cx="786369" cy="1384311"/>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9" idx="1"/>
          </p:cNvCxnSpPr>
          <p:nvPr/>
        </p:nvCxnSpPr>
        <p:spPr>
          <a:xfrm>
            <a:off x="2686451" y="3737076"/>
            <a:ext cx="818749" cy="1124872"/>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10200" y="76200"/>
            <a:ext cx="3657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latin typeface="Tahoma" pitchFamily="34" charset="0"/>
                <a:ea typeface="Tahoma" pitchFamily="34" charset="0"/>
                <a:cs typeface="Tahoma" pitchFamily="34" charset="0"/>
              </a:rPr>
              <a:t>- Khẳng định quyền lãnh đạo của ĐCSVN đối với dân tộc VN</a:t>
            </a:r>
          </a:p>
        </p:txBody>
      </p:sp>
      <p:sp>
        <p:nvSpPr>
          <p:cNvPr id="41" name="TextBox 40"/>
          <p:cNvSpPr txBox="1"/>
          <p:nvPr/>
        </p:nvSpPr>
        <p:spPr>
          <a:xfrm>
            <a:off x="5410200" y="762000"/>
            <a:ext cx="3657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latin typeface="Tahoma" pitchFamily="34" charset="0"/>
                <a:ea typeface="Tahoma" pitchFamily="34" charset="0"/>
                <a:cs typeface="Tahoma" pitchFamily="34" charset="0"/>
              </a:rPr>
              <a:t>- Luôn đặt lợi ích của dân tộc lên hàng đầu</a:t>
            </a:r>
          </a:p>
        </p:txBody>
      </p:sp>
      <p:sp>
        <p:nvSpPr>
          <p:cNvPr id="42" name="TextBox 41"/>
          <p:cNvSpPr txBox="1"/>
          <p:nvPr/>
        </p:nvSpPr>
        <p:spPr>
          <a:xfrm>
            <a:off x="5410200" y="1447800"/>
            <a:ext cx="3657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latin typeface="Tahoma" pitchFamily="34" charset="0"/>
                <a:ea typeface="Tahoma" pitchFamily="34" charset="0"/>
                <a:cs typeface="Tahoma" pitchFamily="34" charset="0"/>
              </a:rPr>
              <a:t>- Giải phóng dân tộc đi đôi với giải phóng giai cấp</a:t>
            </a:r>
          </a:p>
        </p:txBody>
      </p:sp>
      <p:sp>
        <p:nvSpPr>
          <p:cNvPr id="43" name="TextBox 42"/>
          <p:cNvSpPr txBox="1"/>
          <p:nvPr/>
        </p:nvSpPr>
        <p:spPr>
          <a:xfrm>
            <a:off x="5410200" y="2362200"/>
            <a:ext cx="36576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 ĐLDT là cơ sở để XD CNXH</a:t>
            </a:r>
          </a:p>
        </p:txBody>
      </p:sp>
      <p:sp>
        <p:nvSpPr>
          <p:cNvPr id="44" name="TextBox 43"/>
          <p:cNvSpPr txBox="1"/>
          <p:nvPr/>
        </p:nvSpPr>
        <p:spPr>
          <a:xfrm>
            <a:off x="5410200" y="3468469"/>
            <a:ext cx="36576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 Mới xoá bỏ được mọi áp bức, bóc lột, bất công</a:t>
            </a:r>
          </a:p>
        </p:txBody>
      </p:sp>
      <p:sp>
        <p:nvSpPr>
          <p:cNvPr id="45" name="TextBox 44"/>
          <p:cNvSpPr txBox="1"/>
          <p:nvPr/>
        </p:nvSpPr>
        <p:spPr>
          <a:xfrm>
            <a:off x="5410200" y="4154269"/>
            <a:ext cx="36576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 Nhân dân mới có CS ấm no, tự do, hạnh phúc</a:t>
            </a:r>
          </a:p>
        </p:txBody>
      </p:sp>
      <p:sp>
        <p:nvSpPr>
          <p:cNvPr id="46" name="TextBox 45"/>
          <p:cNvSpPr txBox="1"/>
          <p:nvPr/>
        </p:nvSpPr>
        <p:spPr>
          <a:xfrm>
            <a:off x="5410200" y="2782669"/>
            <a:ext cx="36576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 Mới đảm bảo được nền độc lập bền vững</a:t>
            </a:r>
          </a:p>
        </p:txBody>
      </p:sp>
      <p:sp>
        <p:nvSpPr>
          <p:cNvPr id="47" name="TextBox 46"/>
          <p:cNvSpPr txBox="1"/>
          <p:nvPr/>
        </p:nvSpPr>
        <p:spPr>
          <a:xfrm>
            <a:off x="5410200" y="4944070"/>
            <a:ext cx="36576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spc="-60">
                <a:solidFill>
                  <a:srgbClr val="002060"/>
                </a:solidFill>
                <a:latin typeface="Tahoma" pitchFamily="34" charset="0"/>
                <a:ea typeface="Tahoma" pitchFamily="34" charset="0"/>
                <a:cs typeface="Tahoma" pitchFamily="34" charset="0"/>
              </a:rPr>
              <a:t>- HCM không chỉ đấu tranh cho độc lập của dân tộc mình mà còn đấu tranh cho các DT khác </a:t>
            </a:r>
          </a:p>
        </p:txBody>
      </p:sp>
      <p:sp>
        <p:nvSpPr>
          <p:cNvPr id="48" name="TextBox 47"/>
          <p:cNvSpPr txBox="1"/>
          <p:nvPr/>
        </p:nvSpPr>
        <p:spPr>
          <a:xfrm>
            <a:off x="5410200" y="6059269"/>
            <a:ext cx="3657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solidFill>
                  <a:srgbClr val="002060"/>
                </a:solidFill>
                <a:latin typeface="Tahoma" pitchFamily="34" charset="0"/>
                <a:ea typeface="Tahoma" pitchFamily="34" charset="0"/>
                <a:cs typeface="Tahoma" pitchFamily="34" charset="0"/>
              </a:rPr>
              <a:t>- HCM quan tâm đấu tranh cho các dân tộc như: ….</a:t>
            </a:r>
          </a:p>
        </p:txBody>
      </p:sp>
      <p:cxnSp>
        <p:nvCxnSpPr>
          <p:cNvPr id="50" name="Straight Arrow Connector 49"/>
          <p:cNvCxnSpPr>
            <a:stCxn id="24" idx="3"/>
            <a:endCxn id="37" idx="1"/>
          </p:cNvCxnSpPr>
          <p:nvPr/>
        </p:nvCxnSpPr>
        <p:spPr>
          <a:xfrm flipV="1">
            <a:off x="4343400" y="399366"/>
            <a:ext cx="1066800" cy="972234"/>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3"/>
            <a:endCxn id="41" idx="1"/>
          </p:cNvCxnSpPr>
          <p:nvPr/>
        </p:nvCxnSpPr>
        <p:spPr>
          <a:xfrm flipV="1">
            <a:off x="4343400" y="1085166"/>
            <a:ext cx="1066800" cy="286434"/>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4" idx="3"/>
            <a:endCxn id="42" idx="1"/>
          </p:cNvCxnSpPr>
          <p:nvPr/>
        </p:nvCxnSpPr>
        <p:spPr>
          <a:xfrm>
            <a:off x="4343400" y="1371600"/>
            <a:ext cx="1066800" cy="399366"/>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5" idx="3"/>
            <a:endCxn id="43" idx="1"/>
          </p:cNvCxnSpPr>
          <p:nvPr/>
        </p:nvCxnSpPr>
        <p:spPr>
          <a:xfrm flipV="1">
            <a:off x="4343400" y="2546866"/>
            <a:ext cx="1066800" cy="1019294"/>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5" idx="3"/>
            <a:endCxn id="46" idx="1"/>
          </p:cNvCxnSpPr>
          <p:nvPr/>
        </p:nvCxnSpPr>
        <p:spPr>
          <a:xfrm flipV="1">
            <a:off x="4343400" y="3105835"/>
            <a:ext cx="1066800" cy="460325"/>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5" idx="3"/>
            <a:endCxn id="44" idx="1"/>
          </p:cNvCxnSpPr>
          <p:nvPr/>
        </p:nvCxnSpPr>
        <p:spPr>
          <a:xfrm>
            <a:off x="4343400" y="3566160"/>
            <a:ext cx="1066800" cy="225475"/>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5" idx="3"/>
            <a:endCxn id="45" idx="1"/>
          </p:cNvCxnSpPr>
          <p:nvPr/>
        </p:nvCxnSpPr>
        <p:spPr>
          <a:xfrm>
            <a:off x="4343400" y="3566160"/>
            <a:ext cx="1066800" cy="911275"/>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6" idx="3"/>
            <a:endCxn id="47" idx="1"/>
          </p:cNvCxnSpPr>
          <p:nvPr/>
        </p:nvCxnSpPr>
        <p:spPr>
          <a:xfrm flipV="1">
            <a:off x="4343400" y="5405735"/>
            <a:ext cx="1066800" cy="406569"/>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6" idx="3"/>
            <a:endCxn id="48" idx="1"/>
          </p:cNvCxnSpPr>
          <p:nvPr/>
        </p:nvCxnSpPr>
        <p:spPr>
          <a:xfrm>
            <a:off x="4343400" y="5812304"/>
            <a:ext cx="1066800" cy="570131"/>
          </a:xfrm>
          <a:prstGeom prst="straightConnector1">
            <a:avLst/>
          </a:prstGeom>
          <a:ln w="1905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577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250" autoRev="1" fill="hold">
                                          <p:stCondLst>
                                            <p:cond delay="0"/>
                                          </p:stCondLst>
                                        </p:cTn>
                                        <p:tgtEl>
                                          <p:spTgt spid="5"/>
                                        </p:tgtEl>
                                        <p:attrNameLst>
                                          <p:attrName>ppt_w</p:attrName>
                                        </p:attrNameLst>
                                      </p:cBhvr>
                                    </p:anim>
                                    <p:anim by="(#ppt_w*0.50)" calcmode="lin" valueType="num">
                                      <p:cBhvr>
                                        <p:cTn id="8" dur="250" decel="50000" autoRev="1" fill="hold">
                                          <p:stCondLst>
                                            <p:cond delay="0"/>
                                          </p:stCondLst>
                                        </p:cTn>
                                        <p:tgtEl>
                                          <p:spTgt spid="5"/>
                                        </p:tgtEl>
                                        <p:attrNameLst>
                                          <p:attrName>ppt_x</p:attrName>
                                        </p:attrNameLst>
                                      </p:cBhvr>
                                    </p:anim>
                                    <p:anim from="(-#ppt_h/2)" to="(#ppt_y)" calcmode="lin" valueType="num">
                                      <p:cBhvr>
                                        <p:cTn id="9" dur="500" fill="hold">
                                          <p:stCondLst>
                                            <p:cond delay="0"/>
                                          </p:stCondLst>
                                        </p:cTn>
                                        <p:tgtEl>
                                          <p:spTgt spid="5"/>
                                        </p:tgtEl>
                                        <p:attrNameLst>
                                          <p:attrName>ppt_y</p:attrName>
                                        </p:attrNameLst>
                                      </p:cBhvr>
                                    </p:anim>
                                    <p:animRot by="21600000">
                                      <p:cBhvr>
                                        <p:cTn id="10" dur="500" fill="hold">
                                          <p:stCondLst>
                                            <p:cond delay="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39" presetClass="entr" presetSubtype="0" accel="10000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24"/>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24"/>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5" presetClass="entr" presetSubtype="1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heckerboard(across)">
                                      <p:cBhvr>
                                        <p:cTn id="30" dur="10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5" presetClass="entr" presetSubtype="1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checkerboard(across)">
                                      <p:cBhvr>
                                        <p:cTn id="38" dur="10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left)">
                                      <p:cBhvr>
                                        <p:cTn id="61" dur="500"/>
                                        <p:tgtEl>
                                          <p:spTgt spid="54"/>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left)">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left)">
                                      <p:cBhvr>
                                        <p:cTn id="70" dur="500"/>
                                        <p:tgtEl>
                                          <p:spTgt spid="56"/>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left)">
                                      <p:cBhvr>
                                        <p:cTn id="74" dur="500"/>
                                        <p:tgtEl>
                                          <p:spTgt spid="4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left)">
                                      <p:cBhvr>
                                        <p:cTn id="79" dur="500"/>
                                        <p:tgtEl>
                                          <p:spTgt spid="58"/>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left)">
                                      <p:cBhvr>
                                        <p:cTn id="83" dur="500"/>
                                        <p:tgtEl>
                                          <p:spTgt spid="4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wipe(left)">
                                      <p:cBhvr>
                                        <p:cTn id="88" dur="500"/>
                                        <p:tgtEl>
                                          <p:spTgt spid="60"/>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left)">
                                      <p:cBhvr>
                                        <p:cTn id="92" dur="500"/>
                                        <p:tgtEl>
                                          <p:spTgt spid="4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wipe(left)">
                                      <p:cBhvr>
                                        <p:cTn id="97" dur="500"/>
                                        <p:tgtEl>
                                          <p:spTgt spid="62"/>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wipe(left)">
                                      <p:cBhvr>
                                        <p:cTn id="106" dur="500"/>
                                        <p:tgtEl>
                                          <p:spTgt spid="64"/>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wipe(left)">
                                      <p:cBhvr>
                                        <p:cTn id="110" dur="500"/>
                                        <p:tgtEl>
                                          <p:spTgt spid="4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left)">
                                      <p:cBhvr>
                                        <p:cTn id="115" dur="500"/>
                                        <p:tgtEl>
                                          <p:spTgt spid="66"/>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wipe(left)">
                                      <p:cBhvr>
                                        <p:cTn id="119" dur="500"/>
                                        <p:tgtEl>
                                          <p:spTgt spid="48"/>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exit" presetSubtype="0" fill="hold" grpId="0" nodeType="clickEffect">
                                  <p:stCondLst>
                                    <p:cond delay="0"/>
                                  </p:stCondLst>
                                  <p:iterate type="lt">
                                    <p:tmPct val="0"/>
                                  </p:iterate>
                                  <p:childTnLst>
                                    <p:animEffect transition="out" filter="fade">
                                      <p:cBhvr>
                                        <p:cTn id="123" dur="1000"/>
                                        <p:tgtEl>
                                          <p:spTgt spid="5"/>
                                        </p:tgtEl>
                                      </p:cBhvr>
                                    </p:animEffect>
                                    <p:anim calcmode="lin" valueType="num">
                                      <p:cBhvr>
                                        <p:cTn id="124" dur="1000"/>
                                        <p:tgtEl>
                                          <p:spTgt spid="5"/>
                                        </p:tgtEl>
                                        <p:attrNameLst>
                                          <p:attrName>ppt_x</p:attrName>
                                        </p:attrNameLst>
                                      </p:cBhvr>
                                      <p:tavLst>
                                        <p:tav tm="0">
                                          <p:val>
                                            <p:strVal val="ppt_x"/>
                                          </p:val>
                                        </p:tav>
                                        <p:tav tm="100000">
                                          <p:val>
                                            <p:strVal val="ppt_x"/>
                                          </p:val>
                                        </p:tav>
                                      </p:tavLst>
                                    </p:anim>
                                    <p:anim calcmode="lin" valueType="num">
                                      <p:cBhvr>
                                        <p:cTn id="125" dur="1000"/>
                                        <p:tgtEl>
                                          <p:spTgt spid="5"/>
                                        </p:tgtEl>
                                        <p:attrNameLst>
                                          <p:attrName>ppt_y</p:attrName>
                                        </p:attrNameLst>
                                      </p:cBhvr>
                                      <p:tavLst>
                                        <p:tav tm="0">
                                          <p:val>
                                            <p:strVal val="ppt_y"/>
                                          </p:val>
                                        </p:tav>
                                        <p:tav tm="100000">
                                          <p:val>
                                            <p:strVal val="ppt_y+.1"/>
                                          </p:val>
                                        </p:tav>
                                      </p:tavLst>
                                    </p:anim>
                                    <p:set>
                                      <p:cBhvr>
                                        <p:cTn id="126" dur="1" fill="hold">
                                          <p:stCondLst>
                                            <p:cond delay="999"/>
                                          </p:stCondLst>
                                        </p:cTn>
                                        <p:tgtEl>
                                          <p:spTgt spid="5"/>
                                        </p:tgtEl>
                                        <p:attrNameLst>
                                          <p:attrName>style.visibility</p:attrName>
                                        </p:attrNameLst>
                                      </p:cBhvr>
                                      <p:to>
                                        <p:strVal val="hidden"/>
                                      </p:to>
                                    </p:set>
                                  </p:childTnLst>
                                </p:cTn>
                              </p:par>
                              <p:par>
                                <p:cTn id="127" presetID="42" presetClass="exit" presetSubtype="0" fill="hold" grpId="0" nodeType="withEffect">
                                  <p:stCondLst>
                                    <p:cond delay="0"/>
                                  </p:stCondLst>
                                  <p:childTnLst>
                                    <p:animEffect transition="out" filter="fade">
                                      <p:cBhvr>
                                        <p:cTn id="128" dur="1000"/>
                                        <p:tgtEl>
                                          <p:spTgt spid="24"/>
                                        </p:tgtEl>
                                      </p:cBhvr>
                                    </p:animEffect>
                                    <p:anim calcmode="lin" valueType="num">
                                      <p:cBhvr>
                                        <p:cTn id="129" dur="1000"/>
                                        <p:tgtEl>
                                          <p:spTgt spid="24"/>
                                        </p:tgtEl>
                                        <p:attrNameLst>
                                          <p:attrName>ppt_x</p:attrName>
                                        </p:attrNameLst>
                                      </p:cBhvr>
                                      <p:tavLst>
                                        <p:tav tm="0">
                                          <p:val>
                                            <p:strVal val="ppt_x"/>
                                          </p:val>
                                        </p:tav>
                                        <p:tav tm="100000">
                                          <p:val>
                                            <p:strVal val="ppt_x"/>
                                          </p:val>
                                        </p:tav>
                                      </p:tavLst>
                                    </p:anim>
                                    <p:anim calcmode="lin" valueType="num">
                                      <p:cBhvr>
                                        <p:cTn id="130" dur="1000"/>
                                        <p:tgtEl>
                                          <p:spTgt spid="24"/>
                                        </p:tgtEl>
                                        <p:attrNameLst>
                                          <p:attrName>ppt_y</p:attrName>
                                        </p:attrNameLst>
                                      </p:cBhvr>
                                      <p:tavLst>
                                        <p:tav tm="0">
                                          <p:val>
                                            <p:strVal val="ppt_y"/>
                                          </p:val>
                                        </p:tav>
                                        <p:tav tm="100000">
                                          <p:val>
                                            <p:strVal val="ppt_y+.1"/>
                                          </p:val>
                                        </p:tav>
                                      </p:tavLst>
                                    </p:anim>
                                    <p:set>
                                      <p:cBhvr>
                                        <p:cTn id="131" dur="1" fill="hold">
                                          <p:stCondLst>
                                            <p:cond delay="999"/>
                                          </p:stCondLst>
                                        </p:cTn>
                                        <p:tgtEl>
                                          <p:spTgt spid="24"/>
                                        </p:tgtEl>
                                        <p:attrNameLst>
                                          <p:attrName>style.visibility</p:attrName>
                                        </p:attrNameLst>
                                      </p:cBhvr>
                                      <p:to>
                                        <p:strVal val="hidden"/>
                                      </p:to>
                                    </p:set>
                                  </p:childTnLst>
                                </p:cTn>
                              </p:par>
                              <p:par>
                                <p:cTn id="132" presetID="42" presetClass="exit" presetSubtype="0" fill="hold" grpId="0" nodeType="withEffect">
                                  <p:stCondLst>
                                    <p:cond delay="0"/>
                                  </p:stCondLst>
                                  <p:childTnLst>
                                    <p:animEffect transition="out" filter="fade">
                                      <p:cBhvr>
                                        <p:cTn id="133" dur="1000"/>
                                        <p:tgtEl>
                                          <p:spTgt spid="25"/>
                                        </p:tgtEl>
                                      </p:cBhvr>
                                    </p:animEffect>
                                    <p:anim calcmode="lin" valueType="num">
                                      <p:cBhvr>
                                        <p:cTn id="134" dur="1000"/>
                                        <p:tgtEl>
                                          <p:spTgt spid="25"/>
                                        </p:tgtEl>
                                        <p:attrNameLst>
                                          <p:attrName>ppt_x</p:attrName>
                                        </p:attrNameLst>
                                      </p:cBhvr>
                                      <p:tavLst>
                                        <p:tav tm="0">
                                          <p:val>
                                            <p:strVal val="ppt_x"/>
                                          </p:val>
                                        </p:tav>
                                        <p:tav tm="100000">
                                          <p:val>
                                            <p:strVal val="ppt_x"/>
                                          </p:val>
                                        </p:tav>
                                      </p:tavLst>
                                    </p:anim>
                                    <p:anim calcmode="lin" valueType="num">
                                      <p:cBhvr>
                                        <p:cTn id="135" dur="1000"/>
                                        <p:tgtEl>
                                          <p:spTgt spid="25"/>
                                        </p:tgtEl>
                                        <p:attrNameLst>
                                          <p:attrName>ppt_y</p:attrName>
                                        </p:attrNameLst>
                                      </p:cBhvr>
                                      <p:tavLst>
                                        <p:tav tm="0">
                                          <p:val>
                                            <p:strVal val="ppt_y"/>
                                          </p:val>
                                        </p:tav>
                                        <p:tav tm="100000">
                                          <p:val>
                                            <p:strVal val="ppt_y+.1"/>
                                          </p:val>
                                        </p:tav>
                                      </p:tavLst>
                                    </p:anim>
                                    <p:set>
                                      <p:cBhvr>
                                        <p:cTn id="136" dur="1" fill="hold">
                                          <p:stCondLst>
                                            <p:cond delay="999"/>
                                          </p:stCondLst>
                                        </p:cTn>
                                        <p:tgtEl>
                                          <p:spTgt spid="25"/>
                                        </p:tgtEl>
                                        <p:attrNameLst>
                                          <p:attrName>style.visibility</p:attrName>
                                        </p:attrNameLst>
                                      </p:cBhvr>
                                      <p:to>
                                        <p:strVal val="hidden"/>
                                      </p:to>
                                    </p:set>
                                  </p:childTnLst>
                                </p:cTn>
                              </p:par>
                              <p:par>
                                <p:cTn id="137" presetID="42" presetClass="exit" presetSubtype="0" fill="hold" grpId="0" nodeType="withEffect">
                                  <p:stCondLst>
                                    <p:cond delay="0"/>
                                  </p:stCondLst>
                                  <p:childTnLst>
                                    <p:animEffect transition="out" filter="fade">
                                      <p:cBhvr>
                                        <p:cTn id="138" dur="1000"/>
                                        <p:tgtEl>
                                          <p:spTgt spid="26"/>
                                        </p:tgtEl>
                                      </p:cBhvr>
                                    </p:animEffect>
                                    <p:anim calcmode="lin" valueType="num">
                                      <p:cBhvr>
                                        <p:cTn id="139" dur="1000"/>
                                        <p:tgtEl>
                                          <p:spTgt spid="26"/>
                                        </p:tgtEl>
                                        <p:attrNameLst>
                                          <p:attrName>ppt_x</p:attrName>
                                        </p:attrNameLst>
                                      </p:cBhvr>
                                      <p:tavLst>
                                        <p:tav tm="0">
                                          <p:val>
                                            <p:strVal val="ppt_x"/>
                                          </p:val>
                                        </p:tav>
                                        <p:tav tm="100000">
                                          <p:val>
                                            <p:strVal val="ppt_x"/>
                                          </p:val>
                                        </p:tav>
                                      </p:tavLst>
                                    </p:anim>
                                    <p:anim calcmode="lin" valueType="num">
                                      <p:cBhvr>
                                        <p:cTn id="140" dur="1000"/>
                                        <p:tgtEl>
                                          <p:spTgt spid="26"/>
                                        </p:tgtEl>
                                        <p:attrNameLst>
                                          <p:attrName>ppt_y</p:attrName>
                                        </p:attrNameLst>
                                      </p:cBhvr>
                                      <p:tavLst>
                                        <p:tav tm="0">
                                          <p:val>
                                            <p:strVal val="ppt_y"/>
                                          </p:val>
                                        </p:tav>
                                        <p:tav tm="100000">
                                          <p:val>
                                            <p:strVal val="ppt_y+.1"/>
                                          </p:val>
                                        </p:tav>
                                      </p:tavLst>
                                    </p:anim>
                                    <p:set>
                                      <p:cBhvr>
                                        <p:cTn id="141" dur="1" fill="hold">
                                          <p:stCondLst>
                                            <p:cond delay="999"/>
                                          </p:stCondLst>
                                        </p:cTn>
                                        <p:tgtEl>
                                          <p:spTgt spid="26"/>
                                        </p:tgtEl>
                                        <p:attrNameLst>
                                          <p:attrName>style.visibility</p:attrName>
                                        </p:attrNameLst>
                                      </p:cBhvr>
                                      <p:to>
                                        <p:strVal val="hidden"/>
                                      </p:to>
                                    </p:set>
                                  </p:childTnLst>
                                </p:cTn>
                              </p:par>
                              <p:par>
                                <p:cTn id="142" presetID="42" presetClass="exit" presetSubtype="0" fill="hold" nodeType="withEffect">
                                  <p:stCondLst>
                                    <p:cond delay="0"/>
                                  </p:stCondLst>
                                  <p:childTnLst>
                                    <p:animEffect transition="out" filter="fade">
                                      <p:cBhvr>
                                        <p:cTn id="143" dur="1000"/>
                                        <p:tgtEl>
                                          <p:spTgt spid="8"/>
                                        </p:tgtEl>
                                      </p:cBhvr>
                                    </p:animEffect>
                                    <p:anim calcmode="lin" valueType="num">
                                      <p:cBhvr>
                                        <p:cTn id="144" dur="1000"/>
                                        <p:tgtEl>
                                          <p:spTgt spid="8"/>
                                        </p:tgtEl>
                                        <p:attrNameLst>
                                          <p:attrName>ppt_x</p:attrName>
                                        </p:attrNameLst>
                                      </p:cBhvr>
                                      <p:tavLst>
                                        <p:tav tm="0">
                                          <p:val>
                                            <p:strVal val="ppt_x"/>
                                          </p:val>
                                        </p:tav>
                                        <p:tav tm="100000">
                                          <p:val>
                                            <p:strVal val="ppt_x"/>
                                          </p:val>
                                        </p:tav>
                                      </p:tavLst>
                                    </p:anim>
                                    <p:anim calcmode="lin" valueType="num">
                                      <p:cBhvr>
                                        <p:cTn id="145" dur="1000"/>
                                        <p:tgtEl>
                                          <p:spTgt spid="8"/>
                                        </p:tgtEl>
                                        <p:attrNameLst>
                                          <p:attrName>ppt_y</p:attrName>
                                        </p:attrNameLst>
                                      </p:cBhvr>
                                      <p:tavLst>
                                        <p:tav tm="0">
                                          <p:val>
                                            <p:strVal val="ppt_y"/>
                                          </p:val>
                                        </p:tav>
                                        <p:tav tm="100000">
                                          <p:val>
                                            <p:strVal val="ppt_y+.1"/>
                                          </p:val>
                                        </p:tav>
                                      </p:tavLst>
                                    </p:anim>
                                    <p:set>
                                      <p:cBhvr>
                                        <p:cTn id="146" dur="1" fill="hold">
                                          <p:stCondLst>
                                            <p:cond delay="999"/>
                                          </p:stCondLst>
                                        </p:cTn>
                                        <p:tgtEl>
                                          <p:spTgt spid="8"/>
                                        </p:tgtEl>
                                        <p:attrNameLst>
                                          <p:attrName>style.visibility</p:attrName>
                                        </p:attrNameLst>
                                      </p:cBhvr>
                                      <p:to>
                                        <p:strVal val="hidden"/>
                                      </p:to>
                                    </p:set>
                                  </p:childTnLst>
                                </p:cTn>
                              </p:par>
                              <p:par>
                                <p:cTn id="147" presetID="42" presetClass="exit" presetSubtype="0" fill="hold" nodeType="withEffect">
                                  <p:stCondLst>
                                    <p:cond delay="0"/>
                                  </p:stCondLst>
                                  <p:childTnLst>
                                    <p:animEffect transition="out" filter="fade">
                                      <p:cBhvr>
                                        <p:cTn id="148" dur="1000"/>
                                        <p:tgtEl>
                                          <p:spTgt spid="11"/>
                                        </p:tgtEl>
                                      </p:cBhvr>
                                    </p:animEffect>
                                    <p:anim calcmode="lin" valueType="num">
                                      <p:cBhvr>
                                        <p:cTn id="149" dur="1000"/>
                                        <p:tgtEl>
                                          <p:spTgt spid="11"/>
                                        </p:tgtEl>
                                        <p:attrNameLst>
                                          <p:attrName>ppt_x</p:attrName>
                                        </p:attrNameLst>
                                      </p:cBhvr>
                                      <p:tavLst>
                                        <p:tav tm="0">
                                          <p:val>
                                            <p:strVal val="ppt_x"/>
                                          </p:val>
                                        </p:tav>
                                        <p:tav tm="100000">
                                          <p:val>
                                            <p:strVal val="ppt_x"/>
                                          </p:val>
                                        </p:tav>
                                      </p:tavLst>
                                    </p:anim>
                                    <p:anim calcmode="lin" valueType="num">
                                      <p:cBhvr>
                                        <p:cTn id="150" dur="1000"/>
                                        <p:tgtEl>
                                          <p:spTgt spid="11"/>
                                        </p:tgtEl>
                                        <p:attrNameLst>
                                          <p:attrName>ppt_y</p:attrName>
                                        </p:attrNameLst>
                                      </p:cBhvr>
                                      <p:tavLst>
                                        <p:tav tm="0">
                                          <p:val>
                                            <p:strVal val="ppt_y"/>
                                          </p:val>
                                        </p:tav>
                                        <p:tav tm="100000">
                                          <p:val>
                                            <p:strVal val="ppt_y+.1"/>
                                          </p:val>
                                        </p:tav>
                                      </p:tavLst>
                                    </p:anim>
                                    <p:set>
                                      <p:cBhvr>
                                        <p:cTn id="151" dur="1" fill="hold">
                                          <p:stCondLst>
                                            <p:cond delay="999"/>
                                          </p:stCondLst>
                                        </p:cTn>
                                        <p:tgtEl>
                                          <p:spTgt spid="11"/>
                                        </p:tgtEl>
                                        <p:attrNameLst>
                                          <p:attrName>style.visibility</p:attrName>
                                        </p:attrNameLst>
                                      </p:cBhvr>
                                      <p:to>
                                        <p:strVal val="hidden"/>
                                      </p:to>
                                    </p:set>
                                  </p:childTnLst>
                                </p:cTn>
                              </p:par>
                              <p:par>
                                <p:cTn id="152" presetID="42" presetClass="exit" presetSubtype="0" fill="hold" nodeType="withEffect">
                                  <p:stCondLst>
                                    <p:cond delay="0"/>
                                  </p:stCondLst>
                                  <p:childTnLst>
                                    <p:animEffect transition="out" filter="fade">
                                      <p:cBhvr>
                                        <p:cTn id="153" dur="1000"/>
                                        <p:tgtEl>
                                          <p:spTgt spid="13"/>
                                        </p:tgtEl>
                                      </p:cBhvr>
                                    </p:animEffect>
                                    <p:anim calcmode="lin" valueType="num">
                                      <p:cBhvr>
                                        <p:cTn id="154" dur="1000"/>
                                        <p:tgtEl>
                                          <p:spTgt spid="13"/>
                                        </p:tgtEl>
                                        <p:attrNameLst>
                                          <p:attrName>ppt_x</p:attrName>
                                        </p:attrNameLst>
                                      </p:cBhvr>
                                      <p:tavLst>
                                        <p:tav tm="0">
                                          <p:val>
                                            <p:strVal val="ppt_x"/>
                                          </p:val>
                                        </p:tav>
                                        <p:tav tm="100000">
                                          <p:val>
                                            <p:strVal val="ppt_x"/>
                                          </p:val>
                                        </p:tav>
                                      </p:tavLst>
                                    </p:anim>
                                    <p:anim calcmode="lin" valueType="num">
                                      <p:cBhvr>
                                        <p:cTn id="155" dur="1000"/>
                                        <p:tgtEl>
                                          <p:spTgt spid="13"/>
                                        </p:tgtEl>
                                        <p:attrNameLst>
                                          <p:attrName>ppt_y</p:attrName>
                                        </p:attrNameLst>
                                      </p:cBhvr>
                                      <p:tavLst>
                                        <p:tav tm="0">
                                          <p:val>
                                            <p:strVal val="ppt_y"/>
                                          </p:val>
                                        </p:tav>
                                        <p:tav tm="100000">
                                          <p:val>
                                            <p:strVal val="ppt_y+.1"/>
                                          </p:val>
                                        </p:tav>
                                      </p:tavLst>
                                    </p:anim>
                                    <p:set>
                                      <p:cBhvr>
                                        <p:cTn id="156" dur="1" fill="hold">
                                          <p:stCondLst>
                                            <p:cond delay="999"/>
                                          </p:stCondLst>
                                        </p:cTn>
                                        <p:tgtEl>
                                          <p:spTgt spid="13"/>
                                        </p:tgtEl>
                                        <p:attrNameLst>
                                          <p:attrName>style.visibility</p:attrName>
                                        </p:attrNameLst>
                                      </p:cBhvr>
                                      <p:to>
                                        <p:strVal val="hidden"/>
                                      </p:to>
                                    </p:set>
                                  </p:childTnLst>
                                </p:cTn>
                              </p:par>
                              <p:par>
                                <p:cTn id="157" presetID="5" presetClass="exit" presetSubtype="10" fill="hold" nodeType="withEffect">
                                  <p:stCondLst>
                                    <p:cond delay="0"/>
                                  </p:stCondLst>
                                  <p:childTnLst>
                                    <p:animEffect transition="out" filter="checkerboard(across)">
                                      <p:cBhvr>
                                        <p:cTn id="158" dur="500"/>
                                        <p:tgtEl>
                                          <p:spTgt spid="50"/>
                                        </p:tgtEl>
                                      </p:cBhvr>
                                    </p:animEffect>
                                    <p:set>
                                      <p:cBhvr>
                                        <p:cTn id="159" dur="1" fill="hold">
                                          <p:stCondLst>
                                            <p:cond delay="499"/>
                                          </p:stCondLst>
                                        </p:cTn>
                                        <p:tgtEl>
                                          <p:spTgt spid="50"/>
                                        </p:tgtEl>
                                        <p:attrNameLst>
                                          <p:attrName>style.visibility</p:attrName>
                                        </p:attrNameLst>
                                      </p:cBhvr>
                                      <p:to>
                                        <p:strVal val="hidden"/>
                                      </p:to>
                                    </p:set>
                                  </p:childTnLst>
                                </p:cTn>
                              </p:par>
                              <p:par>
                                <p:cTn id="160" presetID="5" presetClass="exit" presetSubtype="10" fill="hold" grpId="1" nodeType="withEffect">
                                  <p:stCondLst>
                                    <p:cond delay="0"/>
                                  </p:stCondLst>
                                  <p:childTnLst>
                                    <p:animEffect transition="out" filter="checkerboard(across)">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par>
                                <p:cTn id="163" presetID="5" presetClass="exit" presetSubtype="10" fill="hold" nodeType="withEffect">
                                  <p:stCondLst>
                                    <p:cond delay="0"/>
                                  </p:stCondLst>
                                  <p:childTnLst>
                                    <p:animEffect transition="out" filter="checkerboard(across)">
                                      <p:cBhvr>
                                        <p:cTn id="164" dur="500"/>
                                        <p:tgtEl>
                                          <p:spTgt spid="52"/>
                                        </p:tgtEl>
                                      </p:cBhvr>
                                    </p:animEffect>
                                    <p:set>
                                      <p:cBhvr>
                                        <p:cTn id="165" dur="1" fill="hold">
                                          <p:stCondLst>
                                            <p:cond delay="499"/>
                                          </p:stCondLst>
                                        </p:cTn>
                                        <p:tgtEl>
                                          <p:spTgt spid="52"/>
                                        </p:tgtEl>
                                        <p:attrNameLst>
                                          <p:attrName>style.visibility</p:attrName>
                                        </p:attrNameLst>
                                      </p:cBhvr>
                                      <p:to>
                                        <p:strVal val="hidden"/>
                                      </p:to>
                                    </p:set>
                                  </p:childTnLst>
                                </p:cTn>
                              </p:par>
                              <p:par>
                                <p:cTn id="166" presetID="5" presetClass="exit" presetSubtype="10" fill="hold" grpId="1" nodeType="withEffect">
                                  <p:stCondLst>
                                    <p:cond delay="0"/>
                                  </p:stCondLst>
                                  <p:childTnLst>
                                    <p:animEffect transition="out" filter="checkerboard(across)">
                                      <p:cBhvr>
                                        <p:cTn id="167" dur="500"/>
                                        <p:tgtEl>
                                          <p:spTgt spid="41"/>
                                        </p:tgtEl>
                                      </p:cBhvr>
                                    </p:animEffect>
                                    <p:set>
                                      <p:cBhvr>
                                        <p:cTn id="168" dur="1" fill="hold">
                                          <p:stCondLst>
                                            <p:cond delay="499"/>
                                          </p:stCondLst>
                                        </p:cTn>
                                        <p:tgtEl>
                                          <p:spTgt spid="41"/>
                                        </p:tgtEl>
                                        <p:attrNameLst>
                                          <p:attrName>style.visibility</p:attrName>
                                        </p:attrNameLst>
                                      </p:cBhvr>
                                      <p:to>
                                        <p:strVal val="hidden"/>
                                      </p:to>
                                    </p:set>
                                  </p:childTnLst>
                                </p:cTn>
                              </p:par>
                              <p:par>
                                <p:cTn id="169" presetID="5" presetClass="exit" presetSubtype="10" fill="hold" nodeType="withEffect">
                                  <p:stCondLst>
                                    <p:cond delay="0"/>
                                  </p:stCondLst>
                                  <p:childTnLst>
                                    <p:animEffect transition="out" filter="checkerboard(across)">
                                      <p:cBhvr>
                                        <p:cTn id="170" dur="500"/>
                                        <p:tgtEl>
                                          <p:spTgt spid="54"/>
                                        </p:tgtEl>
                                      </p:cBhvr>
                                    </p:animEffect>
                                    <p:set>
                                      <p:cBhvr>
                                        <p:cTn id="171" dur="1" fill="hold">
                                          <p:stCondLst>
                                            <p:cond delay="499"/>
                                          </p:stCondLst>
                                        </p:cTn>
                                        <p:tgtEl>
                                          <p:spTgt spid="54"/>
                                        </p:tgtEl>
                                        <p:attrNameLst>
                                          <p:attrName>style.visibility</p:attrName>
                                        </p:attrNameLst>
                                      </p:cBhvr>
                                      <p:to>
                                        <p:strVal val="hidden"/>
                                      </p:to>
                                    </p:set>
                                  </p:childTnLst>
                                </p:cTn>
                              </p:par>
                              <p:par>
                                <p:cTn id="172" presetID="5" presetClass="exit" presetSubtype="10" fill="hold" grpId="1" nodeType="withEffect">
                                  <p:stCondLst>
                                    <p:cond delay="0"/>
                                  </p:stCondLst>
                                  <p:childTnLst>
                                    <p:animEffect transition="out" filter="checkerboard(across)">
                                      <p:cBhvr>
                                        <p:cTn id="173" dur="500"/>
                                        <p:tgtEl>
                                          <p:spTgt spid="42"/>
                                        </p:tgtEl>
                                      </p:cBhvr>
                                    </p:animEffect>
                                    <p:set>
                                      <p:cBhvr>
                                        <p:cTn id="174" dur="1" fill="hold">
                                          <p:stCondLst>
                                            <p:cond delay="499"/>
                                          </p:stCondLst>
                                        </p:cTn>
                                        <p:tgtEl>
                                          <p:spTgt spid="42"/>
                                        </p:tgtEl>
                                        <p:attrNameLst>
                                          <p:attrName>style.visibility</p:attrName>
                                        </p:attrNameLst>
                                      </p:cBhvr>
                                      <p:to>
                                        <p:strVal val="hidden"/>
                                      </p:to>
                                    </p:set>
                                  </p:childTnLst>
                                </p:cTn>
                              </p:par>
                              <p:par>
                                <p:cTn id="175" presetID="5" presetClass="exit" presetSubtype="10" fill="hold" nodeType="withEffect">
                                  <p:stCondLst>
                                    <p:cond delay="0"/>
                                  </p:stCondLst>
                                  <p:childTnLst>
                                    <p:animEffect transition="out" filter="checkerboard(across)">
                                      <p:cBhvr>
                                        <p:cTn id="176" dur="500"/>
                                        <p:tgtEl>
                                          <p:spTgt spid="56"/>
                                        </p:tgtEl>
                                      </p:cBhvr>
                                    </p:animEffect>
                                    <p:set>
                                      <p:cBhvr>
                                        <p:cTn id="177" dur="1" fill="hold">
                                          <p:stCondLst>
                                            <p:cond delay="499"/>
                                          </p:stCondLst>
                                        </p:cTn>
                                        <p:tgtEl>
                                          <p:spTgt spid="56"/>
                                        </p:tgtEl>
                                        <p:attrNameLst>
                                          <p:attrName>style.visibility</p:attrName>
                                        </p:attrNameLst>
                                      </p:cBhvr>
                                      <p:to>
                                        <p:strVal val="hidden"/>
                                      </p:to>
                                    </p:set>
                                  </p:childTnLst>
                                </p:cTn>
                              </p:par>
                              <p:par>
                                <p:cTn id="178" presetID="5" presetClass="exit" presetSubtype="10" fill="hold" grpId="1" nodeType="withEffect">
                                  <p:stCondLst>
                                    <p:cond delay="0"/>
                                  </p:stCondLst>
                                  <p:childTnLst>
                                    <p:animEffect transition="out" filter="checkerboard(across)">
                                      <p:cBhvr>
                                        <p:cTn id="179" dur="500"/>
                                        <p:tgtEl>
                                          <p:spTgt spid="43"/>
                                        </p:tgtEl>
                                      </p:cBhvr>
                                    </p:animEffect>
                                    <p:set>
                                      <p:cBhvr>
                                        <p:cTn id="180" dur="1" fill="hold">
                                          <p:stCondLst>
                                            <p:cond delay="499"/>
                                          </p:stCondLst>
                                        </p:cTn>
                                        <p:tgtEl>
                                          <p:spTgt spid="43"/>
                                        </p:tgtEl>
                                        <p:attrNameLst>
                                          <p:attrName>style.visibility</p:attrName>
                                        </p:attrNameLst>
                                      </p:cBhvr>
                                      <p:to>
                                        <p:strVal val="hidden"/>
                                      </p:to>
                                    </p:set>
                                  </p:childTnLst>
                                </p:cTn>
                              </p:par>
                              <p:par>
                                <p:cTn id="181" presetID="5" presetClass="exit" presetSubtype="10" fill="hold" nodeType="withEffect">
                                  <p:stCondLst>
                                    <p:cond delay="0"/>
                                  </p:stCondLst>
                                  <p:childTnLst>
                                    <p:animEffect transition="out" filter="checkerboard(across)">
                                      <p:cBhvr>
                                        <p:cTn id="182" dur="500"/>
                                        <p:tgtEl>
                                          <p:spTgt spid="58"/>
                                        </p:tgtEl>
                                      </p:cBhvr>
                                    </p:animEffect>
                                    <p:set>
                                      <p:cBhvr>
                                        <p:cTn id="183" dur="1" fill="hold">
                                          <p:stCondLst>
                                            <p:cond delay="499"/>
                                          </p:stCondLst>
                                        </p:cTn>
                                        <p:tgtEl>
                                          <p:spTgt spid="58"/>
                                        </p:tgtEl>
                                        <p:attrNameLst>
                                          <p:attrName>style.visibility</p:attrName>
                                        </p:attrNameLst>
                                      </p:cBhvr>
                                      <p:to>
                                        <p:strVal val="hidden"/>
                                      </p:to>
                                    </p:set>
                                  </p:childTnLst>
                                </p:cTn>
                              </p:par>
                              <p:par>
                                <p:cTn id="184" presetID="5" presetClass="exit" presetSubtype="10" fill="hold" grpId="1" nodeType="withEffect">
                                  <p:stCondLst>
                                    <p:cond delay="0"/>
                                  </p:stCondLst>
                                  <p:childTnLst>
                                    <p:animEffect transition="out" filter="checkerboard(across)">
                                      <p:cBhvr>
                                        <p:cTn id="185" dur="500"/>
                                        <p:tgtEl>
                                          <p:spTgt spid="46"/>
                                        </p:tgtEl>
                                      </p:cBhvr>
                                    </p:animEffect>
                                    <p:set>
                                      <p:cBhvr>
                                        <p:cTn id="186" dur="1" fill="hold">
                                          <p:stCondLst>
                                            <p:cond delay="499"/>
                                          </p:stCondLst>
                                        </p:cTn>
                                        <p:tgtEl>
                                          <p:spTgt spid="46"/>
                                        </p:tgtEl>
                                        <p:attrNameLst>
                                          <p:attrName>style.visibility</p:attrName>
                                        </p:attrNameLst>
                                      </p:cBhvr>
                                      <p:to>
                                        <p:strVal val="hidden"/>
                                      </p:to>
                                    </p:set>
                                  </p:childTnLst>
                                </p:cTn>
                              </p:par>
                              <p:par>
                                <p:cTn id="187" presetID="5" presetClass="exit" presetSubtype="10" fill="hold" nodeType="withEffect">
                                  <p:stCondLst>
                                    <p:cond delay="0"/>
                                  </p:stCondLst>
                                  <p:childTnLst>
                                    <p:animEffect transition="out" filter="checkerboard(across)">
                                      <p:cBhvr>
                                        <p:cTn id="188" dur="500"/>
                                        <p:tgtEl>
                                          <p:spTgt spid="60"/>
                                        </p:tgtEl>
                                      </p:cBhvr>
                                    </p:animEffect>
                                    <p:set>
                                      <p:cBhvr>
                                        <p:cTn id="189" dur="1" fill="hold">
                                          <p:stCondLst>
                                            <p:cond delay="499"/>
                                          </p:stCondLst>
                                        </p:cTn>
                                        <p:tgtEl>
                                          <p:spTgt spid="60"/>
                                        </p:tgtEl>
                                        <p:attrNameLst>
                                          <p:attrName>style.visibility</p:attrName>
                                        </p:attrNameLst>
                                      </p:cBhvr>
                                      <p:to>
                                        <p:strVal val="hidden"/>
                                      </p:to>
                                    </p:set>
                                  </p:childTnLst>
                                </p:cTn>
                              </p:par>
                              <p:par>
                                <p:cTn id="190" presetID="5" presetClass="exit" presetSubtype="10" fill="hold" grpId="1" nodeType="withEffect">
                                  <p:stCondLst>
                                    <p:cond delay="0"/>
                                  </p:stCondLst>
                                  <p:childTnLst>
                                    <p:animEffect transition="out" filter="checkerboard(across)">
                                      <p:cBhvr>
                                        <p:cTn id="191" dur="500"/>
                                        <p:tgtEl>
                                          <p:spTgt spid="44"/>
                                        </p:tgtEl>
                                      </p:cBhvr>
                                    </p:animEffect>
                                    <p:set>
                                      <p:cBhvr>
                                        <p:cTn id="192" dur="1" fill="hold">
                                          <p:stCondLst>
                                            <p:cond delay="499"/>
                                          </p:stCondLst>
                                        </p:cTn>
                                        <p:tgtEl>
                                          <p:spTgt spid="44"/>
                                        </p:tgtEl>
                                        <p:attrNameLst>
                                          <p:attrName>style.visibility</p:attrName>
                                        </p:attrNameLst>
                                      </p:cBhvr>
                                      <p:to>
                                        <p:strVal val="hidden"/>
                                      </p:to>
                                    </p:set>
                                  </p:childTnLst>
                                </p:cTn>
                              </p:par>
                              <p:par>
                                <p:cTn id="193" presetID="5" presetClass="exit" presetSubtype="10" fill="hold" nodeType="withEffect">
                                  <p:stCondLst>
                                    <p:cond delay="0"/>
                                  </p:stCondLst>
                                  <p:childTnLst>
                                    <p:animEffect transition="out" filter="checkerboard(across)">
                                      <p:cBhvr>
                                        <p:cTn id="194" dur="500"/>
                                        <p:tgtEl>
                                          <p:spTgt spid="62"/>
                                        </p:tgtEl>
                                      </p:cBhvr>
                                    </p:animEffect>
                                    <p:set>
                                      <p:cBhvr>
                                        <p:cTn id="195" dur="1" fill="hold">
                                          <p:stCondLst>
                                            <p:cond delay="499"/>
                                          </p:stCondLst>
                                        </p:cTn>
                                        <p:tgtEl>
                                          <p:spTgt spid="62"/>
                                        </p:tgtEl>
                                        <p:attrNameLst>
                                          <p:attrName>style.visibility</p:attrName>
                                        </p:attrNameLst>
                                      </p:cBhvr>
                                      <p:to>
                                        <p:strVal val="hidden"/>
                                      </p:to>
                                    </p:set>
                                  </p:childTnLst>
                                </p:cTn>
                              </p:par>
                              <p:par>
                                <p:cTn id="196" presetID="5" presetClass="exit" presetSubtype="10" fill="hold" grpId="1" nodeType="withEffect">
                                  <p:stCondLst>
                                    <p:cond delay="0"/>
                                  </p:stCondLst>
                                  <p:childTnLst>
                                    <p:animEffect transition="out" filter="checkerboard(across)">
                                      <p:cBhvr>
                                        <p:cTn id="197" dur="500"/>
                                        <p:tgtEl>
                                          <p:spTgt spid="45"/>
                                        </p:tgtEl>
                                      </p:cBhvr>
                                    </p:animEffect>
                                    <p:set>
                                      <p:cBhvr>
                                        <p:cTn id="198" dur="1" fill="hold">
                                          <p:stCondLst>
                                            <p:cond delay="499"/>
                                          </p:stCondLst>
                                        </p:cTn>
                                        <p:tgtEl>
                                          <p:spTgt spid="45"/>
                                        </p:tgtEl>
                                        <p:attrNameLst>
                                          <p:attrName>style.visibility</p:attrName>
                                        </p:attrNameLst>
                                      </p:cBhvr>
                                      <p:to>
                                        <p:strVal val="hidden"/>
                                      </p:to>
                                    </p:set>
                                  </p:childTnLst>
                                </p:cTn>
                              </p:par>
                              <p:par>
                                <p:cTn id="199" presetID="5" presetClass="exit" presetSubtype="10" fill="hold" nodeType="withEffect">
                                  <p:stCondLst>
                                    <p:cond delay="0"/>
                                  </p:stCondLst>
                                  <p:childTnLst>
                                    <p:animEffect transition="out" filter="checkerboard(across)">
                                      <p:cBhvr>
                                        <p:cTn id="200" dur="500"/>
                                        <p:tgtEl>
                                          <p:spTgt spid="64"/>
                                        </p:tgtEl>
                                      </p:cBhvr>
                                    </p:animEffect>
                                    <p:set>
                                      <p:cBhvr>
                                        <p:cTn id="201" dur="1" fill="hold">
                                          <p:stCondLst>
                                            <p:cond delay="499"/>
                                          </p:stCondLst>
                                        </p:cTn>
                                        <p:tgtEl>
                                          <p:spTgt spid="64"/>
                                        </p:tgtEl>
                                        <p:attrNameLst>
                                          <p:attrName>style.visibility</p:attrName>
                                        </p:attrNameLst>
                                      </p:cBhvr>
                                      <p:to>
                                        <p:strVal val="hidden"/>
                                      </p:to>
                                    </p:set>
                                  </p:childTnLst>
                                </p:cTn>
                              </p:par>
                              <p:par>
                                <p:cTn id="202" presetID="5" presetClass="exit" presetSubtype="10" fill="hold" grpId="1" nodeType="withEffect">
                                  <p:stCondLst>
                                    <p:cond delay="0"/>
                                  </p:stCondLst>
                                  <p:childTnLst>
                                    <p:animEffect transition="out" filter="checkerboard(across)">
                                      <p:cBhvr>
                                        <p:cTn id="203" dur="500"/>
                                        <p:tgtEl>
                                          <p:spTgt spid="47"/>
                                        </p:tgtEl>
                                      </p:cBhvr>
                                    </p:animEffect>
                                    <p:set>
                                      <p:cBhvr>
                                        <p:cTn id="204" dur="1" fill="hold">
                                          <p:stCondLst>
                                            <p:cond delay="499"/>
                                          </p:stCondLst>
                                        </p:cTn>
                                        <p:tgtEl>
                                          <p:spTgt spid="47"/>
                                        </p:tgtEl>
                                        <p:attrNameLst>
                                          <p:attrName>style.visibility</p:attrName>
                                        </p:attrNameLst>
                                      </p:cBhvr>
                                      <p:to>
                                        <p:strVal val="hidden"/>
                                      </p:to>
                                    </p:set>
                                  </p:childTnLst>
                                </p:cTn>
                              </p:par>
                              <p:par>
                                <p:cTn id="205" presetID="5" presetClass="exit" presetSubtype="10" fill="hold" nodeType="withEffect">
                                  <p:stCondLst>
                                    <p:cond delay="0"/>
                                  </p:stCondLst>
                                  <p:childTnLst>
                                    <p:animEffect transition="out" filter="checkerboard(across)">
                                      <p:cBhvr>
                                        <p:cTn id="206" dur="500"/>
                                        <p:tgtEl>
                                          <p:spTgt spid="66"/>
                                        </p:tgtEl>
                                      </p:cBhvr>
                                    </p:animEffect>
                                    <p:set>
                                      <p:cBhvr>
                                        <p:cTn id="207" dur="1" fill="hold">
                                          <p:stCondLst>
                                            <p:cond delay="499"/>
                                          </p:stCondLst>
                                        </p:cTn>
                                        <p:tgtEl>
                                          <p:spTgt spid="66"/>
                                        </p:tgtEl>
                                        <p:attrNameLst>
                                          <p:attrName>style.visibility</p:attrName>
                                        </p:attrNameLst>
                                      </p:cBhvr>
                                      <p:to>
                                        <p:strVal val="hidden"/>
                                      </p:to>
                                    </p:set>
                                  </p:childTnLst>
                                </p:cTn>
                              </p:par>
                              <p:par>
                                <p:cTn id="208" presetID="5" presetClass="exit" presetSubtype="10" fill="hold" grpId="1" nodeType="withEffect">
                                  <p:stCondLst>
                                    <p:cond delay="0"/>
                                  </p:stCondLst>
                                  <p:childTnLst>
                                    <p:animEffect transition="out" filter="checkerboard(across)">
                                      <p:cBhvr>
                                        <p:cTn id="209" dur="500"/>
                                        <p:tgtEl>
                                          <p:spTgt spid="48"/>
                                        </p:tgtEl>
                                      </p:cBhvr>
                                    </p:animEffect>
                                    <p:set>
                                      <p:cBhvr>
                                        <p:cTn id="210" dur="1" fill="hold">
                                          <p:stCondLst>
                                            <p:cond delay="499"/>
                                          </p:stCondLst>
                                        </p:cTn>
                                        <p:tgtEl>
                                          <p:spTgt spid="48"/>
                                        </p:tgtEl>
                                        <p:attrNameLst>
                                          <p:attrName>style.visibility</p:attrName>
                                        </p:attrNameLst>
                                      </p:cBhvr>
                                      <p:to>
                                        <p:strVal val="hidden"/>
                                      </p:to>
                                    </p:set>
                                  </p:childTnLst>
                                </p:cTn>
                              </p:par>
                              <p:par>
                                <p:cTn id="211" presetID="6" presetClass="entr" presetSubtype="16" fill="hold" grpId="0" nodeType="withEffect">
                                  <p:stCondLst>
                                    <p:cond delay="0"/>
                                  </p:stCondLst>
                                  <p:childTnLst>
                                    <p:set>
                                      <p:cBhvr>
                                        <p:cTn id="212" dur="1" fill="hold">
                                          <p:stCondLst>
                                            <p:cond delay="0"/>
                                          </p:stCondLst>
                                        </p:cTn>
                                        <p:tgtEl>
                                          <p:spTgt spid="27"/>
                                        </p:tgtEl>
                                        <p:attrNameLst>
                                          <p:attrName>style.visibility</p:attrName>
                                        </p:attrNameLst>
                                      </p:cBhvr>
                                      <p:to>
                                        <p:strVal val="visible"/>
                                      </p:to>
                                    </p:set>
                                    <p:animEffect transition="in" filter="circle(in)">
                                      <p:cBhvr>
                                        <p:cTn id="213" dur="500"/>
                                        <p:tgtEl>
                                          <p:spTgt spid="27"/>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nodeType="clickEffect">
                                  <p:stCondLst>
                                    <p:cond delay="0"/>
                                  </p:stCondLst>
                                  <p:childTnLst>
                                    <p:set>
                                      <p:cBhvr>
                                        <p:cTn id="217" dur="1" fill="hold">
                                          <p:stCondLst>
                                            <p:cond delay="0"/>
                                          </p:stCondLst>
                                        </p:cTn>
                                        <p:tgtEl>
                                          <p:spTgt spid="30"/>
                                        </p:tgtEl>
                                        <p:attrNameLst>
                                          <p:attrName>style.visibility</p:attrName>
                                        </p:attrNameLst>
                                      </p:cBhvr>
                                      <p:to>
                                        <p:strVal val="visible"/>
                                      </p:to>
                                    </p:set>
                                    <p:animEffect transition="in" filter="wipe(left)">
                                      <p:cBhvr>
                                        <p:cTn id="218" dur="500"/>
                                        <p:tgtEl>
                                          <p:spTgt spid="30"/>
                                        </p:tgtEl>
                                      </p:cBhvr>
                                    </p:animEffect>
                                  </p:childTnLst>
                                </p:cTn>
                              </p:par>
                              <p:par>
                                <p:cTn id="219" presetID="22" presetClass="entr" presetSubtype="8" fill="hold" grpId="0" nodeType="withEffect">
                                  <p:stCondLst>
                                    <p:cond delay="0"/>
                                  </p:stCondLst>
                                  <p:childTnLst>
                                    <p:set>
                                      <p:cBhvr>
                                        <p:cTn id="220" dur="1" fill="hold">
                                          <p:stCondLst>
                                            <p:cond delay="0"/>
                                          </p:stCondLst>
                                        </p:cTn>
                                        <p:tgtEl>
                                          <p:spTgt spid="28"/>
                                        </p:tgtEl>
                                        <p:attrNameLst>
                                          <p:attrName>style.visibility</p:attrName>
                                        </p:attrNameLst>
                                      </p:cBhvr>
                                      <p:to>
                                        <p:strVal val="visible"/>
                                      </p:to>
                                    </p:set>
                                    <p:animEffect transition="in" filter="wipe(left)">
                                      <p:cBhvr>
                                        <p:cTn id="221" dur="500"/>
                                        <p:tgtEl>
                                          <p:spTgt spid="28"/>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nodeType="clickEffect">
                                  <p:stCondLst>
                                    <p:cond delay="0"/>
                                  </p:stCondLst>
                                  <p:childTnLst>
                                    <p:set>
                                      <p:cBhvr>
                                        <p:cTn id="225" dur="1" fill="hold">
                                          <p:stCondLst>
                                            <p:cond delay="0"/>
                                          </p:stCondLst>
                                        </p:cTn>
                                        <p:tgtEl>
                                          <p:spTgt spid="31"/>
                                        </p:tgtEl>
                                        <p:attrNameLst>
                                          <p:attrName>style.visibility</p:attrName>
                                        </p:attrNameLst>
                                      </p:cBhvr>
                                      <p:to>
                                        <p:strVal val="visible"/>
                                      </p:to>
                                    </p:set>
                                    <p:animEffect transition="in" filter="wipe(left)">
                                      <p:cBhvr>
                                        <p:cTn id="226" dur="500"/>
                                        <p:tgtEl>
                                          <p:spTgt spid="31"/>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29"/>
                                        </p:tgtEl>
                                        <p:attrNameLst>
                                          <p:attrName>style.visibility</p:attrName>
                                        </p:attrNameLst>
                                      </p:cBhvr>
                                      <p:to>
                                        <p:strVal val="visible"/>
                                      </p:to>
                                    </p:set>
                                    <p:animEffect transition="in" filter="wipe(left)">
                                      <p:cBhvr>
                                        <p:cTn id="2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25" grpId="0" animBg="1"/>
      <p:bldP spid="26" grpId="0" animBg="1"/>
      <p:bldP spid="27" grpId="0" animBg="1"/>
      <p:bldP spid="28" grpId="0" animBg="1"/>
      <p:bldP spid="29" grpId="0" animBg="1"/>
      <p:bldP spid="37" grpId="0" animBg="1"/>
      <p:bldP spid="37"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0878"/>
            <a:ext cx="704088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2060"/>
                </a:solidFill>
                <a:latin typeface="Tahoma" pitchFamily="34" charset="0"/>
                <a:ea typeface="Tahoma" pitchFamily="34" charset="0"/>
                <a:cs typeface="Tahoma" pitchFamily="34" charset="0"/>
              </a:rPr>
              <a:t>Câu 7. Phân tích tính chất, nhiệm vụ, mục tiêu và con đường phát triển của cách mạng giải phóng dân tộc theo TT HCM? Ý nghĩa của tư tưởng đó với CMVN?  </a:t>
            </a:r>
            <a:endParaRPr lang="en-US" sz="2000" b="1">
              <a:solidFill>
                <a:srgbClr val="002060"/>
              </a:solidFill>
              <a:latin typeface="Tahoma" pitchFamily="34" charset="0"/>
              <a:ea typeface="Tahoma" pitchFamily="34" charset="0"/>
              <a:cs typeface="Tahoma" pitchFamily="34" charset="0"/>
            </a:endParaRPr>
          </a:p>
        </p:txBody>
      </p:sp>
      <p:sp>
        <p:nvSpPr>
          <p:cNvPr id="8" name="Rectangle 7"/>
          <p:cNvSpPr/>
          <p:nvPr/>
        </p:nvSpPr>
        <p:spPr>
          <a:xfrm>
            <a:off x="76200" y="2134612"/>
            <a:ext cx="2286000" cy="304698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Về tính chất, nhiệm vụ và mục tiêu của CMGPDT</a:t>
            </a:r>
            <a:endParaRPr lang="en-US" sz="3200">
              <a:solidFill>
                <a:schemeClr val="bg1"/>
              </a:solidFill>
            </a:endParaRPr>
          </a:p>
        </p:txBody>
      </p:sp>
      <p:sp>
        <p:nvSpPr>
          <p:cNvPr id="9" name="TextBox 8"/>
          <p:cNvSpPr txBox="1"/>
          <p:nvPr/>
        </p:nvSpPr>
        <p:spPr>
          <a:xfrm>
            <a:off x="3200400" y="1872258"/>
            <a:ext cx="2339571" cy="523220"/>
          </a:xfrm>
          <a:prstGeom prst="rect">
            <a:avLst/>
          </a:prstGeom>
          <a:solidFill>
            <a:srgbClr val="0000CC"/>
          </a:solidFill>
        </p:spPr>
        <p:style>
          <a:lnRef idx="2">
            <a:schemeClr val="accent6"/>
          </a:lnRef>
          <a:fillRef idx="1">
            <a:schemeClr val="lt1"/>
          </a:fillRef>
          <a:effectRef idx="0">
            <a:schemeClr val="accent6"/>
          </a:effectRef>
          <a:fontRef idx="minor">
            <a:schemeClr val="dk1"/>
          </a:fontRef>
        </p:style>
        <p:txBody>
          <a:bodyPr wrap="square">
            <a:spAutoFit/>
          </a:bodyPr>
          <a:lstStyle/>
          <a:p>
            <a:pPr algn="just">
              <a:defRPr/>
            </a:pPr>
            <a:r>
              <a:rPr lang="en-AU" sz="2800" b="1">
                <a:solidFill>
                  <a:schemeClr val="bg1"/>
                </a:solidFill>
                <a:latin typeface="Tahoma" pitchFamily="34" charset="0"/>
                <a:ea typeface="Tahoma" pitchFamily="34" charset="0"/>
                <a:cs typeface="Tahoma" pitchFamily="34" charset="0"/>
              </a:rPr>
              <a:t>+ Tính chất</a:t>
            </a:r>
            <a:endParaRPr lang="en-US" sz="2800">
              <a:solidFill>
                <a:schemeClr val="bg1"/>
              </a:solidFill>
              <a:latin typeface="Tahoma" pitchFamily="34" charset="0"/>
              <a:ea typeface="Tahoma" pitchFamily="34" charset="0"/>
              <a:cs typeface="Tahoma" pitchFamily="34" charset="0"/>
            </a:endParaRPr>
          </a:p>
        </p:txBody>
      </p:sp>
      <p:sp>
        <p:nvSpPr>
          <p:cNvPr id="10" name="TextBox 9"/>
          <p:cNvSpPr txBox="1"/>
          <p:nvPr/>
        </p:nvSpPr>
        <p:spPr>
          <a:xfrm>
            <a:off x="3200400" y="3352800"/>
            <a:ext cx="2339571" cy="523220"/>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just">
              <a:defRPr/>
            </a:pPr>
            <a:r>
              <a:rPr lang="en-AU" sz="2800" b="1">
                <a:solidFill>
                  <a:schemeClr val="bg1"/>
                </a:solidFill>
                <a:latin typeface="Tahoma" pitchFamily="34" charset="0"/>
                <a:ea typeface="Tahoma" pitchFamily="34" charset="0"/>
                <a:cs typeface="Tahoma" pitchFamily="34" charset="0"/>
              </a:rPr>
              <a:t>+ Nhiệm vụ</a:t>
            </a:r>
            <a:endParaRPr lang="en-US" sz="2800">
              <a:solidFill>
                <a:schemeClr val="bg1"/>
              </a:solidFill>
              <a:latin typeface="Tahoma" pitchFamily="34" charset="0"/>
              <a:ea typeface="Tahoma" pitchFamily="34" charset="0"/>
              <a:cs typeface="Tahoma" pitchFamily="34" charset="0"/>
            </a:endParaRPr>
          </a:p>
        </p:txBody>
      </p:sp>
      <p:sp>
        <p:nvSpPr>
          <p:cNvPr id="11" name="TextBox 10"/>
          <p:cNvSpPr txBox="1"/>
          <p:nvPr/>
        </p:nvSpPr>
        <p:spPr>
          <a:xfrm>
            <a:off x="3200400" y="4912531"/>
            <a:ext cx="2339571" cy="523220"/>
          </a:xfrm>
          <a:prstGeom prst="rect">
            <a:avLst/>
          </a:prstGeom>
          <a:solidFill>
            <a:srgbClr val="7030A0"/>
          </a:solidFill>
        </p:spPr>
        <p:style>
          <a:lnRef idx="2">
            <a:schemeClr val="accent6"/>
          </a:lnRef>
          <a:fillRef idx="1">
            <a:schemeClr val="lt1"/>
          </a:fillRef>
          <a:effectRef idx="0">
            <a:schemeClr val="accent6"/>
          </a:effectRef>
          <a:fontRef idx="minor">
            <a:schemeClr val="dk1"/>
          </a:fontRef>
        </p:style>
        <p:txBody>
          <a:bodyPr wrap="square">
            <a:spAutoFit/>
          </a:bodyPr>
          <a:lstStyle/>
          <a:p>
            <a:pPr algn="just">
              <a:defRPr/>
            </a:pPr>
            <a:r>
              <a:rPr lang="en-AU" sz="2800" b="1">
                <a:solidFill>
                  <a:schemeClr val="bg1"/>
                </a:solidFill>
                <a:latin typeface="Tahoma" pitchFamily="34" charset="0"/>
                <a:ea typeface="Tahoma" pitchFamily="34" charset="0"/>
                <a:cs typeface="Tahoma" pitchFamily="34" charset="0"/>
              </a:rPr>
              <a:t>+ Mục tiêu</a:t>
            </a:r>
            <a:endParaRPr lang="en-US" sz="2800">
              <a:solidFill>
                <a:schemeClr val="bg1"/>
              </a:solidFill>
              <a:latin typeface="Tahoma" pitchFamily="34" charset="0"/>
              <a:ea typeface="Tahoma" pitchFamily="34" charset="0"/>
              <a:cs typeface="Tahoma" pitchFamily="34" charset="0"/>
            </a:endParaRPr>
          </a:p>
        </p:txBody>
      </p:sp>
      <p:sp>
        <p:nvSpPr>
          <p:cNvPr id="12" name="TextBox 11"/>
          <p:cNvSpPr txBox="1"/>
          <p:nvPr/>
        </p:nvSpPr>
        <p:spPr>
          <a:xfrm>
            <a:off x="6148855" y="1179760"/>
            <a:ext cx="296810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defRPr/>
            </a:pPr>
            <a:r>
              <a:rPr lang="en-AU" sz="2400" b="1">
                <a:solidFill>
                  <a:srgbClr val="0000CC"/>
                </a:solidFill>
                <a:latin typeface="Tahoma" pitchFamily="34" charset="0"/>
                <a:ea typeface="Tahoma" pitchFamily="34" charset="0"/>
                <a:cs typeface="Tahoma" pitchFamily="34" charset="0"/>
              </a:rPr>
              <a:t>Sự phân hoá XH ở PĐ khác với PT</a:t>
            </a:r>
            <a:endParaRPr lang="en-US" sz="2400">
              <a:solidFill>
                <a:srgbClr val="0000CC"/>
              </a:solidFill>
              <a:latin typeface="Tahoma" pitchFamily="34" charset="0"/>
              <a:ea typeface="Tahoma" pitchFamily="34" charset="0"/>
              <a:cs typeface="Tahoma" pitchFamily="34" charset="0"/>
            </a:endParaRPr>
          </a:p>
        </p:txBody>
      </p:sp>
      <p:sp>
        <p:nvSpPr>
          <p:cNvPr id="13" name="TextBox 12"/>
          <p:cNvSpPr txBox="1"/>
          <p:nvPr/>
        </p:nvSpPr>
        <p:spPr>
          <a:xfrm>
            <a:off x="6152297" y="2163157"/>
            <a:ext cx="296810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defRPr/>
            </a:pPr>
            <a:r>
              <a:rPr lang="en-AU" sz="2400" b="1">
                <a:solidFill>
                  <a:srgbClr val="0000CC"/>
                </a:solidFill>
                <a:latin typeface="Tahoma" pitchFamily="34" charset="0"/>
                <a:ea typeface="Tahoma" pitchFamily="34" charset="0"/>
                <a:cs typeface="Tahoma" pitchFamily="34" charset="0"/>
              </a:rPr>
              <a:t>Giải quyết &gt;&lt; dân tộc</a:t>
            </a:r>
            <a:endParaRPr lang="en-US" sz="2400">
              <a:solidFill>
                <a:srgbClr val="0000CC"/>
              </a:solidFill>
              <a:latin typeface="Tahoma" pitchFamily="34" charset="0"/>
              <a:ea typeface="Tahoma" pitchFamily="34" charset="0"/>
              <a:cs typeface="Tahoma" pitchFamily="34" charset="0"/>
            </a:endParaRPr>
          </a:p>
        </p:txBody>
      </p:sp>
      <p:sp>
        <p:nvSpPr>
          <p:cNvPr id="14" name="TextBox 13"/>
          <p:cNvSpPr txBox="1"/>
          <p:nvPr/>
        </p:nvSpPr>
        <p:spPr>
          <a:xfrm>
            <a:off x="6131649" y="3198911"/>
            <a:ext cx="296810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defRPr/>
            </a:pPr>
            <a:r>
              <a:rPr lang="en-AU" sz="2400" b="1">
                <a:solidFill>
                  <a:srgbClr val="C00000"/>
                </a:solidFill>
                <a:latin typeface="Tahoma" pitchFamily="34" charset="0"/>
                <a:ea typeface="Tahoma" pitchFamily="34" charset="0"/>
                <a:cs typeface="Tahoma" pitchFamily="34" charset="0"/>
              </a:rPr>
              <a:t>Lật đổ sự thống trị của TD</a:t>
            </a:r>
            <a:endParaRPr lang="en-US" sz="2400">
              <a:solidFill>
                <a:srgbClr val="C00000"/>
              </a:solidFill>
              <a:latin typeface="Tahoma" pitchFamily="34" charset="0"/>
              <a:ea typeface="Tahoma" pitchFamily="34" charset="0"/>
              <a:cs typeface="Tahoma" pitchFamily="34" charset="0"/>
            </a:endParaRPr>
          </a:p>
        </p:txBody>
      </p:sp>
      <p:sp>
        <p:nvSpPr>
          <p:cNvPr id="15" name="TextBox 14"/>
          <p:cNvSpPr txBox="1"/>
          <p:nvPr/>
        </p:nvSpPr>
        <p:spPr>
          <a:xfrm>
            <a:off x="6131649" y="4338496"/>
            <a:ext cx="2968106"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defRPr/>
            </a:pPr>
            <a:r>
              <a:rPr lang="en-AU" sz="2400" b="1">
                <a:solidFill>
                  <a:srgbClr val="0000CC"/>
                </a:solidFill>
                <a:latin typeface="Tahoma" pitchFamily="34" charset="0"/>
                <a:ea typeface="Tahoma" pitchFamily="34" charset="0"/>
                <a:cs typeface="Tahoma" pitchFamily="34" charset="0"/>
              </a:rPr>
              <a:t>Giành ĐL, TD</a:t>
            </a:r>
            <a:endParaRPr lang="en-US" sz="2400">
              <a:solidFill>
                <a:srgbClr val="0000CC"/>
              </a:solidFill>
              <a:latin typeface="Tahoma" pitchFamily="34" charset="0"/>
              <a:ea typeface="Tahoma" pitchFamily="34" charset="0"/>
              <a:cs typeface="Tahoma" pitchFamily="34" charset="0"/>
            </a:endParaRPr>
          </a:p>
        </p:txBody>
      </p:sp>
      <p:sp>
        <p:nvSpPr>
          <p:cNvPr id="16" name="TextBox 15"/>
          <p:cNvSpPr txBox="1"/>
          <p:nvPr/>
        </p:nvSpPr>
        <p:spPr>
          <a:xfrm>
            <a:off x="6175894" y="5334000"/>
            <a:ext cx="296810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defRPr/>
            </a:pPr>
            <a:r>
              <a:rPr lang="en-AU" sz="2400" b="1">
                <a:solidFill>
                  <a:srgbClr val="002060"/>
                </a:solidFill>
                <a:latin typeface="Tahoma" pitchFamily="34" charset="0"/>
                <a:ea typeface="Tahoma" pitchFamily="34" charset="0"/>
                <a:cs typeface="Tahoma" pitchFamily="34" charset="0"/>
              </a:rPr>
              <a:t>Thiết lập chính quyền dân chủ </a:t>
            </a:r>
            <a:endParaRPr lang="en-US" sz="2400">
              <a:solidFill>
                <a:srgbClr val="002060"/>
              </a:solidFill>
              <a:latin typeface="Tahoma" pitchFamily="34" charset="0"/>
              <a:ea typeface="Tahoma" pitchFamily="34" charset="0"/>
              <a:cs typeface="Tahoma" pitchFamily="34" charset="0"/>
            </a:endParaRPr>
          </a:p>
        </p:txBody>
      </p:sp>
      <p:cxnSp>
        <p:nvCxnSpPr>
          <p:cNvPr id="18" name="Straight Arrow Connector 17"/>
          <p:cNvCxnSpPr>
            <a:stCxn id="8" idx="3"/>
            <a:endCxn id="9" idx="1"/>
          </p:cNvCxnSpPr>
          <p:nvPr/>
        </p:nvCxnSpPr>
        <p:spPr>
          <a:xfrm flipV="1">
            <a:off x="2362200" y="2133868"/>
            <a:ext cx="838200" cy="152423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362200" y="3657600"/>
            <a:ext cx="838200"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2362200" y="3614410"/>
            <a:ext cx="838200" cy="155973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3"/>
            <a:endCxn id="12" idx="1"/>
          </p:cNvCxnSpPr>
          <p:nvPr/>
        </p:nvCxnSpPr>
        <p:spPr>
          <a:xfrm flipV="1">
            <a:off x="5539971" y="1595259"/>
            <a:ext cx="608884" cy="538609"/>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3" idx="1"/>
          </p:cNvCxnSpPr>
          <p:nvPr/>
        </p:nvCxnSpPr>
        <p:spPr>
          <a:xfrm>
            <a:off x="5539971" y="2133868"/>
            <a:ext cx="612326" cy="44478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14" idx="1"/>
          </p:cNvCxnSpPr>
          <p:nvPr/>
        </p:nvCxnSpPr>
        <p:spPr>
          <a:xfrm>
            <a:off x="5539971" y="3614410"/>
            <a:ext cx="591678"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5" idx="1"/>
          </p:cNvCxnSpPr>
          <p:nvPr/>
        </p:nvCxnSpPr>
        <p:spPr>
          <a:xfrm flipV="1">
            <a:off x="5539971" y="4569329"/>
            <a:ext cx="591678" cy="604812"/>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3"/>
            <a:endCxn id="16" idx="1"/>
          </p:cNvCxnSpPr>
          <p:nvPr/>
        </p:nvCxnSpPr>
        <p:spPr>
          <a:xfrm>
            <a:off x="5539971" y="5174141"/>
            <a:ext cx="635923" cy="57535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73288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500"/>
                                        <p:tgtEl>
                                          <p:spTgt spid="34"/>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8500" y="3043535"/>
            <a:ext cx="6477000" cy="92333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ahoma" pitchFamily="34" charset="0"/>
                <a:ea typeface="Tahoma" pitchFamily="34" charset="0"/>
                <a:cs typeface="Tahoma" pitchFamily="34" charset="0"/>
              </a:rPr>
              <a:t>Vì sao?</a:t>
            </a:r>
          </a:p>
        </p:txBody>
      </p:sp>
      <p:sp>
        <p:nvSpPr>
          <p:cNvPr id="2" name="Rectangle 1"/>
          <p:cNvSpPr/>
          <p:nvPr/>
        </p:nvSpPr>
        <p:spPr>
          <a:xfrm>
            <a:off x="0" y="20878"/>
            <a:ext cx="704088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2060"/>
                </a:solidFill>
                <a:latin typeface="Tahoma" pitchFamily="34" charset="0"/>
                <a:ea typeface="Tahoma" pitchFamily="34" charset="0"/>
                <a:cs typeface="Tahoma" pitchFamily="34" charset="0"/>
              </a:rPr>
              <a:t>Câu 7. Phân tích tính chất, nhiệm vụ, mục tiêu và con đường phát triển của cách mạng giải phóng dân tộc theo TT HCM? Ý nghĩa của tư tưởng đó với CMVN?  </a:t>
            </a:r>
            <a:endParaRPr lang="en-US" sz="2000" b="1">
              <a:solidFill>
                <a:srgbClr val="002060"/>
              </a:solidFill>
              <a:latin typeface="Tahoma" pitchFamily="34" charset="0"/>
              <a:ea typeface="Tahoma" pitchFamily="34" charset="0"/>
              <a:cs typeface="Tahoma" pitchFamily="34" charset="0"/>
            </a:endParaRPr>
          </a:p>
        </p:txBody>
      </p:sp>
      <p:sp>
        <p:nvSpPr>
          <p:cNvPr id="6" name="TextBox 5"/>
          <p:cNvSpPr txBox="1">
            <a:spLocks noChangeArrowheads="1"/>
          </p:cNvSpPr>
          <p:nvPr/>
        </p:nvSpPr>
        <p:spPr bwMode="auto">
          <a:xfrm>
            <a:off x="4191000" y="5181600"/>
            <a:ext cx="4572000" cy="1384995"/>
          </a:xfrm>
          <a:prstGeom prst="rect">
            <a:avLst/>
          </a:prstGeom>
          <a:solidFill>
            <a:schemeClr val="accent6">
              <a:lumMod val="5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indent="350838" algn="just">
              <a:defRPr/>
            </a:pPr>
            <a:r>
              <a:rPr lang="en-US" sz="2800" b="1">
                <a:solidFill>
                  <a:schemeClr val="bg1"/>
                </a:solidFill>
                <a:latin typeface="Tahoma" pitchFamily="34" charset="0"/>
                <a:ea typeface="Tahoma" pitchFamily="34" charset="0"/>
                <a:cs typeface="Tahoma" pitchFamily="34" charset="0"/>
              </a:rPr>
              <a:t>+ Cs 3: Luận cương của Lênin về vấn đề dân tộc và vấn đề thuộc địa</a:t>
            </a:r>
            <a:endParaRPr lang="en-US" sz="2800">
              <a:solidFill>
                <a:schemeClr val="bg1"/>
              </a:solidFill>
              <a:latin typeface="Tahoma" pitchFamily="34" charset="0"/>
              <a:ea typeface="Tahoma" pitchFamily="34" charset="0"/>
              <a:cs typeface="Tahoma" pitchFamily="34" charset="0"/>
            </a:endParaRPr>
          </a:p>
        </p:txBody>
      </p:sp>
      <p:sp>
        <p:nvSpPr>
          <p:cNvPr id="7" name="Rounded Rectangle 6"/>
          <p:cNvSpPr/>
          <p:nvPr/>
        </p:nvSpPr>
        <p:spPr>
          <a:xfrm>
            <a:off x="4191000" y="3154680"/>
            <a:ext cx="4572000" cy="1645920"/>
          </a:xfrm>
          <a:prstGeom prst="round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284163" algn="just">
              <a:defRPr/>
            </a:pPr>
            <a:r>
              <a:rPr lang="en-US" sz="2800" b="1">
                <a:solidFill>
                  <a:schemeClr val="bg1"/>
                </a:solidFill>
                <a:latin typeface="Tahoma" pitchFamily="34" charset="0"/>
                <a:ea typeface="Tahoma" pitchFamily="34" charset="0"/>
                <a:cs typeface="Tahoma" pitchFamily="34" charset="0"/>
              </a:rPr>
              <a:t>+ Cs2: HCM căn cứ vào thực tiễn CMTG (đánh giá CMTS, CMVS)</a:t>
            </a:r>
          </a:p>
        </p:txBody>
      </p:sp>
      <p:sp>
        <p:nvSpPr>
          <p:cNvPr id="8" name="Rounded Rectangle 7"/>
          <p:cNvSpPr/>
          <p:nvPr/>
        </p:nvSpPr>
        <p:spPr>
          <a:xfrm>
            <a:off x="4191000" y="1173480"/>
            <a:ext cx="4572000" cy="1645920"/>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spc="-70">
                <a:solidFill>
                  <a:schemeClr val="bg1"/>
                </a:solidFill>
                <a:latin typeface="Tahoma" pitchFamily="34" charset="0"/>
                <a:ea typeface="Tahoma" pitchFamily="34" charset="0"/>
                <a:cs typeface="Tahoma" pitchFamily="34" charset="0"/>
              </a:rPr>
              <a:t>+ Cs 1: HCM căn cứ vào thực tiễn CMVN (Rút bài học từ sự thất bại…)</a:t>
            </a:r>
          </a:p>
        </p:txBody>
      </p:sp>
      <p:cxnSp>
        <p:nvCxnSpPr>
          <p:cNvPr id="13" name="Straight Arrow Connector 12"/>
          <p:cNvCxnSpPr>
            <a:stCxn id="8" idx="3"/>
          </p:cNvCxnSpPr>
          <p:nvPr/>
        </p:nvCxnSpPr>
        <p:spPr>
          <a:xfrm flipV="1">
            <a:off x="8763000" y="1447800"/>
            <a:ext cx="381000" cy="54864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p:cNvCxnSpPr>
          <p:nvPr/>
        </p:nvCxnSpPr>
        <p:spPr>
          <a:xfrm>
            <a:off x="8763000" y="1996440"/>
            <a:ext cx="381000" cy="54102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763000" y="3505200"/>
            <a:ext cx="381000" cy="46166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763000" y="3977640"/>
            <a:ext cx="381000" cy="45945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763000" y="5410200"/>
            <a:ext cx="381000" cy="463897"/>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763000" y="5874097"/>
            <a:ext cx="381000" cy="52670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15"/>
          <p:cNvGrpSpPr/>
          <p:nvPr/>
        </p:nvGrpSpPr>
        <p:grpSpPr>
          <a:xfrm>
            <a:off x="0" y="2865794"/>
            <a:ext cx="1905000" cy="2497485"/>
            <a:chOff x="0" y="2514600"/>
            <a:chExt cx="1905000" cy="2497485"/>
          </a:xfrm>
        </p:grpSpPr>
        <p:sp>
          <p:nvSpPr>
            <p:cNvPr id="14" name="Rectangle 13"/>
            <p:cNvSpPr/>
            <p:nvPr/>
          </p:nvSpPr>
          <p:spPr>
            <a:xfrm>
              <a:off x="0" y="2514600"/>
              <a:ext cx="1905000" cy="2497485"/>
            </a:xfrm>
            <a:prstGeom prst="rect">
              <a:avLst/>
            </a:prstGeom>
            <a:solidFill>
              <a:srgbClr val="C0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1440" y="2667000"/>
              <a:ext cx="1737360" cy="2194560"/>
            </a:xfrm>
            <a:prstGeom prst="rect">
              <a:avLst/>
            </a:prstGeom>
          </p:spPr>
          <p:txBody>
            <a:bodyPr wrap="square">
              <a:prstTxWarp prst="textPlain">
                <a:avLst/>
              </a:prstTxWarp>
              <a:spAutoFit/>
            </a:bodyPr>
            <a:lstStyle/>
            <a:p>
              <a:pPr algn="ctr"/>
              <a:r>
                <a:rPr lang="en-AU" sz="2000" b="1">
                  <a:ln>
                    <a:solidFill>
                      <a:schemeClr val="bg1"/>
                    </a:solidFill>
                  </a:ln>
                  <a:solidFill>
                    <a:schemeClr val="bg1"/>
                  </a:solidFill>
                  <a:latin typeface="Times New Roman" pitchFamily="18" charset="0"/>
                </a:rPr>
                <a:t>- Con đường phát triển của CMGPDT</a:t>
              </a:r>
              <a:endParaRPr lang="en-US" sz="2000">
                <a:ln>
                  <a:solidFill>
                    <a:schemeClr val="bg1"/>
                  </a:solidFill>
                </a:ln>
                <a:solidFill>
                  <a:schemeClr val="bg1"/>
                </a:solidFill>
              </a:endParaRPr>
            </a:p>
          </p:txBody>
        </p:sp>
      </p:grpSp>
      <p:sp>
        <p:nvSpPr>
          <p:cNvPr id="19" name="Right Arrow 18"/>
          <p:cNvSpPr/>
          <p:nvPr/>
        </p:nvSpPr>
        <p:spPr>
          <a:xfrm>
            <a:off x="1905000" y="3170594"/>
            <a:ext cx="381000" cy="1617698"/>
          </a:xfrm>
          <a:prstGeom prst="rightArrow">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24"/>
          <p:cNvGrpSpPr/>
          <p:nvPr/>
        </p:nvGrpSpPr>
        <p:grpSpPr>
          <a:xfrm>
            <a:off x="2286000" y="2438400"/>
            <a:ext cx="1371600" cy="3107085"/>
            <a:chOff x="2286000" y="2087206"/>
            <a:chExt cx="1371600" cy="3107085"/>
          </a:xfrm>
          <a:solidFill>
            <a:schemeClr val="accent6">
              <a:lumMod val="50000"/>
            </a:schemeClr>
          </a:solidFill>
        </p:grpSpPr>
        <p:sp>
          <p:nvSpPr>
            <p:cNvPr id="22" name="Rounded Rectangle 21"/>
            <p:cNvSpPr/>
            <p:nvPr/>
          </p:nvSpPr>
          <p:spPr>
            <a:xfrm>
              <a:off x="2286000" y="2087206"/>
              <a:ext cx="1371600" cy="310708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TextBox 20"/>
            <p:cNvSpPr txBox="1"/>
            <p:nvPr/>
          </p:nvSpPr>
          <p:spPr>
            <a:xfrm>
              <a:off x="2362200" y="2250750"/>
              <a:ext cx="1219200" cy="2743200"/>
            </a:xfrm>
            <a:prstGeom prst="rect">
              <a:avLst/>
            </a:prstGeom>
            <a:grpFill/>
          </p:spPr>
          <p:txBody>
            <a:bodyPr wrap="square" rtlCol="0">
              <a:prstTxWarp prst="textPlain">
                <a:avLst/>
              </a:prstTxWarp>
              <a:spAutoFit/>
            </a:bodyPr>
            <a:lstStyle/>
            <a:p>
              <a:pPr algn="ctr"/>
              <a:r>
                <a:rPr lang="en-US" sz="2400" b="1">
                  <a:solidFill>
                    <a:srgbClr val="FFFF00"/>
                  </a:solidFill>
                  <a:latin typeface="Tahoma" pitchFamily="34" charset="0"/>
                  <a:ea typeface="Tahoma" pitchFamily="34" charset="0"/>
                  <a:cs typeface="Tahoma" pitchFamily="34" charset="0"/>
                </a:rPr>
                <a:t>Phải đi theo con đường CMVS</a:t>
              </a:r>
            </a:p>
          </p:txBody>
        </p:sp>
      </p:grpSp>
      <p:cxnSp>
        <p:nvCxnSpPr>
          <p:cNvPr id="37" name="Straight Arrow Connector 36"/>
          <p:cNvCxnSpPr>
            <a:stCxn id="22" idx="3"/>
            <a:endCxn id="8" idx="1"/>
          </p:cNvCxnSpPr>
          <p:nvPr/>
        </p:nvCxnSpPr>
        <p:spPr>
          <a:xfrm flipV="1">
            <a:off x="3657600" y="1996440"/>
            <a:ext cx="533400" cy="199550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3"/>
            <a:endCxn id="7" idx="1"/>
          </p:cNvCxnSpPr>
          <p:nvPr/>
        </p:nvCxnSpPr>
        <p:spPr>
          <a:xfrm flipV="1">
            <a:off x="3657600" y="3977640"/>
            <a:ext cx="533400" cy="1430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657600" y="4002551"/>
            <a:ext cx="533400" cy="2245849"/>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37160" y="2654320"/>
            <a:ext cx="2686451" cy="230832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Ý nghĩa của tư tưởng đối với CMVN</a:t>
            </a:r>
            <a:endParaRPr lang="en-US" sz="3600">
              <a:solidFill>
                <a:schemeClr val="bg1"/>
              </a:solidFill>
            </a:endParaRPr>
          </a:p>
        </p:txBody>
      </p:sp>
      <p:sp>
        <p:nvSpPr>
          <p:cNvPr id="44" name="Rectangle 43"/>
          <p:cNvSpPr/>
          <p:nvPr/>
        </p:nvSpPr>
        <p:spPr>
          <a:xfrm>
            <a:off x="3605873" y="2133600"/>
            <a:ext cx="5446687" cy="341632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5400" b="1">
                <a:solidFill>
                  <a:schemeClr val="bg1"/>
                </a:solidFill>
                <a:latin typeface="Tahoma" pitchFamily="34" charset="0"/>
                <a:ea typeface="Tahoma" pitchFamily="34" charset="0"/>
                <a:cs typeface="Tahoma" pitchFamily="34" charset="0"/>
              </a:rPr>
              <a:t>Đối với thời kỳ đấu tranh giải phóng dân tộc như thế nào?</a:t>
            </a:r>
            <a:endParaRPr lang="en-US" sz="5400">
              <a:solidFill>
                <a:schemeClr val="bg1"/>
              </a:solidFill>
            </a:endParaRPr>
          </a:p>
        </p:txBody>
      </p:sp>
      <p:cxnSp>
        <p:nvCxnSpPr>
          <p:cNvPr id="45" name="Straight Arrow Connector 44"/>
          <p:cNvCxnSpPr>
            <a:stCxn id="43" idx="3"/>
          </p:cNvCxnSpPr>
          <p:nvPr/>
        </p:nvCxnSpPr>
        <p:spPr>
          <a:xfrm>
            <a:off x="2823611" y="3808482"/>
            <a:ext cx="757789" cy="0"/>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2319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xit" presetSubtype="21" fill="hold" grpId="1" nodeType="clickEffect">
                                  <p:stCondLst>
                                    <p:cond delay="0"/>
                                  </p:stCondLst>
                                  <p:childTnLst>
                                    <p:animEffect transition="out" filter="barn(inVertic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22" presetClass="entr" presetSubtype="8"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500"/>
                                        <p:tgtEl>
                                          <p:spTgt spid="4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500"/>
                                        <p:tgtEl>
                                          <p:spTgt spid="6"/>
                                        </p:tgtEl>
                                      </p:cBhvr>
                                    </p:animEffect>
                                  </p:childTnLst>
                                </p:cTn>
                              </p:par>
                              <p:par>
                                <p:cTn id="60" presetID="22" presetClass="entr" presetSubtype="8"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par>
                                <p:cTn id="63" presetID="22" presetClass="entr" presetSubtype="8"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xit" presetSubtype="21" fill="hold" grpId="1" nodeType="clickEffect">
                                  <p:stCondLst>
                                    <p:cond delay="0"/>
                                  </p:stCondLst>
                                  <p:childTnLst>
                                    <p:animEffect transition="out" filter="barn(inVertical)">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16" presetClass="exit" presetSubtype="21" fill="hold" grpId="1" nodeType="withEffect">
                                  <p:stCondLst>
                                    <p:cond delay="0"/>
                                  </p:stCondLst>
                                  <p:childTnLst>
                                    <p:animEffect transition="out" filter="barn(inVertical)">
                                      <p:cBhvr>
                                        <p:cTn id="72" dur="500"/>
                                        <p:tgtEl>
                                          <p:spTgt spid="7"/>
                                        </p:tgtEl>
                                      </p:cBhvr>
                                    </p:animEffect>
                                    <p:set>
                                      <p:cBhvr>
                                        <p:cTn id="73" dur="1" fill="hold">
                                          <p:stCondLst>
                                            <p:cond delay="499"/>
                                          </p:stCondLst>
                                        </p:cTn>
                                        <p:tgtEl>
                                          <p:spTgt spid="7"/>
                                        </p:tgtEl>
                                        <p:attrNameLst>
                                          <p:attrName>style.visibility</p:attrName>
                                        </p:attrNameLst>
                                      </p:cBhvr>
                                      <p:to>
                                        <p:strVal val="hidden"/>
                                      </p:to>
                                    </p:set>
                                  </p:childTnLst>
                                </p:cTn>
                              </p:par>
                              <p:par>
                                <p:cTn id="74" presetID="16" presetClass="exit" presetSubtype="21" fill="hold" grpId="1" nodeType="withEffect">
                                  <p:stCondLst>
                                    <p:cond delay="0"/>
                                  </p:stCondLst>
                                  <p:childTnLst>
                                    <p:animEffect transition="out" filter="barn(inVertical)">
                                      <p:cBhvr>
                                        <p:cTn id="75" dur="500"/>
                                        <p:tgtEl>
                                          <p:spTgt spid="6"/>
                                        </p:tgtEl>
                                      </p:cBhvr>
                                    </p:animEffect>
                                    <p:set>
                                      <p:cBhvr>
                                        <p:cTn id="76" dur="1" fill="hold">
                                          <p:stCondLst>
                                            <p:cond delay="499"/>
                                          </p:stCondLst>
                                        </p:cTn>
                                        <p:tgtEl>
                                          <p:spTgt spid="6"/>
                                        </p:tgtEl>
                                        <p:attrNameLst>
                                          <p:attrName>style.visibility</p:attrName>
                                        </p:attrNameLst>
                                      </p:cBhvr>
                                      <p:to>
                                        <p:strVal val="hidden"/>
                                      </p:to>
                                    </p:set>
                                  </p:childTnLst>
                                </p:cTn>
                              </p:par>
                              <p:par>
                                <p:cTn id="77" presetID="42" presetClass="exit" presetSubtype="0" fill="hold" nodeType="withEffect">
                                  <p:stCondLst>
                                    <p:cond delay="0"/>
                                  </p:stCondLst>
                                  <p:childTnLst>
                                    <p:animEffect transition="out" filter="fade">
                                      <p:cBhvr>
                                        <p:cTn id="78" dur="1000"/>
                                        <p:tgtEl>
                                          <p:spTgt spid="13"/>
                                        </p:tgtEl>
                                      </p:cBhvr>
                                    </p:animEffect>
                                    <p:anim calcmode="lin" valueType="num">
                                      <p:cBhvr>
                                        <p:cTn id="79" dur="1000"/>
                                        <p:tgtEl>
                                          <p:spTgt spid="13"/>
                                        </p:tgtEl>
                                        <p:attrNameLst>
                                          <p:attrName>ppt_x</p:attrName>
                                        </p:attrNameLst>
                                      </p:cBhvr>
                                      <p:tavLst>
                                        <p:tav tm="0">
                                          <p:val>
                                            <p:strVal val="ppt_x"/>
                                          </p:val>
                                        </p:tav>
                                        <p:tav tm="100000">
                                          <p:val>
                                            <p:strVal val="ppt_x"/>
                                          </p:val>
                                        </p:tav>
                                      </p:tavLst>
                                    </p:anim>
                                    <p:anim calcmode="lin" valueType="num">
                                      <p:cBhvr>
                                        <p:cTn id="80" dur="1000"/>
                                        <p:tgtEl>
                                          <p:spTgt spid="13"/>
                                        </p:tgtEl>
                                        <p:attrNameLst>
                                          <p:attrName>ppt_y</p:attrName>
                                        </p:attrNameLst>
                                      </p:cBhvr>
                                      <p:tavLst>
                                        <p:tav tm="0">
                                          <p:val>
                                            <p:strVal val="ppt_y"/>
                                          </p:val>
                                        </p:tav>
                                        <p:tav tm="100000">
                                          <p:val>
                                            <p:strVal val="ppt_y+.1"/>
                                          </p:val>
                                        </p:tav>
                                      </p:tavLst>
                                    </p:anim>
                                    <p:set>
                                      <p:cBhvr>
                                        <p:cTn id="81" dur="1" fill="hold">
                                          <p:stCondLst>
                                            <p:cond delay="999"/>
                                          </p:stCondLst>
                                        </p:cTn>
                                        <p:tgtEl>
                                          <p:spTgt spid="13"/>
                                        </p:tgtEl>
                                        <p:attrNameLst>
                                          <p:attrName>style.visibility</p:attrName>
                                        </p:attrNameLst>
                                      </p:cBhvr>
                                      <p:to>
                                        <p:strVal val="hidden"/>
                                      </p:to>
                                    </p:set>
                                  </p:childTnLst>
                                </p:cTn>
                              </p:par>
                              <p:par>
                                <p:cTn id="82" presetID="42" presetClass="exit" presetSubtype="0" fill="hold" nodeType="withEffect">
                                  <p:stCondLst>
                                    <p:cond delay="0"/>
                                  </p:stCondLst>
                                  <p:childTnLst>
                                    <p:animEffect transition="out" filter="fade">
                                      <p:cBhvr>
                                        <p:cTn id="83" dur="1000"/>
                                        <p:tgtEl>
                                          <p:spTgt spid="15"/>
                                        </p:tgtEl>
                                      </p:cBhvr>
                                    </p:animEffect>
                                    <p:anim calcmode="lin" valueType="num">
                                      <p:cBhvr>
                                        <p:cTn id="84" dur="1000"/>
                                        <p:tgtEl>
                                          <p:spTgt spid="15"/>
                                        </p:tgtEl>
                                        <p:attrNameLst>
                                          <p:attrName>ppt_x</p:attrName>
                                        </p:attrNameLst>
                                      </p:cBhvr>
                                      <p:tavLst>
                                        <p:tav tm="0">
                                          <p:val>
                                            <p:strVal val="ppt_x"/>
                                          </p:val>
                                        </p:tav>
                                        <p:tav tm="100000">
                                          <p:val>
                                            <p:strVal val="ppt_x"/>
                                          </p:val>
                                        </p:tav>
                                      </p:tavLst>
                                    </p:anim>
                                    <p:anim calcmode="lin" valueType="num">
                                      <p:cBhvr>
                                        <p:cTn id="85" dur="1000"/>
                                        <p:tgtEl>
                                          <p:spTgt spid="15"/>
                                        </p:tgtEl>
                                        <p:attrNameLst>
                                          <p:attrName>ppt_y</p:attrName>
                                        </p:attrNameLst>
                                      </p:cBhvr>
                                      <p:tavLst>
                                        <p:tav tm="0">
                                          <p:val>
                                            <p:strVal val="ppt_y"/>
                                          </p:val>
                                        </p:tav>
                                        <p:tav tm="100000">
                                          <p:val>
                                            <p:strVal val="ppt_y+.1"/>
                                          </p:val>
                                        </p:tav>
                                      </p:tavLst>
                                    </p:anim>
                                    <p:set>
                                      <p:cBhvr>
                                        <p:cTn id="86" dur="1" fill="hold">
                                          <p:stCondLst>
                                            <p:cond delay="999"/>
                                          </p:stCondLst>
                                        </p:cTn>
                                        <p:tgtEl>
                                          <p:spTgt spid="15"/>
                                        </p:tgtEl>
                                        <p:attrNameLst>
                                          <p:attrName>style.visibility</p:attrName>
                                        </p:attrNameLst>
                                      </p:cBhvr>
                                      <p:to>
                                        <p:strVal val="hidden"/>
                                      </p:to>
                                    </p:set>
                                  </p:childTnLst>
                                </p:cTn>
                              </p:par>
                              <p:par>
                                <p:cTn id="87" presetID="42" presetClass="exit" presetSubtype="0" fill="hold" nodeType="withEffect">
                                  <p:stCondLst>
                                    <p:cond delay="0"/>
                                  </p:stCondLst>
                                  <p:childTnLst>
                                    <p:animEffect transition="out" filter="fade">
                                      <p:cBhvr>
                                        <p:cTn id="88" dur="1000"/>
                                        <p:tgtEl>
                                          <p:spTgt spid="17"/>
                                        </p:tgtEl>
                                      </p:cBhvr>
                                    </p:animEffect>
                                    <p:anim calcmode="lin" valueType="num">
                                      <p:cBhvr>
                                        <p:cTn id="89" dur="1000"/>
                                        <p:tgtEl>
                                          <p:spTgt spid="17"/>
                                        </p:tgtEl>
                                        <p:attrNameLst>
                                          <p:attrName>ppt_x</p:attrName>
                                        </p:attrNameLst>
                                      </p:cBhvr>
                                      <p:tavLst>
                                        <p:tav tm="0">
                                          <p:val>
                                            <p:strVal val="ppt_x"/>
                                          </p:val>
                                        </p:tav>
                                        <p:tav tm="100000">
                                          <p:val>
                                            <p:strVal val="ppt_x"/>
                                          </p:val>
                                        </p:tav>
                                      </p:tavLst>
                                    </p:anim>
                                    <p:anim calcmode="lin" valueType="num">
                                      <p:cBhvr>
                                        <p:cTn id="90" dur="1000"/>
                                        <p:tgtEl>
                                          <p:spTgt spid="17"/>
                                        </p:tgtEl>
                                        <p:attrNameLst>
                                          <p:attrName>ppt_y</p:attrName>
                                        </p:attrNameLst>
                                      </p:cBhvr>
                                      <p:tavLst>
                                        <p:tav tm="0">
                                          <p:val>
                                            <p:strVal val="ppt_y"/>
                                          </p:val>
                                        </p:tav>
                                        <p:tav tm="100000">
                                          <p:val>
                                            <p:strVal val="ppt_y+.1"/>
                                          </p:val>
                                        </p:tav>
                                      </p:tavLst>
                                    </p:anim>
                                    <p:set>
                                      <p:cBhvr>
                                        <p:cTn id="91" dur="1" fill="hold">
                                          <p:stCondLst>
                                            <p:cond delay="999"/>
                                          </p:stCondLst>
                                        </p:cTn>
                                        <p:tgtEl>
                                          <p:spTgt spid="17"/>
                                        </p:tgtEl>
                                        <p:attrNameLst>
                                          <p:attrName>style.visibility</p:attrName>
                                        </p:attrNameLst>
                                      </p:cBhvr>
                                      <p:to>
                                        <p:strVal val="hidden"/>
                                      </p:to>
                                    </p:set>
                                  </p:childTnLst>
                                </p:cTn>
                              </p:par>
                              <p:par>
                                <p:cTn id="92" presetID="42" presetClass="exit" presetSubtype="0" fill="hold" nodeType="withEffect">
                                  <p:stCondLst>
                                    <p:cond delay="0"/>
                                  </p:stCondLst>
                                  <p:childTnLst>
                                    <p:animEffect transition="out" filter="fade">
                                      <p:cBhvr>
                                        <p:cTn id="93" dur="1000"/>
                                        <p:tgtEl>
                                          <p:spTgt spid="18"/>
                                        </p:tgtEl>
                                      </p:cBhvr>
                                    </p:animEffect>
                                    <p:anim calcmode="lin" valueType="num">
                                      <p:cBhvr>
                                        <p:cTn id="94" dur="1000"/>
                                        <p:tgtEl>
                                          <p:spTgt spid="18"/>
                                        </p:tgtEl>
                                        <p:attrNameLst>
                                          <p:attrName>ppt_x</p:attrName>
                                        </p:attrNameLst>
                                      </p:cBhvr>
                                      <p:tavLst>
                                        <p:tav tm="0">
                                          <p:val>
                                            <p:strVal val="ppt_x"/>
                                          </p:val>
                                        </p:tav>
                                        <p:tav tm="100000">
                                          <p:val>
                                            <p:strVal val="ppt_x"/>
                                          </p:val>
                                        </p:tav>
                                      </p:tavLst>
                                    </p:anim>
                                    <p:anim calcmode="lin" valueType="num">
                                      <p:cBhvr>
                                        <p:cTn id="95" dur="1000"/>
                                        <p:tgtEl>
                                          <p:spTgt spid="18"/>
                                        </p:tgtEl>
                                        <p:attrNameLst>
                                          <p:attrName>ppt_y</p:attrName>
                                        </p:attrNameLst>
                                      </p:cBhvr>
                                      <p:tavLst>
                                        <p:tav tm="0">
                                          <p:val>
                                            <p:strVal val="ppt_y"/>
                                          </p:val>
                                        </p:tav>
                                        <p:tav tm="100000">
                                          <p:val>
                                            <p:strVal val="ppt_y+.1"/>
                                          </p:val>
                                        </p:tav>
                                      </p:tavLst>
                                    </p:anim>
                                    <p:set>
                                      <p:cBhvr>
                                        <p:cTn id="96" dur="1" fill="hold">
                                          <p:stCondLst>
                                            <p:cond delay="999"/>
                                          </p:stCondLst>
                                        </p:cTn>
                                        <p:tgtEl>
                                          <p:spTgt spid="18"/>
                                        </p:tgtEl>
                                        <p:attrNameLst>
                                          <p:attrName>style.visibility</p:attrName>
                                        </p:attrNameLst>
                                      </p:cBhvr>
                                      <p:to>
                                        <p:strVal val="hidden"/>
                                      </p:to>
                                    </p:set>
                                  </p:childTnLst>
                                </p:cTn>
                              </p:par>
                              <p:par>
                                <p:cTn id="97" presetID="42" presetClass="exit" presetSubtype="0" fill="hold" nodeType="withEffect">
                                  <p:stCondLst>
                                    <p:cond delay="0"/>
                                  </p:stCondLst>
                                  <p:childTnLst>
                                    <p:animEffect transition="out" filter="fade">
                                      <p:cBhvr>
                                        <p:cTn id="98" dur="1000"/>
                                        <p:tgtEl>
                                          <p:spTgt spid="23"/>
                                        </p:tgtEl>
                                      </p:cBhvr>
                                    </p:animEffect>
                                    <p:anim calcmode="lin" valueType="num">
                                      <p:cBhvr>
                                        <p:cTn id="99" dur="1000"/>
                                        <p:tgtEl>
                                          <p:spTgt spid="23"/>
                                        </p:tgtEl>
                                        <p:attrNameLst>
                                          <p:attrName>ppt_x</p:attrName>
                                        </p:attrNameLst>
                                      </p:cBhvr>
                                      <p:tavLst>
                                        <p:tav tm="0">
                                          <p:val>
                                            <p:strVal val="ppt_x"/>
                                          </p:val>
                                        </p:tav>
                                        <p:tav tm="100000">
                                          <p:val>
                                            <p:strVal val="ppt_x"/>
                                          </p:val>
                                        </p:tav>
                                      </p:tavLst>
                                    </p:anim>
                                    <p:anim calcmode="lin" valueType="num">
                                      <p:cBhvr>
                                        <p:cTn id="100" dur="1000"/>
                                        <p:tgtEl>
                                          <p:spTgt spid="23"/>
                                        </p:tgtEl>
                                        <p:attrNameLst>
                                          <p:attrName>ppt_y</p:attrName>
                                        </p:attrNameLst>
                                      </p:cBhvr>
                                      <p:tavLst>
                                        <p:tav tm="0">
                                          <p:val>
                                            <p:strVal val="ppt_y"/>
                                          </p:val>
                                        </p:tav>
                                        <p:tav tm="100000">
                                          <p:val>
                                            <p:strVal val="ppt_y+.1"/>
                                          </p:val>
                                        </p:tav>
                                      </p:tavLst>
                                    </p:anim>
                                    <p:set>
                                      <p:cBhvr>
                                        <p:cTn id="101" dur="1" fill="hold">
                                          <p:stCondLst>
                                            <p:cond delay="999"/>
                                          </p:stCondLst>
                                        </p:cTn>
                                        <p:tgtEl>
                                          <p:spTgt spid="23"/>
                                        </p:tgtEl>
                                        <p:attrNameLst>
                                          <p:attrName>style.visibility</p:attrName>
                                        </p:attrNameLst>
                                      </p:cBhvr>
                                      <p:to>
                                        <p:strVal val="hidden"/>
                                      </p:to>
                                    </p:set>
                                  </p:childTnLst>
                                </p:cTn>
                              </p:par>
                              <p:par>
                                <p:cTn id="102" presetID="42" presetClass="exit" presetSubtype="0" fill="hold" nodeType="withEffect">
                                  <p:stCondLst>
                                    <p:cond delay="0"/>
                                  </p:stCondLst>
                                  <p:childTnLst>
                                    <p:animEffect transition="out" filter="fade">
                                      <p:cBhvr>
                                        <p:cTn id="103" dur="1000"/>
                                        <p:tgtEl>
                                          <p:spTgt spid="24"/>
                                        </p:tgtEl>
                                      </p:cBhvr>
                                    </p:animEffect>
                                    <p:anim calcmode="lin" valueType="num">
                                      <p:cBhvr>
                                        <p:cTn id="104" dur="1000"/>
                                        <p:tgtEl>
                                          <p:spTgt spid="24"/>
                                        </p:tgtEl>
                                        <p:attrNameLst>
                                          <p:attrName>ppt_x</p:attrName>
                                        </p:attrNameLst>
                                      </p:cBhvr>
                                      <p:tavLst>
                                        <p:tav tm="0">
                                          <p:val>
                                            <p:strVal val="ppt_x"/>
                                          </p:val>
                                        </p:tav>
                                        <p:tav tm="100000">
                                          <p:val>
                                            <p:strVal val="ppt_x"/>
                                          </p:val>
                                        </p:tav>
                                      </p:tavLst>
                                    </p:anim>
                                    <p:anim calcmode="lin" valueType="num">
                                      <p:cBhvr>
                                        <p:cTn id="105" dur="1000"/>
                                        <p:tgtEl>
                                          <p:spTgt spid="24"/>
                                        </p:tgtEl>
                                        <p:attrNameLst>
                                          <p:attrName>ppt_y</p:attrName>
                                        </p:attrNameLst>
                                      </p:cBhvr>
                                      <p:tavLst>
                                        <p:tav tm="0">
                                          <p:val>
                                            <p:strVal val="ppt_y"/>
                                          </p:val>
                                        </p:tav>
                                        <p:tav tm="100000">
                                          <p:val>
                                            <p:strVal val="ppt_y+.1"/>
                                          </p:val>
                                        </p:tav>
                                      </p:tavLst>
                                    </p:anim>
                                    <p:set>
                                      <p:cBhvr>
                                        <p:cTn id="106" dur="1" fill="hold">
                                          <p:stCondLst>
                                            <p:cond delay="999"/>
                                          </p:stCondLst>
                                        </p:cTn>
                                        <p:tgtEl>
                                          <p:spTgt spid="24"/>
                                        </p:tgtEl>
                                        <p:attrNameLst>
                                          <p:attrName>style.visibility</p:attrName>
                                        </p:attrNameLst>
                                      </p:cBhvr>
                                      <p:to>
                                        <p:strVal val="hidden"/>
                                      </p:to>
                                    </p:set>
                                  </p:childTnLst>
                                </p:cTn>
                              </p:par>
                              <p:par>
                                <p:cTn id="107" presetID="16" presetClass="exit" presetSubtype="21" fill="hold" nodeType="withEffect">
                                  <p:stCondLst>
                                    <p:cond delay="0"/>
                                  </p:stCondLst>
                                  <p:childTnLst>
                                    <p:animEffect transition="out" filter="barn(inVertical)">
                                      <p:cBhvr>
                                        <p:cTn id="108" dur="500"/>
                                        <p:tgtEl>
                                          <p:spTgt spid="4"/>
                                        </p:tgtEl>
                                      </p:cBhvr>
                                    </p:animEffect>
                                    <p:set>
                                      <p:cBhvr>
                                        <p:cTn id="109" dur="1" fill="hold">
                                          <p:stCondLst>
                                            <p:cond delay="499"/>
                                          </p:stCondLst>
                                        </p:cTn>
                                        <p:tgtEl>
                                          <p:spTgt spid="4"/>
                                        </p:tgtEl>
                                        <p:attrNameLst>
                                          <p:attrName>style.visibility</p:attrName>
                                        </p:attrNameLst>
                                      </p:cBhvr>
                                      <p:to>
                                        <p:strVal val="hidden"/>
                                      </p:to>
                                    </p:set>
                                  </p:childTnLst>
                                </p:cTn>
                              </p:par>
                              <p:par>
                                <p:cTn id="110" presetID="16" presetClass="exit" presetSubtype="21" fill="hold" nodeType="withEffect">
                                  <p:stCondLst>
                                    <p:cond delay="0"/>
                                  </p:stCondLst>
                                  <p:childTnLst>
                                    <p:animEffect transition="out" filter="barn(inVertical)">
                                      <p:cBhvr>
                                        <p:cTn id="111" dur="500"/>
                                        <p:tgtEl>
                                          <p:spTgt spid="5"/>
                                        </p:tgtEl>
                                      </p:cBhvr>
                                    </p:animEffect>
                                    <p:set>
                                      <p:cBhvr>
                                        <p:cTn id="112" dur="1" fill="hold">
                                          <p:stCondLst>
                                            <p:cond delay="499"/>
                                          </p:stCondLst>
                                        </p:cTn>
                                        <p:tgtEl>
                                          <p:spTgt spid="5"/>
                                        </p:tgtEl>
                                        <p:attrNameLst>
                                          <p:attrName>style.visibility</p:attrName>
                                        </p:attrNameLst>
                                      </p:cBhvr>
                                      <p:to>
                                        <p:strVal val="hidden"/>
                                      </p:to>
                                    </p:set>
                                  </p:childTnLst>
                                </p:cTn>
                              </p:par>
                              <p:par>
                                <p:cTn id="113" presetID="16" presetClass="exit" presetSubtype="21" fill="hold" nodeType="withEffect">
                                  <p:stCondLst>
                                    <p:cond delay="0"/>
                                  </p:stCondLst>
                                  <p:childTnLst>
                                    <p:animEffect transition="out" filter="barn(inVertical)">
                                      <p:cBhvr>
                                        <p:cTn id="114" dur="500"/>
                                        <p:tgtEl>
                                          <p:spTgt spid="39"/>
                                        </p:tgtEl>
                                      </p:cBhvr>
                                    </p:animEffect>
                                    <p:set>
                                      <p:cBhvr>
                                        <p:cTn id="115" dur="1" fill="hold">
                                          <p:stCondLst>
                                            <p:cond delay="499"/>
                                          </p:stCondLst>
                                        </p:cTn>
                                        <p:tgtEl>
                                          <p:spTgt spid="39"/>
                                        </p:tgtEl>
                                        <p:attrNameLst>
                                          <p:attrName>style.visibility</p:attrName>
                                        </p:attrNameLst>
                                      </p:cBhvr>
                                      <p:to>
                                        <p:strVal val="hidden"/>
                                      </p:to>
                                    </p:set>
                                  </p:childTnLst>
                                </p:cTn>
                              </p:par>
                              <p:par>
                                <p:cTn id="116" presetID="16" presetClass="exit" presetSubtype="21" fill="hold" nodeType="withEffect">
                                  <p:stCondLst>
                                    <p:cond delay="0"/>
                                  </p:stCondLst>
                                  <p:childTnLst>
                                    <p:animEffect transition="out" filter="barn(inVertical)">
                                      <p:cBhvr>
                                        <p:cTn id="117" dur="500"/>
                                        <p:tgtEl>
                                          <p:spTgt spid="41"/>
                                        </p:tgtEl>
                                      </p:cBhvr>
                                    </p:animEffect>
                                    <p:set>
                                      <p:cBhvr>
                                        <p:cTn id="118" dur="1" fill="hold">
                                          <p:stCondLst>
                                            <p:cond delay="499"/>
                                          </p:stCondLst>
                                        </p:cTn>
                                        <p:tgtEl>
                                          <p:spTgt spid="41"/>
                                        </p:tgtEl>
                                        <p:attrNameLst>
                                          <p:attrName>style.visibility</p:attrName>
                                        </p:attrNameLst>
                                      </p:cBhvr>
                                      <p:to>
                                        <p:strVal val="hidden"/>
                                      </p:to>
                                    </p:set>
                                  </p:childTnLst>
                                </p:cTn>
                              </p:par>
                              <p:par>
                                <p:cTn id="119" presetID="42" presetClass="exit" presetSubtype="0" fill="hold" grpId="1" nodeType="withEffect">
                                  <p:stCondLst>
                                    <p:cond delay="0"/>
                                  </p:stCondLst>
                                  <p:childTnLst>
                                    <p:animEffect transition="out" filter="fade">
                                      <p:cBhvr>
                                        <p:cTn id="120" dur="1000"/>
                                        <p:tgtEl>
                                          <p:spTgt spid="19"/>
                                        </p:tgtEl>
                                      </p:cBhvr>
                                    </p:animEffect>
                                    <p:anim calcmode="lin" valueType="num">
                                      <p:cBhvr>
                                        <p:cTn id="121" dur="1000"/>
                                        <p:tgtEl>
                                          <p:spTgt spid="19"/>
                                        </p:tgtEl>
                                        <p:attrNameLst>
                                          <p:attrName>ppt_x</p:attrName>
                                        </p:attrNameLst>
                                      </p:cBhvr>
                                      <p:tavLst>
                                        <p:tav tm="0">
                                          <p:val>
                                            <p:strVal val="ppt_x"/>
                                          </p:val>
                                        </p:tav>
                                        <p:tav tm="100000">
                                          <p:val>
                                            <p:strVal val="ppt_x"/>
                                          </p:val>
                                        </p:tav>
                                      </p:tavLst>
                                    </p:anim>
                                    <p:anim calcmode="lin" valueType="num">
                                      <p:cBhvr>
                                        <p:cTn id="122" dur="1000"/>
                                        <p:tgtEl>
                                          <p:spTgt spid="19"/>
                                        </p:tgtEl>
                                        <p:attrNameLst>
                                          <p:attrName>ppt_y</p:attrName>
                                        </p:attrNameLst>
                                      </p:cBhvr>
                                      <p:tavLst>
                                        <p:tav tm="0">
                                          <p:val>
                                            <p:strVal val="ppt_y"/>
                                          </p:val>
                                        </p:tav>
                                        <p:tav tm="100000">
                                          <p:val>
                                            <p:strVal val="ppt_y+.1"/>
                                          </p:val>
                                        </p:tav>
                                      </p:tavLst>
                                    </p:anim>
                                    <p:set>
                                      <p:cBhvr>
                                        <p:cTn id="123" dur="1" fill="hold">
                                          <p:stCondLst>
                                            <p:cond delay="999"/>
                                          </p:stCondLst>
                                        </p:cTn>
                                        <p:tgtEl>
                                          <p:spTgt spid="19"/>
                                        </p:tgtEl>
                                        <p:attrNameLst>
                                          <p:attrName>style.visibility</p:attrName>
                                        </p:attrNameLst>
                                      </p:cBhvr>
                                      <p:to>
                                        <p:strVal val="hidden"/>
                                      </p:to>
                                    </p:set>
                                  </p:childTnLst>
                                </p:cTn>
                              </p:par>
                              <p:par>
                                <p:cTn id="124" presetID="42" presetClass="exit" presetSubtype="0" fill="hold" nodeType="withEffect">
                                  <p:stCondLst>
                                    <p:cond delay="0"/>
                                  </p:stCondLst>
                                  <p:childTnLst>
                                    <p:animEffect transition="out" filter="fade">
                                      <p:cBhvr>
                                        <p:cTn id="125" dur="1000"/>
                                        <p:tgtEl>
                                          <p:spTgt spid="37"/>
                                        </p:tgtEl>
                                      </p:cBhvr>
                                    </p:animEffect>
                                    <p:anim calcmode="lin" valueType="num">
                                      <p:cBhvr>
                                        <p:cTn id="126" dur="1000"/>
                                        <p:tgtEl>
                                          <p:spTgt spid="37"/>
                                        </p:tgtEl>
                                        <p:attrNameLst>
                                          <p:attrName>ppt_x</p:attrName>
                                        </p:attrNameLst>
                                      </p:cBhvr>
                                      <p:tavLst>
                                        <p:tav tm="0">
                                          <p:val>
                                            <p:strVal val="ppt_x"/>
                                          </p:val>
                                        </p:tav>
                                        <p:tav tm="100000">
                                          <p:val>
                                            <p:strVal val="ppt_x"/>
                                          </p:val>
                                        </p:tav>
                                      </p:tavLst>
                                    </p:anim>
                                    <p:anim calcmode="lin" valueType="num">
                                      <p:cBhvr>
                                        <p:cTn id="127" dur="1000"/>
                                        <p:tgtEl>
                                          <p:spTgt spid="37"/>
                                        </p:tgtEl>
                                        <p:attrNameLst>
                                          <p:attrName>ppt_y</p:attrName>
                                        </p:attrNameLst>
                                      </p:cBhvr>
                                      <p:tavLst>
                                        <p:tav tm="0">
                                          <p:val>
                                            <p:strVal val="ppt_y"/>
                                          </p:val>
                                        </p:tav>
                                        <p:tav tm="100000">
                                          <p:val>
                                            <p:strVal val="ppt_y+.1"/>
                                          </p:val>
                                        </p:tav>
                                      </p:tavLst>
                                    </p:anim>
                                    <p:set>
                                      <p:cBhvr>
                                        <p:cTn id="128" dur="1" fill="hold">
                                          <p:stCondLst>
                                            <p:cond delay="999"/>
                                          </p:stCondLst>
                                        </p:cTn>
                                        <p:tgtEl>
                                          <p:spTgt spid="37"/>
                                        </p:tgtEl>
                                        <p:attrNameLst>
                                          <p:attrName>style.visibility</p:attrName>
                                        </p:attrNameLst>
                                      </p:cBhvr>
                                      <p:to>
                                        <p:strVal val="hidden"/>
                                      </p:to>
                                    </p:set>
                                  </p:childTnLst>
                                </p:cTn>
                              </p:par>
                              <p:par>
                                <p:cTn id="129" presetID="6" presetClass="entr" presetSubtype="16"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circle(in)">
                                      <p:cBhvr>
                                        <p:cTn id="131" dur="5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wipe(left)">
                                      <p:cBhvr>
                                        <p:cTn id="13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animBg="1"/>
      <p:bldP spid="6" grpId="1" animBg="1"/>
      <p:bldP spid="7" grpId="0" animBg="1"/>
      <p:bldP spid="7" grpId="1" animBg="1"/>
      <p:bldP spid="8" grpId="0" animBg="1"/>
      <p:bldP spid="8" grpId="1" animBg="1"/>
      <p:bldP spid="19" grpId="0" animBg="1"/>
      <p:bldP spid="19" grpId="1"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7162800"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8. Phân tích quan điểm của HCM về sử dụng bạo lực cách mạng và sự chủ động, sáng tạo của CMGPDT ở thuộc địa? Ý nghĩa của tư tưởng đó với CMVN?</a:t>
            </a:r>
            <a:endParaRPr lang="en-US" sz="2000" b="1">
              <a:solidFill>
                <a:srgbClr val="0000CC"/>
              </a:solidFill>
              <a:latin typeface="Tahoma" pitchFamily="34" charset="0"/>
              <a:ea typeface="Tahoma" pitchFamily="34" charset="0"/>
              <a:cs typeface="Tahoma" pitchFamily="34" charset="0"/>
            </a:endParaRPr>
          </a:p>
        </p:txBody>
      </p:sp>
      <p:sp>
        <p:nvSpPr>
          <p:cNvPr id="3" name="Rectangle 2"/>
          <p:cNvSpPr/>
          <p:nvPr/>
        </p:nvSpPr>
        <p:spPr>
          <a:xfrm>
            <a:off x="76200" y="2286000"/>
            <a:ext cx="2057400" cy="35394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Quan điểm của HCM về sử dụng bạo lực cách mạng</a:t>
            </a:r>
            <a:endParaRPr lang="en-US" sz="3200">
              <a:solidFill>
                <a:schemeClr val="bg1"/>
              </a:solidFill>
            </a:endParaRPr>
          </a:p>
        </p:txBody>
      </p:sp>
      <p:sp>
        <p:nvSpPr>
          <p:cNvPr id="5" name="Rounded Rectangle 4"/>
          <p:cNvSpPr/>
          <p:nvPr/>
        </p:nvSpPr>
        <p:spPr>
          <a:xfrm>
            <a:off x="3200400" y="1219200"/>
            <a:ext cx="5791200" cy="1676400"/>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200400" y="3124200"/>
            <a:ext cx="5791200" cy="1676400"/>
          </a:xfrm>
          <a:prstGeom prst="round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00400" y="5029200"/>
            <a:ext cx="5791200" cy="1676400"/>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29001" y="1524000"/>
            <a:ext cx="5410200" cy="1077218"/>
          </a:xfrm>
          <a:prstGeom prst="rect">
            <a:avLst/>
          </a:prstGeom>
        </p:spPr>
        <p:txBody>
          <a:bodyPr wrap="square">
            <a:spAutoFit/>
          </a:bodyPr>
          <a:lstStyle/>
          <a:p>
            <a:pPr algn="ctr"/>
            <a:r>
              <a:rPr lang="en-AU" sz="3200" b="1">
                <a:solidFill>
                  <a:schemeClr val="bg1"/>
                </a:solidFill>
                <a:latin typeface="Tahoma" pitchFamily="34" charset="0"/>
                <a:ea typeface="Tahoma" pitchFamily="34" charset="0"/>
                <a:cs typeface="Tahoma" pitchFamily="34" charset="0"/>
              </a:rPr>
              <a:t>+ Tính tất yếu phải sử dụng bạo lực cách mạng</a:t>
            </a:r>
            <a:endParaRPr lang="en-US" sz="3200">
              <a:solidFill>
                <a:schemeClr val="bg1"/>
              </a:solidFill>
            </a:endParaRPr>
          </a:p>
        </p:txBody>
      </p:sp>
      <p:sp>
        <p:nvSpPr>
          <p:cNvPr id="8" name="Rectangle 7"/>
          <p:cNvSpPr/>
          <p:nvPr/>
        </p:nvSpPr>
        <p:spPr>
          <a:xfrm>
            <a:off x="3429001" y="3447752"/>
            <a:ext cx="5410200" cy="1077218"/>
          </a:xfrm>
          <a:prstGeom prst="rect">
            <a:avLst/>
          </a:prstGeom>
        </p:spPr>
        <p:txBody>
          <a:bodyPr wrap="square">
            <a:spAutoFit/>
          </a:bodyPr>
          <a:lstStyle/>
          <a:p>
            <a:pPr algn="ctr"/>
            <a:r>
              <a:rPr lang="en-AU" sz="3200" b="1">
                <a:solidFill>
                  <a:schemeClr val="bg1"/>
                </a:solidFill>
                <a:latin typeface="Tahoma" pitchFamily="34" charset="0"/>
                <a:ea typeface="Tahoma" pitchFamily="34" charset="0"/>
                <a:cs typeface="Tahoma" pitchFamily="34" charset="0"/>
              </a:rPr>
              <a:t>+ Hình thái bạo lực</a:t>
            </a:r>
          </a:p>
          <a:p>
            <a:pPr algn="ctr"/>
            <a:r>
              <a:rPr lang="en-AU" sz="3200" b="1">
                <a:solidFill>
                  <a:schemeClr val="bg1"/>
                </a:solidFill>
                <a:latin typeface="Tahoma" pitchFamily="34" charset="0"/>
                <a:ea typeface="Tahoma" pitchFamily="34" charset="0"/>
                <a:cs typeface="Tahoma" pitchFamily="34" charset="0"/>
              </a:rPr>
              <a:t> cách mạng</a:t>
            </a:r>
            <a:endParaRPr lang="en-US" sz="3200">
              <a:solidFill>
                <a:schemeClr val="bg1"/>
              </a:solidFill>
            </a:endParaRPr>
          </a:p>
        </p:txBody>
      </p:sp>
      <p:cxnSp>
        <p:nvCxnSpPr>
          <p:cNvPr id="11" name="Straight Arrow Connector 10"/>
          <p:cNvCxnSpPr>
            <a:stCxn id="3" idx="3"/>
            <a:endCxn id="5" idx="1"/>
          </p:cNvCxnSpPr>
          <p:nvPr/>
        </p:nvCxnSpPr>
        <p:spPr>
          <a:xfrm flipV="1">
            <a:off x="2133600" y="2057400"/>
            <a:ext cx="1066800" cy="1998315"/>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p:cNvCxnSpPr>
          <p:nvPr/>
        </p:nvCxnSpPr>
        <p:spPr>
          <a:xfrm>
            <a:off x="2133600" y="4055715"/>
            <a:ext cx="1104900" cy="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1"/>
          </p:cNvCxnSpPr>
          <p:nvPr/>
        </p:nvCxnSpPr>
        <p:spPr>
          <a:xfrm>
            <a:off x="2133600" y="4055715"/>
            <a:ext cx="1104900" cy="1865055"/>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Block Arc 15"/>
          <p:cNvSpPr/>
          <p:nvPr/>
        </p:nvSpPr>
        <p:spPr>
          <a:xfrm>
            <a:off x="1468395" y="1828789"/>
            <a:ext cx="6377034" cy="3683889"/>
          </a:xfrm>
          <a:prstGeom prst="blockArc">
            <a:avLst/>
          </a:prstGeom>
          <a:blipFill>
            <a:blip r:embed="rId2"/>
            <a:tile tx="0" ty="0" sx="100000" sy="100000" flip="none" algn="tl"/>
          </a:blipFill>
          <a:ln>
            <a:solidFill>
              <a:schemeClr val="accent4">
                <a:lumMod val="50000"/>
              </a:schemeClr>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 name="Oval 16"/>
          <p:cNvSpPr/>
          <p:nvPr/>
        </p:nvSpPr>
        <p:spPr>
          <a:xfrm>
            <a:off x="299979" y="3687028"/>
            <a:ext cx="3213088" cy="1458913"/>
          </a:xfrm>
          <a:prstGeom prst="ellipse">
            <a:avLst/>
          </a:prstGeom>
          <a:solidFill>
            <a:srgbClr val="0000C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a:solidFill>
                  <a:schemeClr val="bg1"/>
                </a:solidFill>
                <a:effectLst>
                  <a:outerShdw blurRad="38100" dist="38100" dir="2700000" algn="tl">
                    <a:srgbClr val="000000">
                      <a:alpha val="43137"/>
                    </a:srgbClr>
                  </a:outerShdw>
                </a:effectLst>
              </a:rPr>
              <a:t>GCCN</a:t>
            </a:r>
          </a:p>
        </p:txBody>
      </p:sp>
      <p:sp>
        <p:nvSpPr>
          <p:cNvPr id="18" name="Oval 17"/>
          <p:cNvSpPr/>
          <p:nvPr/>
        </p:nvSpPr>
        <p:spPr>
          <a:xfrm>
            <a:off x="5813442" y="3687028"/>
            <a:ext cx="3173469" cy="1460500"/>
          </a:xfrm>
          <a:prstGeom prst="ellipse">
            <a:avLst/>
          </a:prstGeom>
          <a:solidFill>
            <a:srgbClr val="0000C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a:solidFill>
                  <a:schemeClr val="bg1"/>
                </a:solidFill>
                <a:effectLst>
                  <a:outerShdw blurRad="38100" dist="38100" dir="2700000" algn="tl">
                    <a:srgbClr val="000000">
                      <a:alpha val="43137"/>
                    </a:srgbClr>
                  </a:outerShdw>
                </a:effectLst>
              </a:rPr>
              <a:t>THUỘC ĐỊA</a:t>
            </a:r>
          </a:p>
        </p:txBody>
      </p:sp>
      <p:sp>
        <p:nvSpPr>
          <p:cNvPr id="19" name="TextBox 18"/>
          <p:cNvSpPr txBox="1">
            <a:spLocks noChangeArrowheads="1"/>
          </p:cNvSpPr>
          <p:nvPr/>
        </p:nvSpPr>
        <p:spPr bwMode="auto">
          <a:xfrm>
            <a:off x="3111481" y="2299534"/>
            <a:ext cx="3176630" cy="839799"/>
          </a:xfrm>
          <a:prstGeom prst="rect">
            <a:avLst/>
          </a:prstGeom>
          <a:noFill/>
          <a:ln w="9525">
            <a:noFill/>
            <a:miter lim="800000"/>
            <a:headEnd/>
            <a:tailEnd/>
          </a:ln>
        </p:spPr>
        <p:txBody>
          <a:bodyPr spcFirstLastPara="1">
            <a:prstTxWarp prst="textArchUp">
              <a:avLst/>
            </a:prstTxWarp>
            <a:spAutoFit/>
          </a:bodyPr>
          <a:lstStyle/>
          <a:p>
            <a:pPr algn="ctr">
              <a:defRPr/>
            </a:pPr>
            <a:r>
              <a:rPr lang="en-US" sz="3200" b="1">
                <a:ln>
                  <a:solidFill>
                    <a:srgbClr val="FFFF00"/>
                  </a:solidFill>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Chủ nghĩa thực dân</a:t>
            </a:r>
          </a:p>
        </p:txBody>
      </p:sp>
      <p:sp>
        <p:nvSpPr>
          <p:cNvPr id="20" name="Down Arrow 19"/>
          <p:cNvSpPr/>
          <p:nvPr/>
        </p:nvSpPr>
        <p:spPr>
          <a:xfrm>
            <a:off x="1468395" y="5184061"/>
            <a:ext cx="766735" cy="750888"/>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Box 20"/>
          <p:cNvSpPr txBox="1"/>
          <p:nvPr/>
        </p:nvSpPr>
        <p:spPr>
          <a:xfrm>
            <a:off x="519113" y="5950803"/>
            <a:ext cx="2738437" cy="830997"/>
          </a:xfrm>
          <a:prstGeom prst="rect">
            <a:avLst/>
          </a:prstGeom>
          <a:noFill/>
        </p:spPr>
        <p:txBody>
          <a:bodyPr>
            <a:spAutoFit/>
          </a:bodyPr>
          <a:lstStyle/>
          <a:p>
            <a:pPr algn="ctr">
              <a:defRPr/>
            </a:pPr>
            <a:r>
              <a:rPr lang="en-US" sz="2400" b="1">
                <a:solidFill>
                  <a:srgbClr val="030233"/>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Cách mạng </a:t>
            </a:r>
          </a:p>
          <a:p>
            <a:pPr algn="ctr">
              <a:defRPr/>
            </a:pPr>
            <a:r>
              <a:rPr lang="en-US" sz="2400" b="1">
                <a:solidFill>
                  <a:srgbClr val="030233"/>
                </a:solidFill>
                <a:effectLst>
                  <a:outerShdw blurRad="38100" dist="38100" dir="2700000" algn="tl">
                    <a:srgbClr val="000000">
                      <a:alpha val="43137"/>
                    </a:srgbClr>
                  </a:outerShdw>
                </a:effectLst>
                <a:latin typeface="Tahoma" pitchFamily="34" charset="0"/>
                <a:ea typeface="Tahoma" pitchFamily="34" charset="0"/>
                <a:cs typeface="Tahoma" pitchFamily="34" charset="0"/>
              </a:rPr>
              <a:t>Vô sản</a:t>
            </a:r>
          </a:p>
        </p:txBody>
      </p:sp>
      <p:sp>
        <p:nvSpPr>
          <p:cNvPr id="22" name="Down Arrow 21"/>
          <p:cNvSpPr/>
          <p:nvPr/>
        </p:nvSpPr>
        <p:spPr>
          <a:xfrm>
            <a:off x="7091397" y="5184061"/>
            <a:ext cx="766773" cy="803286"/>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Box 22"/>
          <p:cNvSpPr txBox="1">
            <a:spLocks noChangeArrowheads="1"/>
          </p:cNvSpPr>
          <p:nvPr/>
        </p:nvSpPr>
        <p:spPr bwMode="auto">
          <a:xfrm>
            <a:off x="6032500" y="5950803"/>
            <a:ext cx="2847975" cy="830997"/>
          </a:xfrm>
          <a:prstGeom prst="rect">
            <a:avLst/>
          </a:prstGeom>
          <a:noFill/>
          <a:ln w="9525">
            <a:noFill/>
            <a:miter lim="800000"/>
            <a:headEnd/>
            <a:tailEnd/>
          </a:ln>
        </p:spPr>
        <p:txBody>
          <a:bodyPr>
            <a:spAutoFit/>
          </a:bodyPr>
          <a:lstStyle/>
          <a:p>
            <a:pPr algn="ctr">
              <a:defRPr/>
            </a:pPr>
            <a:r>
              <a:rPr lang="en-US" sz="2400" b="1">
                <a:solidFill>
                  <a:srgbClr val="030233"/>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Cách mạng giải phóng dân tộc</a:t>
            </a:r>
          </a:p>
        </p:txBody>
      </p:sp>
      <p:sp>
        <p:nvSpPr>
          <p:cNvPr id="24" name="Isosceles Triangle 23"/>
          <p:cNvSpPr/>
          <p:nvPr/>
        </p:nvSpPr>
        <p:spPr>
          <a:xfrm rot="10800000">
            <a:off x="1577975" y="3504465"/>
            <a:ext cx="693738" cy="51117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Isosceles Triangle 24"/>
          <p:cNvSpPr/>
          <p:nvPr/>
        </p:nvSpPr>
        <p:spPr>
          <a:xfrm rot="10800000">
            <a:off x="7054850" y="3504465"/>
            <a:ext cx="693738" cy="51117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95249" y="1229380"/>
            <a:ext cx="8972551"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Sự chủ động, sáng tạo của CMGPDT ở thuộc địa</a:t>
            </a:r>
            <a:endParaRPr lang="en-US" sz="2800">
              <a:solidFill>
                <a:schemeClr val="bg1"/>
              </a:solidFill>
            </a:endParaRPr>
          </a:p>
        </p:txBody>
      </p:sp>
      <p:sp>
        <p:nvSpPr>
          <p:cNvPr id="27" name="Left-Right Arrow 26"/>
          <p:cNvSpPr/>
          <p:nvPr/>
        </p:nvSpPr>
        <p:spPr>
          <a:xfrm>
            <a:off x="3581585" y="3986361"/>
            <a:ext cx="2155842" cy="973485"/>
          </a:xfrm>
          <a:prstGeom prst="leftRight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6200" y="2743200"/>
            <a:ext cx="2686451" cy="230832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Ý nghĩa của tư tưởng đối với CMVN</a:t>
            </a:r>
            <a:endParaRPr lang="en-US" sz="3600">
              <a:solidFill>
                <a:schemeClr val="bg1"/>
              </a:solidFill>
            </a:endParaRPr>
          </a:p>
        </p:txBody>
      </p:sp>
      <p:sp>
        <p:nvSpPr>
          <p:cNvPr id="29" name="Rectangle 28"/>
          <p:cNvSpPr/>
          <p:nvPr/>
        </p:nvSpPr>
        <p:spPr>
          <a:xfrm>
            <a:off x="3544913" y="2222480"/>
            <a:ext cx="5446687" cy="341632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5400" b="1">
                <a:solidFill>
                  <a:schemeClr val="bg1"/>
                </a:solidFill>
                <a:latin typeface="Tahoma" pitchFamily="34" charset="0"/>
                <a:ea typeface="Tahoma" pitchFamily="34" charset="0"/>
                <a:cs typeface="Tahoma" pitchFamily="34" charset="0"/>
              </a:rPr>
              <a:t>Đối với thời kỳ đấu tranh giải phóng dân tộc như thế nào?</a:t>
            </a:r>
            <a:endParaRPr lang="en-US" sz="5400">
              <a:solidFill>
                <a:schemeClr val="bg1"/>
              </a:solidFill>
            </a:endParaRPr>
          </a:p>
        </p:txBody>
      </p:sp>
      <p:cxnSp>
        <p:nvCxnSpPr>
          <p:cNvPr id="30" name="Straight Arrow Connector 29"/>
          <p:cNvCxnSpPr>
            <a:stCxn id="28" idx="3"/>
          </p:cNvCxnSpPr>
          <p:nvPr/>
        </p:nvCxnSpPr>
        <p:spPr>
          <a:xfrm>
            <a:off x="2762651" y="3897362"/>
            <a:ext cx="757789" cy="0"/>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238500" y="5135940"/>
            <a:ext cx="5753100" cy="1569660"/>
          </a:xfrm>
          <a:prstGeom prst="rect">
            <a:avLst/>
          </a:prstGeom>
        </p:spPr>
        <p:txBody>
          <a:bodyPr wrap="square">
            <a:spAutoFit/>
          </a:bodyPr>
          <a:lstStyle/>
          <a:p>
            <a:pPr algn="ctr"/>
            <a:r>
              <a:rPr lang="en-AU" sz="3200" b="1">
                <a:solidFill>
                  <a:schemeClr val="bg1"/>
                </a:solidFill>
                <a:latin typeface="Tahoma" pitchFamily="34" charset="0"/>
                <a:ea typeface="Tahoma" pitchFamily="34" charset="0"/>
                <a:cs typeface="Tahoma" pitchFamily="34" charset="0"/>
              </a:rPr>
              <a:t>+Tư tưởng BLCM của HCM gắn bó hữu cơ với tư tưởng nhân đạo hoà bình</a:t>
            </a:r>
            <a:endParaRPr lang="en-US" sz="3200">
              <a:solidFill>
                <a:schemeClr val="bg1"/>
              </a:solidFill>
            </a:endParaRPr>
          </a:p>
        </p:txBody>
      </p:sp>
    </p:spTree>
    <p:extLst>
      <p:ext uri="{BB962C8B-B14F-4D97-AF65-F5344CB8AC3E}">
        <p14:creationId xmlns:p14="http://schemas.microsoft.com/office/powerpoint/2010/main" val="26697515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xit" presetSubtype="21" fill="hold" grpId="1" nodeType="clickEffect">
                                  <p:stCondLst>
                                    <p:cond delay="0"/>
                                  </p:stCondLst>
                                  <p:childTnLst>
                                    <p:animEffect transition="out" filter="barn(inVertical)">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6" presetClass="exit" presetSubtype="21" fill="hold" nodeType="withEffect">
                                  <p:stCondLst>
                                    <p:cond delay="0"/>
                                  </p:stCondLst>
                                  <p:childTnLst>
                                    <p:animEffect transition="out" filter="barn(inVertical)">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16" presetClass="exit" presetSubtype="21" fill="hold" grpId="1" nodeType="withEffect">
                                  <p:stCondLst>
                                    <p:cond delay="0"/>
                                  </p:stCondLst>
                                  <p:childTnLst>
                                    <p:animEffect transition="out" filter="barn(inVertical)">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16" presetClass="exit" presetSubtype="21" fill="hold" grpId="1" nodeType="withEffect">
                                  <p:stCondLst>
                                    <p:cond delay="0"/>
                                  </p:stCondLst>
                                  <p:childTnLst>
                                    <p:animEffect transition="out" filter="barn(inVertical)">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par>
                                <p:cTn id="55" presetID="16" presetClass="exit" presetSubtype="21" fill="hold" nodeType="withEffect">
                                  <p:stCondLst>
                                    <p:cond delay="0"/>
                                  </p:stCondLst>
                                  <p:childTnLst>
                                    <p:animEffect transition="out" filter="barn(inVertical)">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6" presetClass="exit" presetSubtype="21" fill="hold" grpId="1" nodeType="withEffect">
                                  <p:stCondLst>
                                    <p:cond delay="0"/>
                                  </p:stCondLst>
                                  <p:childTnLst>
                                    <p:animEffect transition="out" filter="barn(inVertical)">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par>
                                <p:cTn id="61" presetID="16" presetClass="exit" presetSubtype="21" fill="hold" grpId="1" nodeType="withEffect">
                                  <p:stCondLst>
                                    <p:cond delay="0"/>
                                  </p:stCondLst>
                                  <p:childTnLst>
                                    <p:animEffect transition="out" filter="barn(inVertical)">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par>
                                <p:cTn id="64" presetID="16" presetClass="exit" presetSubtype="21" fill="hold" nodeType="withEffect">
                                  <p:stCondLst>
                                    <p:cond delay="0"/>
                                  </p:stCondLst>
                                  <p:childTnLst>
                                    <p:animEffect transition="out" filter="barn(inVertical)">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6" presetClass="exit" presetSubtype="21" fill="hold" grpId="1" nodeType="withEffect">
                                  <p:stCondLst>
                                    <p:cond delay="0"/>
                                  </p:stCondLst>
                                  <p:childTnLst>
                                    <p:animEffect transition="out" filter="barn(inVertical)">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6" presetClass="exit" presetSubtype="21" fill="hold" grpId="1" nodeType="withEffect">
                                  <p:stCondLst>
                                    <p:cond delay="0"/>
                                  </p:stCondLst>
                                  <p:childTnLst>
                                    <p:animEffect transition="out" filter="barn(inVertical)">
                                      <p:cBhvr>
                                        <p:cTn id="71" dur="500"/>
                                        <p:tgtEl>
                                          <p:spTgt spid="9"/>
                                        </p:tgtEl>
                                      </p:cBhvr>
                                    </p:animEffect>
                                    <p:set>
                                      <p:cBhvr>
                                        <p:cTn id="72" dur="1" fill="hold">
                                          <p:stCondLst>
                                            <p:cond delay="499"/>
                                          </p:stCondLst>
                                        </p:cTn>
                                        <p:tgtEl>
                                          <p:spTgt spid="9"/>
                                        </p:tgtEl>
                                        <p:attrNameLst>
                                          <p:attrName>style.visibility</p:attrName>
                                        </p:attrNameLst>
                                      </p:cBhvr>
                                      <p:to>
                                        <p:strVal val="hidden"/>
                                      </p:to>
                                    </p:set>
                                  </p:childTnLst>
                                </p:cTn>
                              </p:par>
                              <p:par>
                                <p:cTn id="73" presetID="16" presetClass="entr" presetSubtype="21"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wipe(up)">
                                      <p:cBhvr>
                                        <p:cTn id="80" dur="500"/>
                                        <p:tgtEl>
                                          <p:spTgt spid="16"/>
                                        </p:tgtEl>
                                      </p:cBhvr>
                                    </p:animEffect>
                                  </p:childTnLst>
                                </p:cTn>
                              </p:par>
                              <p:par>
                                <p:cTn id="81" presetID="22" presetClass="entr" presetSubtype="1"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up)">
                                      <p:cBhvr>
                                        <p:cTn id="83" dur="500"/>
                                        <p:tgtEl>
                                          <p:spTgt spid="19"/>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up)">
                                      <p:cBhvr>
                                        <p:cTn id="86" dur="500"/>
                                        <p:tgtEl>
                                          <p:spTgt spid="24"/>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up)">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up)">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wipe(up)">
                                      <p:cBhvr>
                                        <p:cTn id="104" dur="500"/>
                                        <p:tgtEl>
                                          <p:spTgt spid="20"/>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wipe(up)">
                                      <p:cBhvr>
                                        <p:cTn id="107" dur="500"/>
                                        <p:tgtEl>
                                          <p:spTgt spid="2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wipe(up)">
                                      <p:cBhvr>
                                        <p:cTn id="112" dur="500"/>
                                        <p:tgtEl>
                                          <p:spTgt spid="22"/>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up)">
                                      <p:cBhvr>
                                        <p:cTn id="115" dur="500"/>
                                        <p:tgtEl>
                                          <p:spTgt spid="23"/>
                                        </p:tgtEl>
                                      </p:cBhvr>
                                    </p:animEffect>
                                  </p:childTnLst>
                                </p:cTn>
                              </p:par>
                              <p:par>
                                <p:cTn id="116" presetID="16" presetClass="entr" presetSubtype="37" fill="hold" grpId="0" nodeType="with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barn(outVertical)">
                                      <p:cBhvr>
                                        <p:cTn id="118" dur="500"/>
                                        <p:tgtEl>
                                          <p:spTgt spid="27"/>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exit" presetSubtype="0" fill="hold" grpId="1" nodeType="clickEffect">
                                  <p:stCondLst>
                                    <p:cond delay="0"/>
                                  </p:stCondLst>
                                  <p:childTnLst>
                                    <p:animEffect transition="out" filter="fade">
                                      <p:cBhvr>
                                        <p:cTn id="122" dur="1000"/>
                                        <p:tgtEl>
                                          <p:spTgt spid="26"/>
                                        </p:tgtEl>
                                      </p:cBhvr>
                                    </p:animEffect>
                                    <p:anim calcmode="lin" valueType="num">
                                      <p:cBhvr>
                                        <p:cTn id="123" dur="1000"/>
                                        <p:tgtEl>
                                          <p:spTgt spid="26"/>
                                        </p:tgtEl>
                                        <p:attrNameLst>
                                          <p:attrName>ppt_x</p:attrName>
                                        </p:attrNameLst>
                                      </p:cBhvr>
                                      <p:tavLst>
                                        <p:tav tm="0">
                                          <p:val>
                                            <p:strVal val="ppt_x"/>
                                          </p:val>
                                        </p:tav>
                                        <p:tav tm="100000">
                                          <p:val>
                                            <p:strVal val="ppt_x"/>
                                          </p:val>
                                        </p:tav>
                                      </p:tavLst>
                                    </p:anim>
                                    <p:anim calcmode="lin" valueType="num">
                                      <p:cBhvr>
                                        <p:cTn id="124" dur="1000"/>
                                        <p:tgtEl>
                                          <p:spTgt spid="26"/>
                                        </p:tgtEl>
                                        <p:attrNameLst>
                                          <p:attrName>ppt_y</p:attrName>
                                        </p:attrNameLst>
                                      </p:cBhvr>
                                      <p:tavLst>
                                        <p:tav tm="0">
                                          <p:val>
                                            <p:strVal val="ppt_y"/>
                                          </p:val>
                                        </p:tav>
                                        <p:tav tm="100000">
                                          <p:val>
                                            <p:strVal val="ppt_y+.1"/>
                                          </p:val>
                                        </p:tav>
                                      </p:tavLst>
                                    </p:anim>
                                    <p:set>
                                      <p:cBhvr>
                                        <p:cTn id="125" dur="1" fill="hold">
                                          <p:stCondLst>
                                            <p:cond delay="999"/>
                                          </p:stCondLst>
                                        </p:cTn>
                                        <p:tgtEl>
                                          <p:spTgt spid="26"/>
                                        </p:tgtEl>
                                        <p:attrNameLst>
                                          <p:attrName>style.visibility</p:attrName>
                                        </p:attrNameLst>
                                      </p:cBhvr>
                                      <p:to>
                                        <p:strVal val="hidden"/>
                                      </p:to>
                                    </p:set>
                                  </p:childTnLst>
                                </p:cTn>
                              </p:par>
                              <p:par>
                                <p:cTn id="126" presetID="42" presetClass="exit" presetSubtype="0" fill="hold" grpId="0" nodeType="withEffect">
                                  <p:stCondLst>
                                    <p:cond delay="0"/>
                                  </p:stCondLst>
                                  <p:childTnLst>
                                    <p:animEffect transition="out" filter="fade">
                                      <p:cBhvr>
                                        <p:cTn id="127" dur="1000"/>
                                        <p:tgtEl>
                                          <p:spTgt spid="16"/>
                                        </p:tgtEl>
                                      </p:cBhvr>
                                    </p:animEffect>
                                    <p:anim calcmode="lin" valueType="num">
                                      <p:cBhvr>
                                        <p:cTn id="128" dur="1000"/>
                                        <p:tgtEl>
                                          <p:spTgt spid="16"/>
                                        </p:tgtEl>
                                        <p:attrNameLst>
                                          <p:attrName>ppt_x</p:attrName>
                                        </p:attrNameLst>
                                      </p:cBhvr>
                                      <p:tavLst>
                                        <p:tav tm="0">
                                          <p:val>
                                            <p:strVal val="ppt_x"/>
                                          </p:val>
                                        </p:tav>
                                        <p:tav tm="100000">
                                          <p:val>
                                            <p:strVal val="ppt_x"/>
                                          </p:val>
                                        </p:tav>
                                      </p:tavLst>
                                    </p:anim>
                                    <p:anim calcmode="lin" valueType="num">
                                      <p:cBhvr>
                                        <p:cTn id="129" dur="1000"/>
                                        <p:tgtEl>
                                          <p:spTgt spid="16"/>
                                        </p:tgtEl>
                                        <p:attrNameLst>
                                          <p:attrName>ppt_y</p:attrName>
                                        </p:attrNameLst>
                                      </p:cBhvr>
                                      <p:tavLst>
                                        <p:tav tm="0">
                                          <p:val>
                                            <p:strVal val="ppt_y"/>
                                          </p:val>
                                        </p:tav>
                                        <p:tav tm="100000">
                                          <p:val>
                                            <p:strVal val="ppt_y+.1"/>
                                          </p:val>
                                        </p:tav>
                                      </p:tavLst>
                                    </p:anim>
                                    <p:set>
                                      <p:cBhvr>
                                        <p:cTn id="130" dur="1" fill="hold">
                                          <p:stCondLst>
                                            <p:cond delay="999"/>
                                          </p:stCondLst>
                                        </p:cTn>
                                        <p:tgtEl>
                                          <p:spTgt spid="16"/>
                                        </p:tgtEl>
                                        <p:attrNameLst>
                                          <p:attrName>style.visibility</p:attrName>
                                        </p:attrNameLst>
                                      </p:cBhvr>
                                      <p:to>
                                        <p:strVal val="hidden"/>
                                      </p:to>
                                    </p:set>
                                  </p:childTnLst>
                                </p:cTn>
                              </p:par>
                              <p:par>
                                <p:cTn id="131" presetID="42" presetClass="exit" presetSubtype="0" fill="hold" grpId="0" nodeType="withEffect">
                                  <p:stCondLst>
                                    <p:cond delay="0"/>
                                  </p:stCondLst>
                                  <p:childTnLst>
                                    <p:animEffect transition="out" filter="fade">
                                      <p:cBhvr>
                                        <p:cTn id="132" dur="1000"/>
                                        <p:tgtEl>
                                          <p:spTgt spid="19"/>
                                        </p:tgtEl>
                                      </p:cBhvr>
                                    </p:animEffect>
                                    <p:anim calcmode="lin" valueType="num">
                                      <p:cBhvr>
                                        <p:cTn id="133" dur="1000"/>
                                        <p:tgtEl>
                                          <p:spTgt spid="19"/>
                                        </p:tgtEl>
                                        <p:attrNameLst>
                                          <p:attrName>ppt_x</p:attrName>
                                        </p:attrNameLst>
                                      </p:cBhvr>
                                      <p:tavLst>
                                        <p:tav tm="0">
                                          <p:val>
                                            <p:strVal val="ppt_x"/>
                                          </p:val>
                                        </p:tav>
                                        <p:tav tm="100000">
                                          <p:val>
                                            <p:strVal val="ppt_x"/>
                                          </p:val>
                                        </p:tav>
                                      </p:tavLst>
                                    </p:anim>
                                    <p:anim calcmode="lin" valueType="num">
                                      <p:cBhvr>
                                        <p:cTn id="134" dur="1000"/>
                                        <p:tgtEl>
                                          <p:spTgt spid="19"/>
                                        </p:tgtEl>
                                        <p:attrNameLst>
                                          <p:attrName>ppt_y</p:attrName>
                                        </p:attrNameLst>
                                      </p:cBhvr>
                                      <p:tavLst>
                                        <p:tav tm="0">
                                          <p:val>
                                            <p:strVal val="ppt_y"/>
                                          </p:val>
                                        </p:tav>
                                        <p:tav tm="100000">
                                          <p:val>
                                            <p:strVal val="ppt_y+.1"/>
                                          </p:val>
                                        </p:tav>
                                      </p:tavLst>
                                    </p:anim>
                                    <p:set>
                                      <p:cBhvr>
                                        <p:cTn id="135" dur="1" fill="hold">
                                          <p:stCondLst>
                                            <p:cond delay="999"/>
                                          </p:stCondLst>
                                        </p:cTn>
                                        <p:tgtEl>
                                          <p:spTgt spid="19"/>
                                        </p:tgtEl>
                                        <p:attrNameLst>
                                          <p:attrName>style.visibility</p:attrName>
                                        </p:attrNameLst>
                                      </p:cBhvr>
                                      <p:to>
                                        <p:strVal val="hidden"/>
                                      </p:to>
                                    </p:set>
                                  </p:childTnLst>
                                </p:cTn>
                              </p:par>
                              <p:par>
                                <p:cTn id="136" presetID="42" presetClass="exit" presetSubtype="0" fill="hold" grpId="1" nodeType="withEffect">
                                  <p:stCondLst>
                                    <p:cond delay="0"/>
                                  </p:stCondLst>
                                  <p:childTnLst>
                                    <p:animEffect transition="out" filter="fade">
                                      <p:cBhvr>
                                        <p:cTn id="137" dur="1000"/>
                                        <p:tgtEl>
                                          <p:spTgt spid="24"/>
                                        </p:tgtEl>
                                      </p:cBhvr>
                                    </p:animEffect>
                                    <p:anim calcmode="lin" valueType="num">
                                      <p:cBhvr>
                                        <p:cTn id="138" dur="1000"/>
                                        <p:tgtEl>
                                          <p:spTgt spid="24"/>
                                        </p:tgtEl>
                                        <p:attrNameLst>
                                          <p:attrName>ppt_x</p:attrName>
                                        </p:attrNameLst>
                                      </p:cBhvr>
                                      <p:tavLst>
                                        <p:tav tm="0">
                                          <p:val>
                                            <p:strVal val="ppt_x"/>
                                          </p:val>
                                        </p:tav>
                                        <p:tav tm="100000">
                                          <p:val>
                                            <p:strVal val="ppt_x"/>
                                          </p:val>
                                        </p:tav>
                                      </p:tavLst>
                                    </p:anim>
                                    <p:anim calcmode="lin" valueType="num">
                                      <p:cBhvr>
                                        <p:cTn id="139" dur="1000"/>
                                        <p:tgtEl>
                                          <p:spTgt spid="24"/>
                                        </p:tgtEl>
                                        <p:attrNameLst>
                                          <p:attrName>ppt_y</p:attrName>
                                        </p:attrNameLst>
                                      </p:cBhvr>
                                      <p:tavLst>
                                        <p:tav tm="0">
                                          <p:val>
                                            <p:strVal val="ppt_y"/>
                                          </p:val>
                                        </p:tav>
                                        <p:tav tm="100000">
                                          <p:val>
                                            <p:strVal val="ppt_y+.1"/>
                                          </p:val>
                                        </p:tav>
                                      </p:tavLst>
                                    </p:anim>
                                    <p:set>
                                      <p:cBhvr>
                                        <p:cTn id="140" dur="1" fill="hold">
                                          <p:stCondLst>
                                            <p:cond delay="999"/>
                                          </p:stCondLst>
                                        </p:cTn>
                                        <p:tgtEl>
                                          <p:spTgt spid="24"/>
                                        </p:tgtEl>
                                        <p:attrNameLst>
                                          <p:attrName>style.visibility</p:attrName>
                                        </p:attrNameLst>
                                      </p:cBhvr>
                                      <p:to>
                                        <p:strVal val="hidden"/>
                                      </p:to>
                                    </p:set>
                                  </p:childTnLst>
                                </p:cTn>
                              </p:par>
                              <p:par>
                                <p:cTn id="141" presetID="42" presetClass="exit" presetSubtype="0" fill="hold" grpId="1" nodeType="withEffect">
                                  <p:stCondLst>
                                    <p:cond delay="0"/>
                                  </p:stCondLst>
                                  <p:childTnLst>
                                    <p:animEffect transition="out" filter="fade">
                                      <p:cBhvr>
                                        <p:cTn id="142" dur="1000"/>
                                        <p:tgtEl>
                                          <p:spTgt spid="25"/>
                                        </p:tgtEl>
                                      </p:cBhvr>
                                    </p:animEffect>
                                    <p:anim calcmode="lin" valueType="num">
                                      <p:cBhvr>
                                        <p:cTn id="143" dur="1000"/>
                                        <p:tgtEl>
                                          <p:spTgt spid="25"/>
                                        </p:tgtEl>
                                        <p:attrNameLst>
                                          <p:attrName>ppt_x</p:attrName>
                                        </p:attrNameLst>
                                      </p:cBhvr>
                                      <p:tavLst>
                                        <p:tav tm="0">
                                          <p:val>
                                            <p:strVal val="ppt_x"/>
                                          </p:val>
                                        </p:tav>
                                        <p:tav tm="100000">
                                          <p:val>
                                            <p:strVal val="ppt_x"/>
                                          </p:val>
                                        </p:tav>
                                      </p:tavLst>
                                    </p:anim>
                                    <p:anim calcmode="lin" valueType="num">
                                      <p:cBhvr>
                                        <p:cTn id="144" dur="1000"/>
                                        <p:tgtEl>
                                          <p:spTgt spid="25"/>
                                        </p:tgtEl>
                                        <p:attrNameLst>
                                          <p:attrName>ppt_y</p:attrName>
                                        </p:attrNameLst>
                                      </p:cBhvr>
                                      <p:tavLst>
                                        <p:tav tm="0">
                                          <p:val>
                                            <p:strVal val="ppt_y"/>
                                          </p:val>
                                        </p:tav>
                                        <p:tav tm="100000">
                                          <p:val>
                                            <p:strVal val="ppt_y+.1"/>
                                          </p:val>
                                        </p:tav>
                                      </p:tavLst>
                                    </p:anim>
                                    <p:set>
                                      <p:cBhvr>
                                        <p:cTn id="145" dur="1" fill="hold">
                                          <p:stCondLst>
                                            <p:cond delay="999"/>
                                          </p:stCondLst>
                                        </p:cTn>
                                        <p:tgtEl>
                                          <p:spTgt spid="25"/>
                                        </p:tgtEl>
                                        <p:attrNameLst>
                                          <p:attrName>style.visibility</p:attrName>
                                        </p:attrNameLst>
                                      </p:cBhvr>
                                      <p:to>
                                        <p:strVal val="hidden"/>
                                      </p:to>
                                    </p:set>
                                  </p:childTnLst>
                                </p:cTn>
                              </p:par>
                              <p:par>
                                <p:cTn id="146" presetID="42" presetClass="exit" presetSubtype="0" fill="hold" grpId="0" nodeType="withEffect">
                                  <p:stCondLst>
                                    <p:cond delay="0"/>
                                  </p:stCondLst>
                                  <p:childTnLst>
                                    <p:animEffect transition="out" filter="fade">
                                      <p:cBhvr>
                                        <p:cTn id="147" dur="1000"/>
                                        <p:tgtEl>
                                          <p:spTgt spid="17"/>
                                        </p:tgtEl>
                                      </p:cBhvr>
                                    </p:animEffect>
                                    <p:anim calcmode="lin" valueType="num">
                                      <p:cBhvr>
                                        <p:cTn id="148" dur="1000"/>
                                        <p:tgtEl>
                                          <p:spTgt spid="17"/>
                                        </p:tgtEl>
                                        <p:attrNameLst>
                                          <p:attrName>ppt_x</p:attrName>
                                        </p:attrNameLst>
                                      </p:cBhvr>
                                      <p:tavLst>
                                        <p:tav tm="0">
                                          <p:val>
                                            <p:strVal val="ppt_x"/>
                                          </p:val>
                                        </p:tav>
                                        <p:tav tm="100000">
                                          <p:val>
                                            <p:strVal val="ppt_x"/>
                                          </p:val>
                                        </p:tav>
                                      </p:tavLst>
                                    </p:anim>
                                    <p:anim calcmode="lin" valueType="num">
                                      <p:cBhvr>
                                        <p:cTn id="149" dur="1000"/>
                                        <p:tgtEl>
                                          <p:spTgt spid="17"/>
                                        </p:tgtEl>
                                        <p:attrNameLst>
                                          <p:attrName>ppt_y</p:attrName>
                                        </p:attrNameLst>
                                      </p:cBhvr>
                                      <p:tavLst>
                                        <p:tav tm="0">
                                          <p:val>
                                            <p:strVal val="ppt_y"/>
                                          </p:val>
                                        </p:tav>
                                        <p:tav tm="100000">
                                          <p:val>
                                            <p:strVal val="ppt_y+.1"/>
                                          </p:val>
                                        </p:tav>
                                      </p:tavLst>
                                    </p:anim>
                                    <p:set>
                                      <p:cBhvr>
                                        <p:cTn id="150" dur="1" fill="hold">
                                          <p:stCondLst>
                                            <p:cond delay="999"/>
                                          </p:stCondLst>
                                        </p:cTn>
                                        <p:tgtEl>
                                          <p:spTgt spid="17"/>
                                        </p:tgtEl>
                                        <p:attrNameLst>
                                          <p:attrName>style.visibility</p:attrName>
                                        </p:attrNameLst>
                                      </p:cBhvr>
                                      <p:to>
                                        <p:strVal val="hidden"/>
                                      </p:to>
                                    </p:set>
                                  </p:childTnLst>
                                </p:cTn>
                              </p:par>
                              <p:par>
                                <p:cTn id="151" presetID="42" presetClass="exit" presetSubtype="0" fill="hold" grpId="0" nodeType="withEffect">
                                  <p:stCondLst>
                                    <p:cond delay="0"/>
                                  </p:stCondLst>
                                  <p:childTnLst>
                                    <p:animEffect transition="out" filter="fade">
                                      <p:cBhvr>
                                        <p:cTn id="152" dur="1000"/>
                                        <p:tgtEl>
                                          <p:spTgt spid="18"/>
                                        </p:tgtEl>
                                      </p:cBhvr>
                                    </p:animEffect>
                                    <p:anim calcmode="lin" valueType="num">
                                      <p:cBhvr>
                                        <p:cTn id="153" dur="1000"/>
                                        <p:tgtEl>
                                          <p:spTgt spid="18"/>
                                        </p:tgtEl>
                                        <p:attrNameLst>
                                          <p:attrName>ppt_x</p:attrName>
                                        </p:attrNameLst>
                                      </p:cBhvr>
                                      <p:tavLst>
                                        <p:tav tm="0">
                                          <p:val>
                                            <p:strVal val="ppt_x"/>
                                          </p:val>
                                        </p:tav>
                                        <p:tav tm="100000">
                                          <p:val>
                                            <p:strVal val="ppt_x"/>
                                          </p:val>
                                        </p:tav>
                                      </p:tavLst>
                                    </p:anim>
                                    <p:anim calcmode="lin" valueType="num">
                                      <p:cBhvr>
                                        <p:cTn id="154" dur="1000"/>
                                        <p:tgtEl>
                                          <p:spTgt spid="18"/>
                                        </p:tgtEl>
                                        <p:attrNameLst>
                                          <p:attrName>ppt_y</p:attrName>
                                        </p:attrNameLst>
                                      </p:cBhvr>
                                      <p:tavLst>
                                        <p:tav tm="0">
                                          <p:val>
                                            <p:strVal val="ppt_y"/>
                                          </p:val>
                                        </p:tav>
                                        <p:tav tm="100000">
                                          <p:val>
                                            <p:strVal val="ppt_y+.1"/>
                                          </p:val>
                                        </p:tav>
                                      </p:tavLst>
                                    </p:anim>
                                    <p:set>
                                      <p:cBhvr>
                                        <p:cTn id="155" dur="1" fill="hold">
                                          <p:stCondLst>
                                            <p:cond delay="999"/>
                                          </p:stCondLst>
                                        </p:cTn>
                                        <p:tgtEl>
                                          <p:spTgt spid="18"/>
                                        </p:tgtEl>
                                        <p:attrNameLst>
                                          <p:attrName>style.visibility</p:attrName>
                                        </p:attrNameLst>
                                      </p:cBhvr>
                                      <p:to>
                                        <p:strVal val="hidden"/>
                                      </p:to>
                                    </p:set>
                                  </p:childTnLst>
                                </p:cTn>
                              </p:par>
                              <p:par>
                                <p:cTn id="156" presetID="42" presetClass="exit" presetSubtype="0" fill="hold" grpId="0" nodeType="withEffect">
                                  <p:stCondLst>
                                    <p:cond delay="0"/>
                                  </p:stCondLst>
                                  <p:childTnLst>
                                    <p:animEffect transition="out" filter="fade">
                                      <p:cBhvr>
                                        <p:cTn id="157" dur="1000"/>
                                        <p:tgtEl>
                                          <p:spTgt spid="20"/>
                                        </p:tgtEl>
                                      </p:cBhvr>
                                    </p:animEffect>
                                    <p:anim calcmode="lin" valueType="num">
                                      <p:cBhvr>
                                        <p:cTn id="158" dur="1000"/>
                                        <p:tgtEl>
                                          <p:spTgt spid="20"/>
                                        </p:tgtEl>
                                        <p:attrNameLst>
                                          <p:attrName>ppt_x</p:attrName>
                                        </p:attrNameLst>
                                      </p:cBhvr>
                                      <p:tavLst>
                                        <p:tav tm="0">
                                          <p:val>
                                            <p:strVal val="ppt_x"/>
                                          </p:val>
                                        </p:tav>
                                        <p:tav tm="100000">
                                          <p:val>
                                            <p:strVal val="ppt_x"/>
                                          </p:val>
                                        </p:tav>
                                      </p:tavLst>
                                    </p:anim>
                                    <p:anim calcmode="lin" valueType="num">
                                      <p:cBhvr>
                                        <p:cTn id="159" dur="1000"/>
                                        <p:tgtEl>
                                          <p:spTgt spid="20"/>
                                        </p:tgtEl>
                                        <p:attrNameLst>
                                          <p:attrName>ppt_y</p:attrName>
                                        </p:attrNameLst>
                                      </p:cBhvr>
                                      <p:tavLst>
                                        <p:tav tm="0">
                                          <p:val>
                                            <p:strVal val="ppt_y"/>
                                          </p:val>
                                        </p:tav>
                                        <p:tav tm="100000">
                                          <p:val>
                                            <p:strVal val="ppt_y+.1"/>
                                          </p:val>
                                        </p:tav>
                                      </p:tavLst>
                                    </p:anim>
                                    <p:set>
                                      <p:cBhvr>
                                        <p:cTn id="160" dur="1" fill="hold">
                                          <p:stCondLst>
                                            <p:cond delay="999"/>
                                          </p:stCondLst>
                                        </p:cTn>
                                        <p:tgtEl>
                                          <p:spTgt spid="20"/>
                                        </p:tgtEl>
                                        <p:attrNameLst>
                                          <p:attrName>style.visibility</p:attrName>
                                        </p:attrNameLst>
                                      </p:cBhvr>
                                      <p:to>
                                        <p:strVal val="hidden"/>
                                      </p:to>
                                    </p:set>
                                  </p:childTnLst>
                                </p:cTn>
                              </p:par>
                              <p:par>
                                <p:cTn id="161" presetID="42" presetClass="exit" presetSubtype="0" fill="hold" grpId="1" nodeType="withEffect">
                                  <p:stCondLst>
                                    <p:cond delay="0"/>
                                  </p:stCondLst>
                                  <p:childTnLst>
                                    <p:animEffect transition="out" filter="fade">
                                      <p:cBhvr>
                                        <p:cTn id="162" dur="1000"/>
                                        <p:tgtEl>
                                          <p:spTgt spid="21"/>
                                        </p:tgtEl>
                                      </p:cBhvr>
                                    </p:animEffect>
                                    <p:anim calcmode="lin" valueType="num">
                                      <p:cBhvr>
                                        <p:cTn id="163" dur="1000"/>
                                        <p:tgtEl>
                                          <p:spTgt spid="21"/>
                                        </p:tgtEl>
                                        <p:attrNameLst>
                                          <p:attrName>ppt_x</p:attrName>
                                        </p:attrNameLst>
                                      </p:cBhvr>
                                      <p:tavLst>
                                        <p:tav tm="0">
                                          <p:val>
                                            <p:strVal val="ppt_x"/>
                                          </p:val>
                                        </p:tav>
                                        <p:tav tm="100000">
                                          <p:val>
                                            <p:strVal val="ppt_x"/>
                                          </p:val>
                                        </p:tav>
                                      </p:tavLst>
                                    </p:anim>
                                    <p:anim calcmode="lin" valueType="num">
                                      <p:cBhvr>
                                        <p:cTn id="164" dur="1000"/>
                                        <p:tgtEl>
                                          <p:spTgt spid="21"/>
                                        </p:tgtEl>
                                        <p:attrNameLst>
                                          <p:attrName>ppt_y</p:attrName>
                                        </p:attrNameLst>
                                      </p:cBhvr>
                                      <p:tavLst>
                                        <p:tav tm="0">
                                          <p:val>
                                            <p:strVal val="ppt_y"/>
                                          </p:val>
                                        </p:tav>
                                        <p:tav tm="100000">
                                          <p:val>
                                            <p:strVal val="ppt_y+.1"/>
                                          </p:val>
                                        </p:tav>
                                      </p:tavLst>
                                    </p:anim>
                                    <p:set>
                                      <p:cBhvr>
                                        <p:cTn id="165" dur="1" fill="hold">
                                          <p:stCondLst>
                                            <p:cond delay="999"/>
                                          </p:stCondLst>
                                        </p:cTn>
                                        <p:tgtEl>
                                          <p:spTgt spid="21"/>
                                        </p:tgtEl>
                                        <p:attrNameLst>
                                          <p:attrName>style.visibility</p:attrName>
                                        </p:attrNameLst>
                                      </p:cBhvr>
                                      <p:to>
                                        <p:strVal val="hidden"/>
                                      </p:to>
                                    </p:set>
                                  </p:childTnLst>
                                </p:cTn>
                              </p:par>
                              <p:par>
                                <p:cTn id="166" presetID="42" presetClass="exit" presetSubtype="0" fill="hold" grpId="0" nodeType="withEffect">
                                  <p:stCondLst>
                                    <p:cond delay="0"/>
                                  </p:stCondLst>
                                  <p:childTnLst>
                                    <p:animEffect transition="out" filter="fade">
                                      <p:cBhvr>
                                        <p:cTn id="167" dur="1000"/>
                                        <p:tgtEl>
                                          <p:spTgt spid="22"/>
                                        </p:tgtEl>
                                      </p:cBhvr>
                                    </p:animEffect>
                                    <p:anim calcmode="lin" valueType="num">
                                      <p:cBhvr>
                                        <p:cTn id="168" dur="1000"/>
                                        <p:tgtEl>
                                          <p:spTgt spid="22"/>
                                        </p:tgtEl>
                                        <p:attrNameLst>
                                          <p:attrName>ppt_x</p:attrName>
                                        </p:attrNameLst>
                                      </p:cBhvr>
                                      <p:tavLst>
                                        <p:tav tm="0">
                                          <p:val>
                                            <p:strVal val="ppt_x"/>
                                          </p:val>
                                        </p:tav>
                                        <p:tav tm="100000">
                                          <p:val>
                                            <p:strVal val="ppt_x"/>
                                          </p:val>
                                        </p:tav>
                                      </p:tavLst>
                                    </p:anim>
                                    <p:anim calcmode="lin" valueType="num">
                                      <p:cBhvr>
                                        <p:cTn id="169" dur="1000"/>
                                        <p:tgtEl>
                                          <p:spTgt spid="22"/>
                                        </p:tgtEl>
                                        <p:attrNameLst>
                                          <p:attrName>ppt_y</p:attrName>
                                        </p:attrNameLst>
                                      </p:cBhvr>
                                      <p:tavLst>
                                        <p:tav tm="0">
                                          <p:val>
                                            <p:strVal val="ppt_y"/>
                                          </p:val>
                                        </p:tav>
                                        <p:tav tm="100000">
                                          <p:val>
                                            <p:strVal val="ppt_y+.1"/>
                                          </p:val>
                                        </p:tav>
                                      </p:tavLst>
                                    </p:anim>
                                    <p:set>
                                      <p:cBhvr>
                                        <p:cTn id="170" dur="1" fill="hold">
                                          <p:stCondLst>
                                            <p:cond delay="999"/>
                                          </p:stCondLst>
                                        </p:cTn>
                                        <p:tgtEl>
                                          <p:spTgt spid="22"/>
                                        </p:tgtEl>
                                        <p:attrNameLst>
                                          <p:attrName>style.visibility</p:attrName>
                                        </p:attrNameLst>
                                      </p:cBhvr>
                                      <p:to>
                                        <p:strVal val="hidden"/>
                                      </p:to>
                                    </p:set>
                                  </p:childTnLst>
                                </p:cTn>
                              </p:par>
                              <p:par>
                                <p:cTn id="171" presetID="42" presetClass="exit" presetSubtype="0" fill="hold" grpId="1" nodeType="withEffect">
                                  <p:stCondLst>
                                    <p:cond delay="0"/>
                                  </p:stCondLst>
                                  <p:childTnLst>
                                    <p:animEffect transition="out" filter="fade">
                                      <p:cBhvr>
                                        <p:cTn id="172" dur="1000"/>
                                        <p:tgtEl>
                                          <p:spTgt spid="23"/>
                                        </p:tgtEl>
                                      </p:cBhvr>
                                    </p:animEffect>
                                    <p:anim calcmode="lin" valueType="num">
                                      <p:cBhvr>
                                        <p:cTn id="173" dur="1000"/>
                                        <p:tgtEl>
                                          <p:spTgt spid="23"/>
                                        </p:tgtEl>
                                        <p:attrNameLst>
                                          <p:attrName>ppt_x</p:attrName>
                                        </p:attrNameLst>
                                      </p:cBhvr>
                                      <p:tavLst>
                                        <p:tav tm="0">
                                          <p:val>
                                            <p:strVal val="ppt_x"/>
                                          </p:val>
                                        </p:tav>
                                        <p:tav tm="100000">
                                          <p:val>
                                            <p:strVal val="ppt_x"/>
                                          </p:val>
                                        </p:tav>
                                      </p:tavLst>
                                    </p:anim>
                                    <p:anim calcmode="lin" valueType="num">
                                      <p:cBhvr>
                                        <p:cTn id="174" dur="1000"/>
                                        <p:tgtEl>
                                          <p:spTgt spid="23"/>
                                        </p:tgtEl>
                                        <p:attrNameLst>
                                          <p:attrName>ppt_y</p:attrName>
                                        </p:attrNameLst>
                                      </p:cBhvr>
                                      <p:tavLst>
                                        <p:tav tm="0">
                                          <p:val>
                                            <p:strVal val="ppt_y"/>
                                          </p:val>
                                        </p:tav>
                                        <p:tav tm="100000">
                                          <p:val>
                                            <p:strVal val="ppt_y+.1"/>
                                          </p:val>
                                        </p:tav>
                                      </p:tavLst>
                                    </p:anim>
                                    <p:set>
                                      <p:cBhvr>
                                        <p:cTn id="175" dur="1" fill="hold">
                                          <p:stCondLst>
                                            <p:cond delay="999"/>
                                          </p:stCondLst>
                                        </p:cTn>
                                        <p:tgtEl>
                                          <p:spTgt spid="23"/>
                                        </p:tgtEl>
                                        <p:attrNameLst>
                                          <p:attrName>style.visibility</p:attrName>
                                        </p:attrNameLst>
                                      </p:cBhvr>
                                      <p:to>
                                        <p:strVal val="hidden"/>
                                      </p:to>
                                    </p:set>
                                  </p:childTnLst>
                                </p:cTn>
                              </p:par>
                              <p:par>
                                <p:cTn id="176" presetID="42" presetClass="exit" presetSubtype="0" fill="hold" grpId="1" nodeType="withEffect">
                                  <p:stCondLst>
                                    <p:cond delay="0"/>
                                  </p:stCondLst>
                                  <p:childTnLst>
                                    <p:animEffect transition="out" filter="fade">
                                      <p:cBhvr>
                                        <p:cTn id="177" dur="1000"/>
                                        <p:tgtEl>
                                          <p:spTgt spid="27"/>
                                        </p:tgtEl>
                                      </p:cBhvr>
                                    </p:animEffect>
                                    <p:anim calcmode="lin" valueType="num">
                                      <p:cBhvr>
                                        <p:cTn id="178" dur="1000"/>
                                        <p:tgtEl>
                                          <p:spTgt spid="27"/>
                                        </p:tgtEl>
                                        <p:attrNameLst>
                                          <p:attrName>ppt_x</p:attrName>
                                        </p:attrNameLst>
                                      </p:cBhvr>
                                      <p:tavLst>
                                        <p:tav tm="0">
                                          <p:val>
                                            <p:strVal val="ppt_x"/>
                                          </p:val>
                                        </p:tav>
                                        <p:tav tm="100000">
                                          <p:val>
                                            <p:strVal val="ppt_x"/>
                                          </p:val>
                                        </p:tav>
                                      </p:tavLst>
                                    </p:anim>
                                    <p:anim calcmode="lin" valueType="num">
                                      <p:cBhvr>
                                        <p:cTn id="179" dur="1000"/>
                                        <p:tgtEl>
                                          <p:spTgt spid="27"/>
                                        </p:tgtEl>
                                        <p:attrNameLst>
                                          <p:attrName>ppt_y</p:attrName>
                                        </p:attrNameLst>
                                      </p:cBhvr>
                                      <p:tavLst>
                                        <p:tav tm="0">
                                          <p:val>
                                            <p:strVal val="ppt_y"/>
                                          </p:val>
                                        </p:tav>
                                        <p:tav tm="100000">
                                          <p:val>
                                            <p:strVal val="ppt_y+.1"/>
                                          </p:val>
                                        </p:tav>
                                      </p:tavLst>
                                    </p:anim>
                                    <p:set>
                                      <p:cBhvr>
                                        <p:cTn id="180" dur="1" fill="hold">
                                          <p:stCondLst>
                                            <p:cond delay="999"/>
                                          </p:stCondLst>
                                        </p:cTn>
                                        <p:tgtEl>
                                          <p:spTgt spid="27"/>
                                        </p:tgtEl>
                                        <p:attrNameLst>
                                          <p:attrName>style.visibility</p:attrName>
                                        </p:attrNameLst>
                                      </p:cBhvr>
                                      <p:to>
                                        <p:strVal val="hidden"/>
                                      </p:to>
                                    </p:set>
                                  </p:childTnLst>
                                </p:cTn>
                              </p:par>
                              <p:par>
                                <p:cTn id="181" presetID="6" presetClass="entr" presetSubtype="16" fill="hold" grpId="0" nodeType="withEffect">
                                  <p:stCondLst>
                                    <p:cond delay="0"/>
                                  </p:stCondLst>
                                  <p:childTnLst>
                                    <p:set>
                                      <p:cBhvr>
                                        <p:cTn id="182" dur="1" fill="hold">
                                          <p:stCondLst>
                                            <p:cond delay="0"/>
                                          </p:stCondLst>
                                        </p:cTn>
                                        <p:tgtEl>
                                          <p:spTgt spid="28"/>
                                        </p:tgtEl>
                                        <p:attrNameLst>
                                          <p:attrName>style.visibility</p:attrName>
                                        </p:attrNameLst>
                                      </p:cBhvr>
                                      <p:to>
                                        <p:strVal val="visible"/>
                                      </p:to>
                                    </p:set>
                                    <p:animEffect transition="in" filter="circle(in)">
                                      <p:cBhvr>
                                        <p:cTn id="183" dur="500"/>
                                        <p:tgtEl>
                                          <p:spTgt spid="28"/>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nodeType="clickEffect">
                                  <p:stCondLst>
                                    <p:cond delay="0"/>
                                  </p:stCondLst>
                                  <p:childTnLst>
                                    <p:set>
                                      <p:cBhvr>
                                        <p:cTn id="187" dur="1" fill="hold">
                                          <p:stCondLst>
                                            <p:cond delay="0"/>
                                          </p:stCondLst>
                                        </p:cTn>
                                        <p:tgtEl>
                                          <p:spTgt spid="30"/>
                                        </p:tgtEl>
                                        <p:attrNameLst>
                                          <p:attrName>style.visibility</p:attrName>
                                        </p:attrNameLst>
                                      </p:cBhvr>
                                      <p:to>
                                        <p:strVal val="visible"/>
                                      </p:to>
                                    </p:set>
                                    <p:animEffect transition="in" filter="wipe(left)">
                                      <p:cBhvr>
                                        <p:cTn id="188" dur="500"/>
                                        <p:tgtEl>
                                          <p:spTgt spid="30"/>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9"/>
                                        </p:tgtEl>
                                        <p:attrNameLst>
                                          <p:attrName>style.visibility</p:attrName>
                                        </p:attrNameLst>
                                      </p:cBhvr>
                                      <p:to>
                                        <p:strVal val="visible"/>
                                      </p:to>
                                    </p:set>
                                    <p:animEffect transition="in" filter="wipe(left)">
                                      <p:cBhvr>
                                        <p:cTn id="19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P spid="7" grpId="0" animBg="1"/>
      <p:bldP spid="7" grpId="1" animBg="1"/>
      <p:bldP spid="4" grpId="0"/>
      <p:bldP spid="4" grpId="1"/>
      <p:bldP spid="8" grpId="0"/>
      <p:bldP spid="8" grpId="1"/>
      <p:bldP spid="16" grpId="0" animBg="1"/>
      <p:bldP spid="17" grpId="0" animBg="1"/>
      <p:bldP spid="18" grpId="0" animBg="1"/>
      <p:bldP spid="19" grpId="0"/>
      <p:bldP spid="20" grpId="0" animBg="1"/>
      <p:bldP spid="21" grpId="0"/>
      <p:bldP spid="21" grpId="1"/>
      <p:bldP spid="22" grpId="0" animBg="1"/>
      <p:bldP spid="23" grpId="0"/>
      <p:bldP spid="23" grpId="1"/>
      <p:bldP spid="24" grpId="0" animBg="1"/>
      <p:bldP spid="24" grpId="1" animBg="1"/>
      <p:bldP spid="25" grpId="0" animBg="1"/>
      <p:bldP spid="25" grpId="1" animBg="1"/>
      <p:bldP spid="26" grpId="0" animBg="1"/>
      <p:bldP spid="26" grpId="1" animBg="1"/>
      <p:bldP spid="27" grpId="0" animBg="1"/>
      <p:bldP spid="27" grpId="1" animBg="1"/>
      <p:bldP spid="28" grpId="0" animBg="1"/>
      <p:bldP spid="29" grpId="0" animBg="1"/>
      <p:bldP spid="9" grpId="0"/>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137"/>
            <a:ext cx="8915400"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spc="-50">
                <a:solidFill>
                  <a:srgbClr val="0000CC"/>
                </a:solidFill>
                <a:latin typeface="Tahoma" pitchFamily="34" charset="0"/>
                <a:ea typeface="Tahoma" pitchFamily="34" charset="0"/>
                <a:cs typeface="Tahoma" pitchFamily="34" charset="0"/>
              </a:rPr>
              <a:t>Câu 9. Phân tích TT HCM về con đường tất yếu đi lên CNXH và đặc trưng của CNXH ở VN? Ý nghĩa của tư tưởng đó đối với nước ta hiện nay?</a:t>
            </a:r>
            <a:endParaRPr lang="en-US" sz="2000" b="1" spc="-50">
              <a:solidFill>
                <a:srgbClr val="0000CC"/>
              </a:solidFill>
              <a:latin typeface="Tahoma" pitchFamily="34" charset="0"/>
              <a:ea typeface="Tahoma" pitchFamily="34" charset="0"/>
              <a:cs typeface="Tahoma" pitchFamily="34" charset="0"/>
            </a:endParaRPr>
          </a:p>
        </p:txBody>
      </p:sp>
      <p:sp>
        <p:nvSpPr>
          <p:cNvPr id="3" name="Rectangle 2"/>
          <p:cNvSpPr/>
          <p:nvPr/>
        </p:nvSpPr>
        <p:spPr>
          <a:xfrm>
            <a:off x="45720" y="1752600"/>
            <a:ext cx="2011680" cy="156966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 TT HCM về con đường tất yếu đi lên CNXH</a:t>
            </a:r>
            <a:endParaRPr lang="en-US" sz="2400" spc="-50">
              <a:solidFill>
                <a:schemeClr val="bg1"/>
              </a:solidFill>
            </a:endParaRPr>
          </a:p>
        </p:txBody>
      </p:sp>
      <p:sp>
        <p:nvSpPr>
          <p:cNvPr id="4" name="TextBox 3"/>
          <p:cNvSpPr txBox="1"/>
          <p:nvPr/>
        </p:nvSpPr>
        <p:spPr>
          <a:xfrm>
            <a:off x="2743200" y="895290"/>
            <a:ext cx="466344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spc="-40">
                <a:solidFill>
                  <a:srgbClr val="C00000"/>
                </a:solidFill>
                <a:latin typeface="Tahoma" pitchFamily="34" charset="0"/>
                <a:ea typeface="Tahoma" pitchFamily="34" charset="0"/>
                <a:cs typeface="Tahoma" pitchFamily="34" charset="0"/>
              </a:rPr>
              <a:t>+ QĐ của CN M-V.I.Lênin về CNXH?</a:t>
            </a:r>
          </a:p>
        </p:txBody>
      </p:sp>
      <p:sp>
        <p:nvSpPr>
          <p:cNvPr id="5" name="TextBox 4"/>
          <p:cNvSpPr txBox="1"/>
          <p:nvPr/>
        </p:nvSpPr>
        <p:spPr>
          <a:xfrm>
            <a:off x="2743201" y="1352490"/>
            <a:ext cx="4648200"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 Theo HCM thì CNXH là gì?</a:t>
            </a:r>
          </a:p>
        </p:txBody>
      </p:sp>
      <p:sp>
        <p:nvSpPr>
          <p:cNvPr id="6" name="TextBox 5"/>
          <p:cNvSpPr txBox="1"/>
          <p:nvPr/>
        </p:nvSpPr>
        <p:spPr>
          <a:xfrm>
            <a:off x="2743201" y="1806714"/>
            <a:ext cx="4648200" cy="70788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a:latin typeface="Tahoma" pitchFamily="34" charset="0"/>
                <a:ea typeface="Tahoma" pitchFamily="34" charset="0"/>
                <a:cs typeface="Tahoma" pitchFamily="34" charset="0"/>
              </a:rPr>
              <a:t>+ Vận dụng lý luận về HT KT-XH của CN M-V.I.Lênin</a:t>
            </a:r>
          </a:p>
        </p:txBody>
      </p:sp>
      <p:sp>
        <p:nvSpPr>
          <p:cNvPr id="7" name="TextBox 6"/>
          <p:cNvSpPr txBox="1"/>
          <p:nvPr/>
        </p:nvSpPr>
        <p:spPr>
          <a:xfrm>
            <a:off x="2743200" y="2571690"/>
            <a:ext cx="4648201"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2060"/>
                </a:solidFill>
                <a:latin typeface="Tahoma" pitchFamily="34" charset="0"/>
                <a:ea typeface="Tahoma" pitchFamily="34" charset="0"/>
                <a:cs typeface="Tahoma" pitchFamily="34" charset="0"/>
              </a:rPr>
              <a:t>+ Phê phán các cuộc CMTS</a:t>
            </a:r>
          </a:p>
        </p:txBody>
      </p:sp>
      <p:sp>
        <p:nvSpPr>
          <p:cNvPr id="8" name="TextBox 7"/>
          <p:cNvSpPr txBox="1"/>
          <p:nvPr/>
        </p:nvSpPr>
        <p:spPr>
          <a:xfrm>
            <a:off x="2743200" y="3028890"/>
            <a:ext cx="4648201"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a:solidFill>
                  <a:schemeClr val="accent2">
                    <a:lumMod val="50000"/>
                  </a:schemeClr>
                </a:solidFill>
                <a:latin typeface="Tahoma" pitchFamily="34" charset="0"/>
                <a:ea typeface="Tahoma" pitchFamily="34" charset="0"/>
                <a:cs typeface="Tahoma" pitchFamily="34" charset="0"/>
              </a:rPr>
              <a:t>+ Đánh giá về CM T10 Nga</a:t>
            </a:r>
          </a:p>
        </p:txBody>
      </p:sp>
      <p:sp>
        <p:nvSpPr>
          <p:cNvPr id="9" name="TextBox 8"/>
          <p:cNvSpPr txBox="1"/>
          <p:nvPr/>
        </p:nvSpPr>
        <p:spPr>
          <a:xfrm>
            <a:off x="2755491" y="3486090"/>
            <a:ext cx="463591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latin typeface="Tahoma" pitchFamily="34" charset="0"/>
                <a:ea typeface="Tahoma" pitchFamily="34" charset="0"/>
                <a:cs typeface="Tahoma" pitchFamily="34" charset="0"/>
              </a:rPr>
              <a:t>+ Căn cứ vào thực tiễn CMVN</a:t>
            </a:r>
          </a:p>
        </p:txBody>
      </p:sp>
      <p:sp>
        <p:nvSpPr>
          <p:cNvPr id="10" name="Right Arrow 9"/>
          <p:cNvSpPr/>
          <p:nvPr/>
        </p:nvSpPr>
        <p:spPr>
          <a:xfrm>
            <a:off x="7406640" y="895290"/>
            <a:ext cx="1737360" cy="2990910"/>
          </a:xfrm>
          <a:prstGeom prst="right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420382" y="1905000"/>
            <a:ext cx="1418818" cy="1015663"/>
          </a:xfrm>
          <a:prstGeom prst="rect">
            <a:avLst/>
          </a:prstGeom>
        </p:spPr>
        <p:txBody>
          <a:bodyPr wrap="square">
            <a:spAutoFit/>
          </a:bodyPr>
          <a:lstStyle/>
          <a:p>
            <a:pPr algn="ctr"/>
            <a:r>
              <a:rPr lang="en-AU" sz="2000" b="1">
                <a:solidFill>
                  <a:schemeClr val="bg1"/>
                </a:solidFill>
                <a:latin typeface="Tahoma" pitchFamily="34" charset="0"/>
                <a:ea typeface="Tahoma" pitchFamily="34" charset="0"/>
                <a:cs typeface="Tahoma" pitchFamily="34" charset="0"/>
              </a:rPr>
              <a:t>VN tất yếu đi lên CNXH</a:t>
            </a:r>
            <a:endParaRPr lang="en-US" sz="2000"/>
          </a:p>
        </p:txBody>
      </p:sp>
      <p:cxnSp>
        <p:nvCxnSpPr>
          <p:cNvPr id="13" name="Straight Arrow Connector 12"/>
          <p:cNvCxnSpPr>
            <a:stCxn id="3" idx="3"/>
            <a:endCxn id="4" idx="1"/>
          </p:cNvCxnSpPr>
          <p:nvPr/>
        </p:nvCxnSpPr>
        <p:spPr>
          <a:xfrm flipV="1">
            <a:off x="2057400" y="1095345"/>
            <a:ext cx="685800" cy="144208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3"/>
            <a:endCxn id="5" idx="1"/>
          </p:cNvCxnSpPr>
          <p:nvPr/>
        </p:nvCxnSpPr>
        <p:spPr>
          <a:xfrm flipV="1">
            <a:off x="2057400" y="1552545"/>
            <a:ext cx="685801" cy="98488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1"/>
          </p:cNvCxnSpPr>
          <p:nvPr/>
        </p:nvCxnSpPr>
        <p:spPr>
          <a:xfrm flipV="1">
            <a:off x="2057400" y="2160657"/>
            <a:ext cx="685801" cy="353943"/>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2057400" y="2537430"/>
            <a:ext cx="685800" cy="23431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3"/>
            <a:endCxn id="8" idx="1"/>
          </p:cNvCxnSpPr>
          <p:nvPr/>
        </p:nvCxnSpPr>
        <p:spPr>
          <a:xfrm>
            <a:off x="2057400" y="2537430"/>
            <a:ext cx="685800" cy="69151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3"/>
            <a:endCxn id="9" idx="1"/>
          </p:cNvCxnSpPr>
          <p:nvPr/>
        </p:nvCxnSpPr>
        <p:spPr>
          <a:xfrm>
            <a:off x="2057400" y="2537430"/>
            <a:ext cx="698091" cy="114871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720" y="4648200"/>
            <a:ext cx="2011680" cy="156966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 TT HCM về đặc trưng của CNXH ở Việt Nam</a:t>
            </a:r>
            <a:endParaRPr lang="en-US" sz="2400" spc="-50">
              <a:solidFill>
                <a:schemeClr val="bg1"/>
              </a:solidFill>
            </a:endParaRPr>
          </a:p>
        </p:txBody>
      </p:sp>
      <p:sp>
        <p:nvSpPr>
          <p:cNvPr id="27" name="TextBox 26"/>
          <p:cNvSpPr txBox="1"/>
          <p:nvPr/>
        </p:nvSpPr>
        <p:spPr>
          <a:xfrm>
            <a:off x="2971800" y="4277380"/>
            <a:ext cx="466344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800" b="1" spc="-40">
                <a:latin typeface="Tahoma" pitchFamily="34" charset="0"/>
                <a:ea typeface="Tahoma" pitchFamily="34" charset="0"/>
                <a:cs typeface="Tahoma" pitchFamily="34" charset="0"/>
              </a:rPr>
              <a:t>+ Trên lĩnh vực chính trị</a:t>
            </a:r>
          </a:p>
        </p:txBody>
      </p:sp>
      <p:sp>
        <p:nvSpPr>
          <p:cNvPr id="28" name="TextBox 27"/>
          <p:cNvSpPr txBox="1"/>
          <p:nvPr/>
        </p:nvSpPr>
        <p:spPr>
          <a:xfrm>
            <a:off x="2971800" y="4886980"/>
            <a:ext cx="466344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spc="-40">
                <a:latin typeface="Tahoma" pitchFamily="34" charset="0"/>
                <a:ea typeface="Tahoma" pitchFamily="34" charset="0"/>
                <a:cs typeface="Tahoma" pitchFamily="34" charset="0"/>
              </a:rPr>
              <a:t>+ Trên lĩnh vực kinh tế</a:t>
            </a:r>
          </a:p>
        </p:txBody>
      </p:sp>
      <p:sp>
        <p:nvSpPr>
          <p:cNvPr id="29" name="TextBox 28"/>
          <p:cNvSpPr txBox="1"/>
          <p:nvPr/>
        </p:nvSpPr>
        <p:spPr>
          <a:xfrm>
            <a:off x="2971800" y="5496580"/>
            <a:ext cx="466344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800" b="1" spc="-40">
                <a:latin typeface="Tahoma" pitchFamily="34" charset="0"/>
                <a:ea typeface="Tahoma" pitchFamily="34" charset="0"/>
                <a:cs typeface="Tahoma" pitchFamily="34" charset="0"/>
              </a:rPr>
              <a:t>+ Trên lĩnh vực văn hoá</a:t>
            </a:r>
          </a:p>
        </p:txBody>
      </p:sp>
      <p:sp>
        <p:nvSpPr>
          <p:cNvPr id="30" name="TextBox 29"/>
          <p:cNvSpPr txBox="1"/>
          <p:nvPr/>
        </p:nvSpPr>
        <p:spPr>
          <a:xfrm>
            <a:off x="2981634" y="6106180"/>
            <a:ext cx="466344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b="1" spc="-40">
                <a:latin typeface="Tahoma" pitchFamily="34" charset="0"/>
                <a:ea typeface="Tahoma" pitchFamily="34" charset="0"/>
                <a:cs typeface="Tahoma" pitchFamily="34" charset="0"/>
              </a:rPr>
              <a:t>+ Trên lĩnh vực xã hội</a:t>
            </a:r>
          </a:p>
        </p:txBody>
      </p:sp>
      <p:cxnSp>
        <p:nvCxnSpPr>
          <p:cNvPr id="32" name="Straight Arrow Connector 31"/>
          <p:cNvCxnSpPr>
            <a:stCxn id="26" idx="3"/>
            <a:endCxn id="27" idx="1"/>
          </p:cNvCxnSpPr>
          <p:nvPr/>
        </p:nvCxnSpPr>
        <p:spPr>
          <a:xfrm flipV="1">
            <a:off x="2057400" y="4538990"/>
            <a:ext cx="914400" cy="89404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flipV="1">
            <a:off x="2057400" y="5148590"/>
            <a:ext cx="914400" cy="28444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9" idx="1"/>
          </p:cNvCxnSpPr>
          <p:nvPr/>
        </p:nvCxnSpPr>
        <p:spPr>
          <a:xfrm>
            <a:off x="2057400" y="5433030"/>
            <a:ext cx="914400" cy="32516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6" idx="3"/>
            <a:endCxn id="30" idx="1"/>
          </p:cNvCxnSpPr>
          <p:nvPr/>
        </p:nvCxnSpPr>
        <p:spPr>
          <a:xfrm>
            <a:off x="2057400" y="5433030"/>
            <a:ext cx="924234" cy="93476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6200" y="2438400"/>
            <a:ext cx="2057400" cy="304698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spc="-50">
                <a:solidFill>
                  <a:schemeClr val="bg1"/>
                </a:solidFill>
                <a:latin typeface="Tahoma" pitchFamily="34" charset="0"/>
                <a:ea typeface="Tahoma" pitchFamily="34" charset="0"/>
                <a:cs typeface="Tahoma" pitchFamily="34" charset="0"/>
              </a:rPr>
              <a:t>- Ý nghĩa của tư tưởng đó đối với nước ta hiện nay</a:t>
            </a:r>
            <a:endParaRPr lang="en-US" sz="3200">
              <a:solidFill>
                <a:schemeClr val="bg1"/>
              </a:solidFill>
            </a:endParaRPr>
          </a:p>
        </p:txBody>
      </p:sp>
      <p:sp>
        <p:nvSpPr>
          <p:cNvPr id="40" name="Rectangle 39"/>
          <p:cNvSpPr/>
          <p:nvPr/>
        </p:nvSpPr>
        <p:spPr>
          <a:xfrm>
            <a:off x="3581400" y="1145458"/>
            <a:ext cx="5410200" cy="107721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AU" sz="3200" b="1" spc="-50">
                <a:solidFill>
                  <a:schemeClr val="bg1"/>
                </a:solidFill>
                <a:latin typeface="Tahoma" pitchFamily="34" charset="0"/>
                <a:ea typeface="Tahoma" pitchFamily="34" charset="0"/>
                <a:cs typeface="Tahoma" pitchFamily="34" charset="0"/>
              </a:rPr>
              <a:t>+ Kiên trì mục tiêu ĐLDT và CNXH</a:t>
            </a:r>
            <a:endParaRPr lang="en-US" sz="3200">
              <a:solidFill>
                <a:schemeClr val="bg1"/>
              </a:solidFill>
            </a:endParaRPr>
          </a:p>
        </p:txBody>
      </p:sp>
      <p:sp>
        <p:nvSpPr>
          <p:cNvPr id="41" name="Rectangle 40"/>
          <p:cNvSpPr/>
          <p:nvPr/>
        </p:nvSpPr>
        <p:spPr>
          <a:xfrm>
            <a:off x="3581400" y="2362200"/>
            <a:ext cx="5410200"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en-AU" sz="2400" b="1" spc="-50">
                <a:solidFill>
                  <a:schemeClr val="bg1"/>
                </a:solidFill>
                <a:latin typeface="Tahoma" pitchFamily="34" charset="0"/>
                <a:ea typeface="Tahoma" pitchFamily="34" charset="0"/>
                <a:cs typeface="Tahoma" pitchFamily="34" charset="0"/>
              </a:rPr>
              <a:t>+ Phát huy quyền làm chủ của nhân dân khơi dậy các nguồn lực để đẩy mạnh CNH, HĐH gắn với PT kinh tế tri thức</a:t>
            </a:r>
            <a:endParaRPr lang="en-US" sz="2400">
              <a:solidFill>
                <a:schemeClr val="bg1"/>
              </a:solidFill>
            </a:endParaRPr>
          </a:p>
        </p:txBody>
      </p:sp>
      <p:sp>
        <p:nvSpPr>
          <p:cNvPr id="42" name="Rectangle 41"/>
          <p:cNvSpPr/>
          <p:nvPr/>
        </p:nvSpPr>
        <p:spPr>
          <a:xfrm>
            <a:off x="3581401" y="4038600"/>
            <a:ext cx="5410200" cy="954107"/>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AU" sz="2800" b="1" spc="-50">
                <a:solidFill>
                  <a:schemeClr val="bg1"/>
                </a:solidFill>
                <a:latin typeface="Tahoma" pitchFamily="34" charset="0"/>
                <a:ea typeface="Tahoma" pitchFamily="34" charset="0"/>
                <a:cs typeface="Tahoma" pitchFamily="34" charset="0"/>
              </a:rPr>
              <a:t>+ Kết hợp sức mạnh dân tộc với sức mạnh thời đại</a:t>
            </a:r>
            <a:endParaRPr lang="en-US" sz="2800">
              <a:solidFill>
                <a:schemeClr val="bg1"/>
              </a:solidFill>
            </a:endParaRPr>
          </a:p>
        </p:txBody>
      </p:sp>
      <p:sp>
        <p:nvSpPr>
          <p:cNvPr id="43" name="Rectangle 42"/>
          <p:cNvSpPr/>
          <p:nvPr/>
        </p:nvSpPr>
        <p:spPr>
          <a:xfrm>
            <a:off x="3581400" y="5168205"/>
            <a:ext cx="5410200" cy="1384995"/>
          </a:xfrm>
          <a:prstGeom prst="rect">
            <a:avLst/>
          </a:prstGeom>
          <a:solidFill>
            <a:schemeClr val="accent6">
              <a:lumMod val="5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n-AU" sz="2800" b="1" spc="-50">
                <a:solidFill>
                  <a:schemeClr val="bg1"/>
                </a:solidFill>
                <a:latin typeface="Tahoma" pitchFamily="34" charset="0"/>
                <a:ea typeface="Tahoma" pitchFamily="34" charset="0"/>
                <a:cs typeface="Tahoma" pitchFamily="34" charset="0"/>
              </a:rPr>
              <a:t>+ Chăm lo XDĐ, XD nhà nước, chống quan liêu, tham nhũng, lãng phí...</a:t>
            </a:r>
            <a:endParaRPr lang="en-US" sz="2800">
              <a:solidFill>
                <a:schemeClr val="bg1"/>
              </a:solidFill>
            </a:endParaRPr>
          </a:p>
        </p:txBody>
      </p:sp>
      <p:cxnSp>
        <p:nvCxnSpPr>
          <p:cNvPr id="44" name="Straight Arrow Connector 43"/>
          <p:cNvCxnSpPr>
            <a:stCxn id="39" idx="3"/>
            <a:endCxn id="40" idx="1"/>
          </p:cNvCxnSpPr>
          <p:nvPr/>
        </p:nvCxnSpPr>
        <p:spPr>
          <a:xfrm flipV="1">
            <a:off x="2133600" y="1684067"/>
            <a:ext cx="1447800" cy="227782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3"/>
            <a:endCxn id="41" idx="1"/>
          </p:cNvCxnSpPr>
          <p:nvPr/>
        </p:nvCxnSpPr>
        <p:spPr>
          <a:xfrm flipV="1">
            <a:off x="2133600" y="3147030"/>
            <a:ext cx="1447800" cy="81486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2" idx="1"/>
          </p:cNvCxnSpPr>
          <p:nvPr/>
        </p:nvCxnSpPr>
        <p:spPr>
          <a:xfrm>
            <a:off x="2133600" y="3931860"/>
            <a:ext cx="1447801" cy="58379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3"/>
          </p:cNvCxnSpPr>
          <p:nvPr/>
        </p:nvCxnSpPr>
        <p:spPr>
          <a:xfrm>
            <a:off x="2133600" y="3961894"/>
            <a:ext cx="1447800" cy="1898808"/>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27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par>
                          <p:cTn id="58" fill="hold">
                            <p:stCondLst>
                              <p:cond delay="500"/>
                            </p:stCondLst>
                            <p:childTnLst>
                              <p:par>
                                <p:cTn id="59" presetID="22" presetClass="entr" presetSubtype="8" fill="hold" grpId="0" nodeType="afterEffect">
                                  <p:stCondLst>
                                    <p:cond delay="100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par>
                                <p:cTn id="62" presetID="22" presetClass="entr" presetSubtype="8" fill="hold" grpId="0" nodeType="withEffect">
                                  <p:stCondLst>
                                    <p:cond delay="100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ppt_w</p:attrName>
                                        </p:attrNameLst>
                                      </p:cBhvr>
                                      <p:tavLst>
                                        <p:tav tm="0">
                                          <p:val>
                                            <p:fltVal val="0"/>
                                          </p:val>
                                        </p:tav>
                                        <p:tav tm="100000">
                                          <p:val>
                                            <p:strVal val="#ppt_w"/>
                                          </p:val>
                                        </p:tav>
                                      </p:tavLst>
                                    </p:anim>
                                    <p:anim calcmode="lin" valueType="num">
                                      <p:cBhvr>
                                        <p:cTn id="70" dur="500" fill="hold"/>
                                        <p:tgtEl>
                                          <p:spTgt spid="26"/>
                                        </p:tgtEl>
                                        <p:attrNameLst>
                                          <p:attrName>ppt_h</p:attrName>
                                        </p:attrNameLst>
                                      </p:cBhvr>
                                      <p:tavLst>
                                        <p:tav tm="0">
                                          <p:val>
                                            <p:fltVal val="0"/>
                                          </p:val>
                                        </p:tav>
                                        <p:tav tm="100000">
                                          <p:val>
                                            <p:strVal val="#ppt_h"/>
                                          </p:val>
                                        </p:tav>
                                      </p:tavLst>
                                    </p:anim>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wipe(left)">
                                      <p:cBhvr>
                                        <p:cTn id="84" dur="500"/>
                                        <p:tgtEl>
                                          <p:spTgt spid="34"/>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500"/>
                                        <p:tgtEl>
                                          <p:spTgt spid="36"/>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left)">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xit" presetSubtype="2" fill="hold" grpId="1" nodeType="clickEffect">
                                  <p:stCondLst>
                                    <p:cond delay="0"/>
                                  </p:stCondLst>
                                  <p:childTnLst>
                                    <p:anim calcmode="lin" valueType="num">
                                      <p:cBhvr additive="base">
                                        <p:cTn id="107" dur="500"/>
                                        <p:tgtEl>
                                          <p:spTgt spid="3"/>
                                        </p:tgtEl>
                                        <p:attrNameLst>
                                          <p:attrName>ppt_x</p:attrName>
                                        </p:attrNameLst>
                                      </p:cBhvr>
                                      <p:tavLst>
                                        <p:tav tm="0">
                                          <p:val>
                                            <p:strVal val="ppt_x"/>
                                          </p:val>
                                        </p:tav>
                                        <p:tav tm="100000">
                                          <p:val>
                                            <p:strVal val="1+ppt_w/2"/>
                                          </p:val>
                                        </p:tav>
                                      </p:tavLst>
                                    </p:anim>
                                    <p:anim calcmode="lin" valueType="num">
                                      <p:cBhvr additive="base">
                                        <p:cTn id="108" dur="500"/>
                                        <p:tgtEl>
                                          <p:spTgt spid="3"/>
                                        </p:tgtEl>
                                        <p:attrNameLst>
                                          <p:attrName>ppt_y</p:attrName>
                                        </p:attrNameLst>
                                      </p:cBhvr>
                                      <p:tavLst>
                                        <p:tav tm="0">
                                          <p:val>
                                            <p:strVal val="ppt_y"/>
                                          </p:val>
                                        </p:tav>
                                        <p:tav tm="100000">
                                          <p:val>
                                            <p:strVal val="ppt_y"/>
                                          </p:val>
                                        </p:tav>
                                      </p:tavLst>
                                    </p:anim>
                                    <p:set>
                                      <p:cBhvr>
                                        <p:cTn id="109" dur="1" fill="hold">
                                          <p:stCondLst>
                                            <p:cond delay="499"/>
                                          </p:stCondLst>
                                        </p:cTn>
                                        <p:tgtEl>
                                          <p:spTgt spid="3"/>
                                        </p:tgtEl>
                                        <p:attrNameLst>
                                          <p:attrName>style.visibility</p:attrName>
                                        </p:attrNameLst>
                                      </p:cBhvr>
                                      <p:to>
                                        <p:strVal val="hidden"/>
                                      </p:to>
                                    </p:set>
                                  </p:childTnLst>
                                </p:cTn>
                              </p:par>
                              <p:par>
                                <p:cTn id="110" presetID="2" presetClass="exit" presetSubtype="2" fill="hold" nodeType="withEffect">
                                  <p:stCondLst>
                                    <p:cond delay="0"/>
                                  </p:stCondLst>
                                  <p:childTnLst>
                                    <p:anim calcmode="lin" valueType="num">
                                      <p:cBhvr additive="base">
                                        <p:cTn id="111" dur="500"/>
                                        <p:tgtEl>
                                          <p:spTgt spid="13"/>
                                        </p:tgtEl>
                                        <p:attrNameLst>
                                          <p:attrName>ppt_x</p:attrName>
                                        </p:attrNameLst>
                                      </p:cBhvr>
                                      <p:tavLst>
                                        <p:tav tm="0">
                                          <p:val>
                                            <p:strVal val="ppt_x"/>
                                          </p:val>
                                        </p:tav>
                                        <p:tav tm="100000">
                                          <p:val>
                                            <p:strVal val="1+ppt_w/2"/>
                                          </p:val>
                                        </p:tav>
                                      </p:tavLst>
                                    </p:anim>
                                    <p:anim calcmode="lin" valueType="num">
                                      <p:cBhvr additive="base">
                                        <p:cTn id="112" dur="500"/>
                                        <p:tgtEl>
                                          <p:spTgt spid="13"/>
                                        </p:tgtEl>
                                        <p:attrNameLst>
                                          <p:attrName>ppt_y</p:attrName>
                                        </p:attrNameLst>
                                      </p:cBhvr>
                                      <p:tavLst>
                                        <p:tav tm="0">
                                          <p:val>
                                            <p:strVal val="ppt_y"/>
                                          </p:val>
                                        </p:tav>
                                        <p:tav tm="100000">
                                          <p:val>
                                            <p:strVal val="ppt_y"/>
                                          </p:val>
                                        </p:tav>
                                      </p:tavLst>
                                    </p:anim>
                                    <p:set>
                                      <p:cBhvr>
                                        <p:cTn id="113" dur="1" fill="hold">
                                          <p:stCondLst>
                                            <p:cond delay="499"/>
                                          </p:stCondLst>
                                        </p:cTn>
                                        <p:tgtEl>
                                          <p:spTgt spid="13"/>
                                        </p:tgtEl>
                                        <p:attrNameLst>
                                          <p:attrName>style.visibility</p:attrName>
                                        </p:attrNameLst>
                                      </p:cBhvr>
                                      <p:to>
                                        <p:strVal val="hidden"/>
                                      </p:to>
                                    </p:set>
                                  </p:childTnLst>
                                </p:cTn>
                              </p:par>
                              <p:par>
                                <p:cTn id="114" presetID="2" presetClass="exit" presetSubtype="2" fill="hold" grpId="1" nodeType="withEffect">
                                  <p:stCondLst>
                                    <p:cond delay="0"/>
                                  </p:stCondLst>
                                  <p:childTnLst>
                                    <p:anim calcmode="lin" valueType="num">
                                      <p:cBhvr additive="base">
                                        <p:cTn id="115" dur="500"/>
                                        <p:tgtEl>
                                          <p:spTgt spid="4"/>
                                        </p:tgtEl>
                                        <p:attrNameLst>
                                          <p:attrName>ppt_x</p:attrName>
                                        </p:attrNameLst>
                                      </p:cBhvr>
                                      <p:tavLst>
                                        <p:tav tm="0">
                                          <p:val>
                                            <p:strVal val="ppt_x"/>
                                          </p:val>
                                        </p:tav>
                                        <p:tav tm="100000">
                                          <p:val>
                                            <p:strVal val="1+ppt_w/2"/>
                                          </p:val>
                                        </p:tav>
                                      </p:tavLst>
                                    </p:anim>
                                    <p:anim calcmode="lin" valueType="num">
                                      <p:cBhvr additive="base">
                                        <p:cTn id="116" dur="500"/>
                                        <p:tgtEl>
                                          <p:spTgt spid="4"/>
                                        </p:tgtEl>
                                        <p:attrNameLst>
                                          <p:attrName>ppt_y</p:attrName>
                                        </p:attrNameLst>
                                      </p:cBhvr>
                                      <p:tavLst>
                                        <p:tav tm="0">
                                          <p:val>
                                            <p:strVal val="ppt_y"/>
                                          </p:val>
                                        </p:tav>
                                        <p:tav tm="100000">
                                          <p:val>
                                            <p:strVal val="ppt_y"/>
                                          </p:val>
                                        </p:tav>
                                      </p:tavLst>
                                    </p:anim>
                                    <p:set>
                                      <p:cBhvr>
                                        <p:cTn id="117" dur="1" fill="hold">
                                          <p:stCondLst>
                                            <p:cond delay="499"/>
                                          </p:stCondLst>
                                        </p:cTn>
                                        <p:tgtEl>
                                          <p:spTgt spid="4"/>
                                        </p:tgtEl>
                                        <p:attrNameLst>
                                          <p:attrName>style.visibility</p:attrName>
                                        </p:attrNameLst>
                                      </p:cBhvr>
                                      <p:to>
                                        <p:strVal val="hidden"/>
                                      </p:to>
                                    </p:set>
                                  </p:childTnLst>
                                </p:cTn>
                              </p:par>
                              <p:par>
                                <p:cTn id="118" presetID="2" presetClass="exit" presetSubtype="2" fill="hold" nodeType="withEffect">
                                  <p:stCondLst>
                                    <p:cond delay="0"/>
                                  </p:stCondLst>
                                  <p:childTnLst>
                                    <p:anim calcmode="lin" valueType="num">
                                      <p:cBhvr additive="base">
                                        <p:cTn id="119" dur="500"/>
                                        <p:tgtEl>
                                          <p:spTgt spid="15"/>
                                        </p:tgtEl>
                                        <p:attrNameLst>
                                          <p:attrName>ppt_x</p:attrName>
                                        </p:attrNameLst>
                                      </p:cBhvr>
                                      <p:tavLst>
                                        <p:tav tm="0">
                                          <p:val>
                                            <p:strVal val="ppt_x"/>
                                          </p:val>
                                        </p:tav>
                                        <p:tav tm="100000">
                                          <p:val>
                                            <p:strVal val="1+ppt_w/2"/>
                                          </p:val>
                                        </p:tav>
                                      </p:tavLst>
                                    </p:anim>
                                    <p:anim calcmode="lin" valueType="num">
                                      <p:cBhvr additive="base">
                                        <p:cTn id="120" dur="500"/>
                                        <p:tgtEl>
                                          <p:spTgt spid="15"/>
                                        </p:tgtEl>
                                        <p:attrNameLst>
                                          <p:attrName>ppt_y</p:attrName>
                                        </p:attrNameLst>
                                      </p:cBhvr>
                                      <p:tavLst>
                                        <p:tav tm="0">
                                          <p:val>
                                            <p:strVal val="ppt_y"/>
                                          </p:val>
                                        </p:tav>
                                        <p:tav tm="100000">
                                          <p:val>
                                            <p:strVal val="ppt_y"/>
                                          </p:val>
                                        </p:tav>
                                      </p:tavLst>
                                    </p:anim>
                                    <p:set>
                                      <p:cBhvr>
                                        <p:cTn id="121" dur="1" fill="hold">
                                          <p:stCondLst>
                                            <p:cond delay="499"/>
                                          </p:stCondLst>
                                        </p:cTn>
                                        <p:tgtEl>
                                          <p:spTgt spid="15"/>
                                        </p:tgtEl>
                                        <p:attrNameLst>
                                          <p:attrName>style.visibility</p:attrName>
                                        </p:attrNameLst>
                                      </p:cBhvr>
                                      <p:to>
                                        <p:strVal val="hidden"/>
                                      </p:to>
                                    </p:set>
                                  </p:childTnLst>
                                </p:cTn>
                              </p:par>
                              <p:par>
                                <p:cTn id="122" presetID="2" presetClass="exit" presetSubtype="2" fill="hold" grpId="1" nodeType="withEffect">
                                  <p:stCondLst>
                                    <p:cond delay="0"/>
                                  </p:stCondLst>
                                  <p:childTnLst>
                                    <p:anim calcmode="lin" valueType="num">
                                      <p:cBhvr additive="base">
                                        <p:cTn id="123" dur="500"/>
                                        <p:tgtEl>
                                          <p:spTgt spid="5"/>
                                        </p:tgtEl>
                                        <p:attrNameLst>
                                          <p:attrName>ppt_x</p:attrName>
                                        </p:attrNameLst>
                                      </p:cBhvr>
                                      <p:tavLst>
                                        <p:tav tm="0">
                                          <p:val>
                                            <p:strVal val="ppt_x"/>
                                          </p:val>
                                        </p:tav>
                                        <p:tav tm="100000">
                                          <p:val>
                                            <p:strVal val="1+ppt_w/2"/>
                                          </p:val>
                                        </p:tav>
                                      </p:tavLst>
                                    </p:anim>
                                    <p:anim calcmode="lin" valueType="num">
                                      <p:cBhvr additive="base">
                                        <p:cTn id="124" dur="500"/>
                                        <p:tgtEl>
                                          <p:spTgt spid="5"/>
                                        </p:tgtEl>
                                        <p:attrNameLst>
                                          <p:attrName>ppt_y</p:attrName>
                                        </p:attrNameLst>
                                      </p:cBhvr>
                                      <p:tavLst>
                                        <p:tav tm="0">
                                          <p:val>
                                            <p:strVal val="ppt_y"/>
                                          </p:val>
                                        </p:tav>
                                        <p:tav tm="100000">
                                          <p:val>
                                            <p:strVal val="ppt_y"/>
                                          </p:val>
                                        </p:tav>
                                      </p:tavLst>
                                    </p:anim>
                                    <p:set>
                                      <p:cBhvr>
                                        <p:cTn id="125" dur="1" fill="hold">
                                          <p:stCondLst>
                                            <p:cond delay="499"/>
                                          </p:stCondLst>
                                        </p:cTn>
                                        <p:tgtEl>
                                          <p:spTgt spid="5"/>
                                        </p:tgtEl>
                                        <p:attrNameLst>
                                          <p:attrName>style.visibility</p:attrName>
                                        </p:attrNameLst>
                                      </p:cBhvr>
                                      <p:to>
                                        <p:strVal val="hidden"/>
                                      </p:to>
                                    </p:set>
                                  </p:childTnLst>
                                </p:cTn>
                              </p:par>
                              <p:par>
                                <p:cTn id="126" presetID="2" presetClass="exit" presetSubtype="2" fill="hold" nodeType="withEffect">
                                  <p:stCondLst>
                                    <p:cond delay="0"/>
                                  </p:stCondLst>
                                  <p:childTnLst>
                                    <p:anim calcmode="lin" valueType="num">
                                      <p:cBhvr additive="base">
                                        <p:cTn id="127" dur="500"/>
                                        <p:tgtEl>
                                          <p:spTgt spid="17"/>
                                        </p:tgtEl>
                                        <p:attrNameLst>
                                          <p:attrName>ppt_x</p:attrName>
                                        </p:attrNameLst>
                                      </p:cBhvr>
                                      <p:tavLst>
                                        <p:tav tm="0">
                                          <p:val>
                                            <p:strVal val="ppt_x"/>
                                          </p:val>
                                        </p:tav>
                                        <p:tav tm="100000">
                                          <p:val>
                                            <p:strVal val="1+ppt_w/2"/>
                                          </p:val>
                                        </p:tav>
                                      </p:tavLst>
                                    </p:anim>
                                    <p:anim calcmode="lin" valueType="num">
                                      <p:cBhvr additive="base">
                                        <p:cTn id="128" dur="500"/>
                                        <p:tgtEl>
                                          <p:spTgt spid="17"/>
                                        </p:tgtEl>
                                        <p:attrNameLst>
                                          <p:attrName>ppt_y</p:attrName>
                                        </p:attrNameLst>
                                      </p:cBhvr>
                                      <p:tavLst>
                                        <p:tav tm="0">
                                          <p:val>
                                            <p:strVal val="ppt_y"/>
                                          </p:val>
                                        </p:tav>
                                        <p:tav tm="100000">
                                          <p:val>
                                            <p:strVal val="ppt_y"/>
                                          </p:val>
                                        </p:tav>
                                      </p:tavLst>
                                    </p:anim>
                                    <p:set>
                                      <p:cBhvr>
                                        <p:cTn id="129" dur="1" fill="hold">
                                          <p:stCondLst>
                                            <p:cond delay="499"/>
                                          </p:stCondLst>
                                        </p:cTn>
                                        <p:tgtEl>
                                          <p:spTgt spid="17"/>
                                        </p:tgtEl>
                                        <p:attrNameLst>
                                          <p:attrName>style.visibility</p:attrName>
                                        </p:attrNameLst>
                                      </p:cBhvr>
                                      <p:to>
                                        <p:strVal val="hidden"/>
                                      </p:to>
                                    </p:set>
                                  </p:childTnLst>
                                </p:cTn>
                              </p:par>
                              <p:par>
                                <p:cTn id="130" presetID="2" presetClass="exit" presetSubtype="2" fill="hold" grpId="1" nodeType="withEffect">
                                  <p:stCondLst>
                                    <p:cond delay="0"/>
                                  </p:stCondLst>
                                  <p:childTnLst>
                                    <p:anim calcmode="lin" valueType="num">
                                      <p:cBhvr additive="base">
                                        <p:cTn id="131" dur="500"/>
                                        <p:tgtEl>
                                          <p:spTgt spid="6"/>
                                        </p:tgtEl>
                                        <p:attrNameLst>
                                          <p:attrName>ppt_x</p:attrName>
                                        </p:attrNameLst>
                                      </p:cBhvr>
                                      <p:tavLst>
                                        <p:tav tm="0">
                                          <p:val>
                                            <p:strVal val="ppt_x"/>
                                          </p:val>
                                        </p:tav>
                                        <p:tav tm="100000">
                                          <p:val>
                                            <p:strVal val="1+ppt_w/2"/>
                                          </p:val>
                                        </p:tav>
                                      </p:tavLst>
                                    </p:anim>
                                    <p:anim calcmode="lin" valueType="num">
                                      <p:cBhvr additive="base">
                                        <p:cTn id="132" dur="500"/>
                                        <p:tgtEl>
                                          <p:spTgt spid="6"/>
                                        </p:tgtEl>
                                        <p:attrNameLst>
                                          <p:attrName>ppt_y</p:attrName>
                                        </p:attrNameLst>
                                      </p:cBhvr>
                                      <p:tavLst>
                                        <p:tav tm="0">
                                          <p:val>
                                            <p:strVal val="ppt_y"/>
                                          </p:val>
                                        </p:tav>
                                        <p:tav tm="100000">
                                          <p:val>
                                            <p:strVal val="ppt_y"/>
                                          </p:val>
                                        </p:tav>
                                      </p:tavLst>
                                    </p:anim>
                                    <p:set>
                                      <p:cBhvr>
                                        <p:cTn id="133" dur="1" fill="hold">
                                          <p:stCondLst>
                                            <p:cond delay="499"/>
                                          </p:stCondLst>
                                        </p:cTn>
                                        <p:tgtEl>
                                          <p:spTgt spid="6"/>
                                        </p:tgtEl>
                                        <p:attrNameLst>
                                          <p:attrName>style.visibility</p:attrName>
                                        </p:attrNameLst>
                                      </p:cBhvr>
                                      <p:to>
                                        <p:strVal val="hidden"/>
                                      </p:to>
                                    </p:set>
                                  </p:childTnLst>
                                </p:cTn>
                              </p:par>
                              <p:par>
                                <p:cTn id="134" presetID="2" presetClass="exit" presetSubtype="2" fill="hold" nodeType="withEffect">
                                  <p:stCondLst>
                                    <p:cond delay="0"/>
                                  </p:stCondLst>
                                  <p:childTnLst>
                                    <p:anim calcmode="lin" valueType="num">
                                      <p:cBhvr additive="base">
                                        <p:cTn id="135" dur="500"/>
                                        <p:tgtEl>
                                          <p:spTgt spid="19"/>
                                        </p:tgtEl>
                                        <p:attrNameLst>
                                          <p:attrName>ppt_x</p:attrName>
                                        </p:attrNameLst>
                                      </p:cBhvr>
                                      <p:tavLst>
                                        <p:tav tm="0">
                                          <p:val>
                                            <p:strVal val="ppt_x"/>
                                          </p:val>
                                        </p:tav>
                                        <p:tav tm="100000">
                                          <p:val>
                                            <p:strVal val="1+ppt_w/2"/>
                                          </p:val>
                                        </p:tav>
                                      </p:tavLst>
                                    </p:anim>
                                    <p:anim calcmode="lin" valueType="num">
                                      <p:cBhvr additive="base">
                                        <p:cTn id="136" dur="500"/>
                                        <p:tgtEl>
                                          <p:spTgt spid="19"/>
                                        </p:tgtEl>
                                        <p:attrNameLst>
                                          <p:attrName>ppt_y</p:attrName>
                                        </p:attrNameLst>
                                      </p:cBhvr>
                                      <p:tavLst>
                                        <p:tav tm="0">
                                          <p:val>
                                            <p:strVal val="ppt_y"/>
                                          </p:val>
                                        </p:tav>
                                        <p:tav tm="100000">
                                          <p:val>
                                            <p:strVal val="ppt_y"/>
                                          </p:val>
                                        </p:tav>
                                      </p:tavLst>
                                    </p:anim>
                                    <p:set>
                                      <p:cBhvr>
                                        <p:cTn id="137" dur="1" fill="hold">
                                          <p:stCondLst>
                                            <p:cond delay="499"/>
                                          </p:stCondLst>
                                        </p:cTn>
                                        <p:tgtEl>
                                          <p:spTgt spid="19"/>
                                        </p:tgtEl>
                                        <p:attrNameLst>
                                          <p:attrName>style.visibility</p:attrName>
                                        </p:attrNameLst>
                                      </p:cBhvr>
                                      <p:to>
                                        <p:strVal val="hidden"/>
                                      </p:to>
                                    </p:set>
                                  </p:childTnLst>
                                </p:cTn>
                              </p:par>
                              <p:par>
                                <p:cTn id="138" presetID="2" presetClass="exit" presetSubtype="2" fill="hold" grpId="1" nodeType="withEffect">
                                  <p:stCondLst>
                                    <p:cond delay="0"/>
                                  </p:stCondLst>
                                  <p:childTnLst>
                                    <p:anim calcmode="lin" valueType="num">
                                      <p:cBhvr additive="base">
                                        <p:cTn id="139" dur="500"/>
                                        <p:tgtEl>
                                          <p:spTgt spid="7"/>
                                        </p:tgtEl>
                                        <p:attrNameLst>
                                          <p:attrName>ppt_x</p:attrName>
                                        </p:attrNameLst>
                                      </p:cBhvr>
                                      <p:tavLst>
                                        <p:tav tm="0">
                                          <p:val>
                                            <p:strVal val="ppt_x"/>
                                          </p:val>
                                        </p:tav>
                                        <p:tav tm="100000">
                                          <p:val>
                                            <p:strVal val="1+ppt_w/2"/>
                                          </p:val>
                                        </p:tav>
                                      </p:tavLst>
                                    </p:anim>
                                    <p:anim calcmode="lin" valueType="num">
                                      <p:cBhvr additive="base">
                                        <p:cTn id="140" dur="500"/>
                                        <p:tgtEl>
                                          <p:spTgt spid="7"/>
                                        </p:tgtEl>
                                        <p:attrNameLst>
                                          <p:attrName>ppt_y</p:attrName>
                                        </p:attrNameLst>
                                      </p:cBhvr>
                                      <p:tavLst>
                                        <p:tav tm="0">
                                          <p:val>
                                            <p:strVal val="ppt_y"/>
                                          </p:val>
                                        </p:tav>
                                        <p:tav tm="100000">
                                          <p:val>
                                            <p:strVal val="ppt_y"/>
                                          </p:val>
                                        </p:tav>
                                      </p:tavLst>
                                    </p:anim>
                                    <p:set>
                                      <p:cBhvr>
                                        <p:cTn id="141" dur="1" fill="hold">
                                          <p:stCondLst>
                                            <p:cond delay="499"/>
                                          </p:stCondLst>
                                        </p:cTn>
                                        <p:tgtEl>
                                          <p:spTgt spid="7"/>
                                        </p:tgtEl>
                                        <p:attrNameLst>
                                          <p:attrName>style.visibility</p:attrName>
                                        </p:attrNameLst>
                                      </p:cBhvr>
                                      <p:to>
                                        <p:strVal val="hidden"/>
                                      </p:to>
                                    </p:set>
                                  </p:childTnLst>
                                </p:cTn>
                              </p:par>
                              <p:par>
                                <p:cTn id="142" presetID="2" presetClass="exit" presetSubtype="2" fill="hold" nodeType="withEffect">
                                  <p:stCondLst>
                                    <p:cond delay="0"/>
                                  </p:stCondLst>
                                  <p:childTnLst>
                                    <p:anim calcmode="lin" valueType="num">
                                      <p:cBhvr additive="base">
                                        <p:cTn id="143" dur="500"/>
                                        <p:tgtEl>
                                          <p:spTgt spid="23"/>
                                        </p:tgtEl>
                                        <p:attrNameLst>
                                          <p:attrName>ppt_x</p:attrName>
                                        </p:attrNameLst>
                                      </p:cBhvr>
                                      <p:tavLst>
                                        <p:tav tm="0">
                                          <p:val>
                                            <p:strVal val="ppt_x"/>
                                          </p:val>
                                        </p:tav>
                                        <p:tav tm="100000">
                                          <p:val>
                                            <p:strVal val="1+ppt_w/2"/>
                                          </p:val>
                                        </p:tav>
                                      </p:tavLst>
                                    </p:anim>
                                    <p:anim calcmode="lin" valueType="num">
                                      <p:cBhvr additive="base">
                                        <p:cTn id="144" dur="500"/>
                                        <p:tgtEl>
                                          <p:spTgt spid="23"/>
                                        </p:tgtEl>
                                        <p:attrNameLst>
                                          <p:attrName>ppt_y</p:attrName>
                                        </p:attrNameLst>
                                      </p:cBhvr>
                                      <p:tavLst>
                                        <p:tav tm="0">
                                          <p:val>
                                            <p:strVal val="ppt_y"/>
                                          </p:val>
                                        </p:tav>
                                        <p:tav tm="100000">
                                          <p:val>
                                            <p:strVal val="ppt_y"/>
                                          </p:val>
                                        </p:tav>
                                      </p:tavLst>
                                    </p:anim>
                                    <p:set>
                                      <p:cBhvr>
                                        <p:cTn id="145" dur="1" fill="hold">
                                          <p:stCondLst>
                                            <p:cond delay="499"/>
                                          </p:stCondLst>
                                        </p:cTn>
                                        <p:tgtEl>
                                          <p:spTgt spid="23"/>
                                        </p:tgtEl>
                                        <p:attrNameLst>
                                          <p:attrName>style.visibility</p:attrName>
                                        </p:attrNameLst>
                                      </p:cBhvr>
                                      <p:to>
                                        <p:strVal val="hidden"/>
                                      </p:to>
                                    </p:set>
                                  </p:childTnLst>
                                </p:cTn>
                              </p:par>
                              <p:par>
                                <p:cTn id="146" presetID="2" presetClass="exit" presetSubtype="2" fill="hold" grpId="1" nodeType="withEffect">
                                  <p:stCondLst>
                                    <p:cond delay="0"/>
                                  </p:stCondLst>
                                  <p:childTnLst>
                                    <p:anim calcmode="lin" valueType="num">
                                      <p:cBhvr additive="base">
                                        <p:cTn id="147" dur="500"/>
                                        <p:tgtEl>
                                          <p:spTgt spid="8"/>
                                        </p:tgtEl>
                                        <p:attrNameLst>
                                          <p:attrName>ppt_x</p:attrName>
                                        </p:attrNameLst>
                                      </p:cBhvr>
                                      <p:tavLst>
                                        <p:tav tm="0">
                                          <p:val>
                                            <p:strVal val="ppt_x"/>
                                          </p:val>
                                        </p:tav>
                                        <p:tav tm="100000">
                                          <p:val>
                                            <p:strVal val="1+ppt_w/2"/>
                                          </p:val>
                                        </p:tav>
                                      </p:tavLst>
                                    </p:anim>
                                    <p:anim calcmode="lin" valueType="num">
                                      <p:cBhvr additive="base">
                                        <p:cTn id="148" dur="500"/>
                                        <p:tgtEl>
                                          <p:spTgt spid="8"/>
                                        </p:tgtEl>
                                        <p:attrNameLst>
                                          <p:attrName>ppt_y</p:attrName>
                                        </p:attrNameLst>
                                      </p:cBhvr>
                                      <p:tavLst>
                                        <p:tav tm="0">
                                          <p:val>
                                            <p:strVal val="ppt_y"/>
                                          </p:val>
                                        </p:tav>
                                        <p:tav tm="100000">
                                          <p:val>
                                            <p:strVal val="ppt_y"/>
                                          </p:val>
                                        </p:tav>
                                      </p:tavLst>
                                    </p:anim>
                                    <p:set>
                                      <p:cBhvr>
                                        <p:cTn id="149" dur="1" fill="hold">
                                          <p:stCondLst>
                                            <p:cond delay="499"/>
                                          </p:stCondLst>
                                        </p:cTn>
                                        <p:tgtEl>
                                          <p:spTgt spid="8"/>
                                        </p:tgtEl>
                                        <p:attrNameLst>
                                          <p:attrName>style.visibility</p:attrName>
                                        </p:attrNameLst>
                                      </p:cBhvr>
                                      <p:to>
                                        <p:strVal val="hidden"/>
                                      </p:to>
                                    </p:set>
                                  </p:childTnLst>
                                </p:cTn>
                              </p:par>
                              <p:par>
                                <p:cTn id="150" presetID="2" presetClass="exit" presetSubtype="2" fill="hold" nodeType="withEffect">
                                  <p:stCondLst>
                                    <p:cond delay="0"/>
                                  </p:stCondLst>
                                  <p:childTnLst>
                                    <p:anim calcmode="lin" valueType="num">
                                      <p:cBhvr additive="base">
                                        <p:cTn id="151" dur="500"/>
                                        <p:tgtEl>
                                          <p:spTgt spid="25"/>
                                        </p:tgtEl>
                                        <p:attrNameLst>
                                          <p:attrName>ppt_x</p:attrName>
                                        </p:attrNameLst>
                                      </p:cBhvr>
                                      <p:tavLst>
                                        <p:tav tm="0">
                                          <p:val>
                                            <p:strVal val="ppt_x"/>
                                          </p:val>
                                        </p:tav>
                                        <p:tav tm="100000">
                                          <p:val>
                                            <p:strVal val="1+ppt_w/2"/>
                                          </p:val>
                                        </p:tav>
                                      </p:tavLst>
                                    </p:anim>
                                    <p:anim calcmode="lin" valueType="num">
                                      <p:cBhvr additive="base">
                                        <p:cTn id="152" dur="500"/>
                                        <p:tgtEl>
                                          <p:spTgt spid="25"/>
                                        </p:tgtEl>
                                        <p:attrNameLst>
                                          <p:attrName>ppt_y</p:attrName>
                                        </p:attrNameLst>
                                      </p:cBhvr>
                                      <p:tavLst>
                                        <p:tav tm="0">
                                          <p:val>
                                            <p:strVal val="ppt_y"/>
                                          </p:val>
                                        </p:tav>
                                        <p:tav tm="100000">
                                          <p:val>
                                            <p:strVal val="ppt_y"/>
                                          </p:val>
                                        </p:tav>
                                      </p:tavLst>
                                    </p:anim>
                                    <p:set>
                                      <p:cBhvr>
                                        <p:cTn id="153" dur="1" fill="hold">
                                          <p:stCondLst>
                                            <p:cond delay="499"/>
                                          </p:stCondLst>
                                        </p:cTn>
                                        <p:tgtEl>
                                          <p:spTgt spid="25"/>
                                        </p:tgtEl>
                                        <p:attrNameLst>
                                          <p:attrName>style.visibility</p:attrName>
                                        </p:attrNameLst>
                                      </p:cBhvr>
                                      <p:to>
                                        <p:strVal val="hidden"/>
                                      </p:to>
                                    </p:set>
                                  </p:childTnLst>
                                </p:cTn>
                              </p:par>
                              <p:par>
                                <p:cTn id="154" presetID="2" presetClass="exit" presetSubtype="2" fill="hold" grpId="1" nodeType="withEffect">
                                  <p:stCondLst>
                                    <p:cond delay="0"/>
                                  </p:stCondLst>
                                  <p:childTnLst>
                                    <p:anim calcmode="lin" valueType="num">
                                      <p:cBhvr additive="base">
                                        <p:cTn id="155" dur="500"/>
                                        <p:tgtEl>
                                          <p:spTgt spid="9"/>
                                        </p:tgtEl>
                                        <p:attrNameLst>
                                          <p:attrName>ppt_x</p:attrName>
                                        </p:attrNameLst>
                                      </p:cBhvr>
                                      <p:tavLst>
                                        <p:tav tm="0">
                                          <p:val>
                                            <p:strVal val="ppt_x"/>
                                          </p:val>
                                        </p:tav>
                                        <p:tav tm="100000">
                                          <p:val>
                                            <p:strVal val="1+ppt_w/2"/>
                                          </p:val>
                                        </p:tav>
                                      </p:tavLst>
                                    </p:anim>
                                    <p:anim calcmode="lin" valueType="num">
                                      <p:cBhvr additive="base">
                                        <p:cTn id="156" dur="500"/>
                                        <p:tgtEl>
                                          <p:spTgt spid="9"/>
                                        </p:tgtEl>
                                        <p:attrNameLst>
                                          <p:attrName>ppt_y</p:attrName>
                                        </p:attrNameLst>
                                      </p:cBhvr>
                                      <p:tavLst>
                                        <p:tav tm="0">
                                          <p:val>
                                            <p:strVal val="ppt_y"/>
                                          </p:val>
                                        </p:tav>
                                        <p:tav tm="100000">
                                          <p:val>
                                            <p:strVal val="ppt_y"/>
                                          </p:val>
                                        </p:tav>
                                      </p:tavLst>
                                    </p:anim>
                                    <p:set>
                                      <p:cBhvr>
                                        <p:cTn id="157" dur="1" fill="hold">
                                          <p:stCondLst>
                                            <p:cond delay="499"/>
                                          </p:stCondLst>
                                        </p:cTn>
                                        <p:tgtEl>
                                          <p:spTgt spid="9"/>
                                        </p:tgtEl>
                                        <p:attrNameLst>
                                          <p:attrName>style.visibility</p:attrName>
                                        </p:attrNameLst>
                                      </p:cBhvr>
                                      <p:to>
                                        <p:strVal val="hidden"/>
                                      </p:to>
                                    </p:set>
                                  </p:childTnLst>
                                </p:cTn>
                              </p:par>
                              <p:par>
                                <p:cTn id="158" presetID="2" presetClass="exit" presetSubtype="2" fill="hold" grpId="1" nodeType="withEffect">
                                  <p:stCondLst>
                                    <p:cond delay="0"/>
                                  </p:stCondLst>
                                  <p:childTnLst>
                                    <p:anim calcmode="lin" valueType="num">
                                      <p:cBhvr additive="base">
                                        <p:cTn id="159" dur="500"/>
                                        <p:tgtEl>
                                          <p:spTgt spid="10"/>
                                        </p:tgtEl>
                                        <p:attrNameLst>
                                          <p:attrName>ppt_x</p:attrName>
                                        </p:attrNameLst>
                                      </p:cBhvr>
                                      <p:tavLst>
                                        <p:tav tm="0">
                                          <p:val>
                                            <p:strVal val="ppt_x"/>
                                          </p:val>
                                        </p:tav>
                                        <p:tav tm="100000">
                                          <p:val>
                                            <p:strVal val="1+ppt_w/2"/>
                                          </p:val>
                                        </p:tav>
                                      </p:tavLst>
                                    </p:anim>
                                    <p:anim calcmode="lin" valueType="num">
                                      <p:cBhvr additive="base">
                                        <p:cTn id="160" dur="500"/>
                                        <p:tgtEl>
                                          <p:spTgt spid="10"/>
                                        </p:tgtEl>
                                        <p:attrNameLst>
                                          <p:attrName>ppt_y</p:attrName>
                                        </p:attrNameLst>
                                      </p:cBhvr>
                                      <p:tavLst>
                                        <p:tav tm="0">
                                          <p:val>
                                            <p:strVal val="ppt_y"/>
                                          </p:val>
                                        </p:tav>
                                        <p:tav tm="100000">
                                          <p:val>
                                            <p:strVal val="ppt_y"/>
                                          </p:val>
                                        </p:tav>
                                      </p:tavLst>
                                    </p:anim>
                                    <p:set>
                                      <p:cBhvr>
                                        <p:cTn id="161" dur="1" fill="hold">
                                          <p:stCondLst>
                                            <p:cond delay="499"/>
                                          </p:stCondLst>
                                        </p:cTn>
                                        <p:tgtEl>
                                          <p:spTgt spid="10"/>
                                        </p:tgtEl>
                                        <p:attrNameLst>
                                          <p:attrName>style.visibility</p:attrName>
                                        </p:attrNameLst>
                                      </p:cBhvr>
                                      <p:to>
                                        <p:strVal val="hidden"/>
                                      </p:to>
                                    </p:set>
                                  </p:childTnLst>
                                </p:cTn>
                              </p:par>
                              <p:par>
                                <p:cTn id="162" presetID="2" presetClass="exit" presetSubtype="2" fill="hold" grpId="1" nodeType="withEffect">
                                  <p:stCondLst>
                                    <p:cond delay="0"/>
                                  </p:stCondLst>
                                  <p:childTnLst>
                                    <p:anim calcmode="lin" valueType="num">
                                      <p:cBhvr additive="base">
                                        <p:cTn id="163" dur="500"/>
                                        <p:tgtEl>
                                          <p:spTgt spid="11"/>
                                        </p:tgtEl>
                                        <p:attrNameLst>
                                          <p:attrName>ppt_x</p:attrName>
                                        </p:attrNameLst>
                                      </p:cBhvr>
                                      <p:tavLst>
                                        <p:tav tm="0">
                                          <p:val>
                                            <p:strVal val="ppt_x"/>
                                          </p:val>
                                        </p:tav>
                                        <p:tav tm="100000">
                                          <p:val>
                                            <p:strVal val="1+ppt_w/2"/>
                                          </p:val>
                                        </p:tav>
                                      </p:tavLst>
                                    </p:anim>
                                    <p:anim calcmode="lin" valueType="num">
                                      <p:cBhvr additive="base">
                                        <p:cTn id="164" dur="500"/>
                                        <p:tgtEl>
                                          <p:spTgt spid="11"/>
                                        </p:tgtEl>
                                        <p:attrNameLst>
                                          <p:attrName>ppt_y</p:attrName>
                                        </p:attrNameLst>
                                      </p:cBhvr>
                                      <p:tavLst>
                                        <p:tav tm="0">
                                          <p:val>
                                            <p:strVal val="ppt_y"/>
                                          </p:val>
                                        </p:tav>
                                        <p:tav tm="100000">
                                          <p:val>
                                            <p:strVal val="ppt_y"/>
                                          </p:val>
                                        </p:tav>
                                      </p:tavLst>
                                    </p:anim>
                                    <p:set>
                                      <p:cBhvr>
                                        <p:cTn id="165" dur="1" fill="hold">
                                          <p:stCondLst>
                                            <p:cond delay="499"/>
                                          </p:stCondLst>
                                        </p:cTn>
                                        <p:tgtEl>
                                          <p:spTgt spid="11"/>
                                        </p:tgtEl>
                                        <p:attrNameLst>
                                          <p:attrName>style.visibility</p:attrName>
                                        </p:attrNameLst>
                                      </p:cBhvr>
                                      <p:to>
                                        <p:strVal val="hidden"/>
                                      </p:to>
                                    </p:set>
                                  </p:childTnLst>
                                </p:cTn>
                              </p:par>
                              <p:par>
                                <p:cTn id="166" presetID="2" presetClass="exit" presetSubtype="2" fill="hold" grpId="1" nodeType="withEffect">
                                  <p:stCondLst>
                                    <p:cond delay="0"/>
                                  </p:stCondLst>
                                  <p:childTnLst>
                                    <p:anim calcmode="lin" valueType="num">
                                      <p:cBhvr additive="base">
                                        <p:cTn id="167" dur="500"/>
                                        <p:tgtEl>
                                          <p:spTgt spid="26"/>
                                        </p:tgtEl>
                                        <p:attrNameLst>
                                          <p:attrName>ppt_x</p:attrName>
                                        </p:attrNameLst>
                                      </p:cBhvr>
                                      <p:tavLst>
                                        <p:tav tm="0">
                                          <p:val>
                                            <p:strVal val="ppt_x"/>
                                          </p:val>
                                        </p:tav>
                                        <p:tav tm="100000">
                                          <p:val>
                                            <p:strVal val="1+ppt_w/2"/>
                                          </p:val>
                                        </p:tav>
                                      </p:tavLst>
                                    </p:anim>
                                    <p:anim calcmode="lin" valueType="num">
                                      <p:cBhvr additive="base">
                                        <p:cTn id="168" dur="500"/>
                                        <p:tgtEl>
                                          <p:spTgt spid="26"/>
                                        </p:tgtEl>
                                        <p:attrNameLst>
                                          <p:attrName>ppt_y</p:attrName>
                                        </p:attrNameLst>
                                      </p:cBhvr>
                                      <p:tavLst>
                                        <p:tav tm="0">
                                          <p:val>
                                            <p:strVal val="ppt_y"/>
                                          </p:val>
                                        </p:tav>
                                        <p:tav tm="100000">
                                          <p:val>
                                            <p:strVal val="ppt_y"/>
                                          </p:val>
                                        </p:tav>
                                      </p:tavLst>
                                    </p:anim>
                                    <p:set>
                                      <p:cBhvr>
                                        <p:cTn id="169" dur="1" fill="hold">
                                          <p:stCondLst>
                                            <p:cond delay="499"/>
                                          </p:stCondLst>
                                        </p:cTn>
                                        <p:tgtEl>
                                          <p:spTgt spid="26"/>
                                        </p:tgtEl>
                                        <p:attrNameLst>
                                          <p:attrName>style.visibility</p:attrName>
                                        </p:attrNameLst>
                                      </p:cBhvr>
                                      <p:to>
                                        <p:strVal val="hidden"/>
                                      </p:to>
                                    </p:set>
                                  </p:childTnLst>
                                </p:cTn>
                              </p:par>
                              <p:par>
                                <p:cTn id="170" presetID="2" presetClass="exit" presetSubtype="2" fill="hold" nodeType="withEffect">
                                  <p:stCondLst>
                                    <p:cond delay="0"/>
                                  </p:stCondLst>
                                  <p:childTnLst>
                                    <p:anim calcmode="lin" valueType="num">
                                      <p:cBhvr additive="base">
                                        <p:cTn id="171" dur="500"/>
                                        <p:tgtEl>
                                          <p:spTgt spid="32"/>
                                        </p:tgtEl>
                                        <p:attrNameLst>
                                          <p:attrName>ppt_x</p:attrName>
                                        </p:attrNameLst>
                                      </p:cBhvr>
                                      <p:tavLst>
                                        <p:tav tm="0">
                                          <p:val>
                                            <p:strVal val="ppt_x"/>
                                          </p:val>
                                        </p:tav>
                                        <p:tav tm="100000">
                                          <p:val>
                                            <p:strVal val="1+ppt_w/2"/>
                                          </p:val>
                                        </p:tav>
                                      </p:tavLst>
                                    </p:anim>
                                    <p:anim calcmode="lin" valueType="num">
                                      <p:cBhvr additive="base">
                                        <p:cTn id="172" dur="500"/>
                                        <p:tgtEl>
                                          <p:spTgt spid="32"/>
                                        </p:tgtEl>
                                        <p:attrNameLst>
                                          <p:attrName>ppt_y</p:attrName>
                                        </p:attrNameLst>
                                      </p:cBhvr>
                                      <p:tavLst>
                                        <p:tav tm="0">
                                          <p:val>
                                            <p:strVal val="ppt_y"/>
                                          </p:val>
                                        </p:tav>
                                        <p:tav tm="100000">
                                          <p:val>
                                            <p:strVal val="ppt_y"/>
                                          </p:val>
                                        </p:tav>
                                      </p:tavLst>
                                    </p:anim>
                                    <p:set>
                                      <p:cBhvr>
                                        <p:cTn id="173" dur="1" fill="hold">
                                          <p:stCondLst>
                                            <p:cond delay="499"/>
                                          </p:stCondLst>
                                        </p:cTn>
                                        <p:tgtEl>
                                          <p:spTgt spid="32"/>
                                        </p:tgtEl>
                                        <p:attrNameLst>
                                          <p:attrName>style.visibility</p:attrName>
                                        </p:attrNameLst>
                                      </p:cBhvr>
                                      <p:to>
                                        <p:strVal val="hidden"/>
                                      </p:to>
                                    </p:set>
                                  </p:childTnLst>
                                </p:cTn>
                              </p:par>
                              <p:par>
                                <p:cTn id="174" presetID="2" presetClass="exit" presetSubtype="2" fill="hold" grpId="1" nodeType="withEffect">
                                  <p:stCondLst>
                                    <p:cond delay="0"/>
                                  </p:stCondLst>
                                  <p:childTnLst>
                                    <p:anim calcmode="lin" valueType="num">
                                      <p:cBhvr additive="base">
                                        <p:cTn id="175" dur="500"/>
                                        <p:tgtEl>
                                          <p:spTgt spid="27"/>
                                        </p:tgtEl>
                                        <p:attrNameLst>
                                          <p:attrName>ppt_x</p:attrName>
                                        </p:attrNameLst>
                                      </p:cBhvr>
                                      <p:tavLst>
                                        <p:tav tm="0">
                                          <p:val>
                                            <p:strVal val="ppt_x"/>
                                          </p:val>
                                        </p:tav>
                                        <p:tav tm="100000">
                                          <p:val>
                                            <p:strVal val="1+ppt_w/2"/>
                                          </p:val>
                                        </p:tav>
                                      </p:tavLst>
                                    </p:anim>
                                    <p:anim calcmode="lin" valueType="num">
                                      <p:cBhvr additive="base">
                                        <p:cTn id="176" dur="500"/>
                                        <p:tgtEl>
                                          <p:spTgt spid="27"/>
                                        </p:tgtEl>
                                        <p:attrNameLst>
                                          <p:attrName>ppt_y</p:attrName>
                                        </p:attrNameLst>
                                      </p:cBhvr>
                                      <p:tavLst>
                                        <p:tav tm="0">
                                          <p:val>
                                            <p:strVal val="ppt_y"/>
                                          </p:val>
                                        </p:tav>
                                        <p:tav tm="100000">
                                          <p:val>
                                            <p:strVal val="ppt_y"/>
                                          </p:val>
                                        </p:tav>
                                      </p:tavLst>
                                    </p:anim>
                                    <p:set>
                                      <p:cBhvr>
                                        <p:cTn id="177" dur="1" fill="hold">
                                          <p:stCondLst>
                                            <p:cond delay="499"/>
                                          </p:stCondLst>
                                        </p:cTn>
                                        <p:tgtEl>
                                          <p:spTgt spid="27"/>
                                        </p:tgtEl>
                                        <p:attrNameLst>
                                          <p:attrName>style.visibility</p:attrName>
                                        </p:attrNameLst>
                                      </p:cBhvr>
                                      <p:to>
                                        <p:strVal val="hidden"/>
                                      </p:to>
                                    </p:set>
                                  </p:childTnLst>
                                </p:cTn>
                              </p:par>
                              <p:par>
                                <p:cTn id="178" presetID="2" presetClass="exit" presetSubtype="2" fill="hold" nodeType="withEffect">
                                  <p:stCondLst>
                                    <p:cond delay="0"/>
                                  </p:stCondLst>
                                  <p:childTnLst>
                                    <p:anim calcmode="lin" valueType="num">
                                      <p:cBhvr additive="base">
                                        <p:cTn id="179" dur="500"/>
                                        <p:tgtEl>
                                          <p:spTgt spid="34"/>
                                        </p:tgtEl>
                                        <p:attrNameLst>
                                          <p:attrName>ppt_x</p:attrName>
                                        </p:attrNameLst>
                                      </p:cBhvr>
                                      <p:tavLst>
                                        <p:tav tm="0">
                                          <p:val>
                                            <p:strVal val="ppt_x"/>
                                          </p:val>
                                        </p:tav>
                                        <p:tav tm="100000">
                                          <p:val>
                                            <p:strVal val="1+ppt_w/2"/>
                                          </p:val>
                                        </p:tav>
                                      </p:tavLst>
                                    </p:anim>
                                    <p:anim calcmode="lin" valueType="num">
                                      <p:cBhvr additive="base">
                                        <p:cTn id="180" dur="500"/>
                                        <p:tgtEl>
                                          <p:spTgt spid="34"/>
                                        </p:tgtEl>
                                        <p:attrNameLst>
                                          <p:attrName>ppt_y</p:attrName>
                                        </p:attrNameLst>
                                      </p:cBhvr>
                                      <p:tavLst>
                                        <p:tav tm="0">
                                          <p:val>
                                            <p:strVal val="ppt_y"/>
                                          </p:val>
                                        </p:tav>
                                        <p:tav tm="100000">
                                          <p:val>
                                            <p:strVal val="ppt_y"/>
                                          </p:val>
                                        </p:tav>
                                      </p:tavLst>
                                    </p:anim>
                                    <p:set>
                                      <p:cBhvr>
                                        <p:cTn id="181" dur="1" fill="hold">
                                          <p:stCondLst>
                                            <p:cond delay="499"/>
                                          </p:stCondLst>
                                        </p:cTn>
                                        <p:tgtEl>
                                          <p:spTgt spid="34"/>
                                        </p:tgtEl>
                                        <p:attrNameLst>
                                          <p:attrName>style.visibility</p:attrName>
                                        </p:attrNameLst>
                                      </p:cBhvr>
                                      <p:to>
                                        <p:strVal val="hidden"/>
                                      </p:to>
                                    </p:set>
                                  </p:childTnLst>
                                </p:cTn>
                              </p:par>
                              <p:par>
                                <p:cTn id="182" presetID="2" presetClass="exit" presetSubtype="2" fill="hold" grpId="1" nodeType="withEffect">
                                  <p:stCondLst>
                                    <p:cond delay="0"/>
                                  </p:stCondLst>
                                  <p:childTnLst>
                                    <p:anim calcmode="lin" valueType="num">
                                      <p:cBhvr additive="base">
                                        <p:cTn id="183" dur="500"/>
                                        <p:tgtEl>
                                          <p:spTgt spid="28"/>
                                        </p:tgtEl>
                                        <p:attrNameLst>
                                          <p:attrName>ppt_x</p:attrName>
                                        </p:attrNameLst>
                                      </p:cBhvr>
                                      <p:tavLst>
                                        <p:tav tm="0">
                                          <p:val>
                                            <p:strVal val="ppt_x"/>
                                          </p:val>
                                        </p:tav>
                                        <p:tav tm="100000">
                                          <p:val>
                                            <p:strVal val="1+ppt_w/2"/>
                                          </p:val>
                                        </p:tav>
                                      </p:tavLst>
                                    </p:anim>
                                    <p:anim calcmode="lin" valueType="num">
                                      <p:cBhvr additive="base">
                                        <p:cTn id="184" dur="500"/>
                                        <p:tgtEl>
                                          <p:spTgt spid="28"/>
                                        </p:tgtEl>
                                        <p:attrNameLst>
                                          <p:attrName>ppt_y</p:attrName>
                                        </p:attrNameLst>
                                      </p:cBhvr>
                                      <p:tavLst>
                                        <p:tav tm="0">
                                          <p:val>
                                            <p:strVal val="ppt_y"/>
                                          </p:val>
                                        </p:tav>
                                        <p:tav tm="100000">
                                          <p:val>
                                            <p:strVal val="ppt_y"/>
                                          </p:val>
                                        </p:tav>
                                      </p:tavLst>
                                    </p:anim>
                                    <p:set>
                                      <p:cBhvr>
                                        <p:cTn id="185" dur="1" fill="hold">
                                          <p:stCondLst>
                                            <p:cond delay="499"/>
                                          </p:stCondLst>
                                        </p:cTn>
                                        <p:tgtEl>
                                          <p:spTgt spid="28"/>
                                        </p:tgtEl>
                                        <p:attrNameLst>
                                          <p:attrName>style.visibility</p:attrName>
                                        </p:attrNameLst>
                                      </p:cBhvr>
                                      <p:to>
                                        <p:strVal val="hidden"/>
                                      </p:to>
                                    </p:set>
                                  </p:childTnLst>
                                </p:cTn>
                              </p:par>
                              <p:par>
                                <p:cTn id="186" presetID="2" presetClass="exit" presetSubtype="2" fill="hold" nodeType="withEffect">
                                  <p:stCondLst>
                                    <p:cond delay="0"/>
                                  </p:stCondLst>
                                  <p:childTnLst>
                                    <p:anim calcmode="lin" valueType="num">
                                      <p:cBhvr additive="base">
                                        <p:cTn id="187" dur="500"/>
                                        <p:tgtEl>
                                          <p:spTgt spid="36"/>
                                        </p:tgtEl>
                                        <p:attrNameLst>
                                          <p:attrName>ppt_x</p:attrName>
                                        </p:attrNameLst>
                                      </p:cBhvr>
                                      <p:tavLst>
                                        <p:tav tm="0">
                                          <p:val>
                                            <p:strVal val="ppt_x"/>
                                          </p:val>
                                        </p:tav>
                                        <p:tav tm="100000">
                                          <p:val>
                                            <p:strVal val="1+ppt_w/2"/>
                                          </p:val>
                                        </p:tav>
                                      </p:tavLst>
                                    </p:anim>
                                    <p:anim calcmode="lin" valueType="num">
                                      <p:cBhvr additive="base">
                                        <p:cTn id="188" dur="500"/>
                                        <p:tgtEl>
                                          <p:spTgt spid="36"/>
                                        </p:tgtEl>
                                        <p:attrNameLst>
                                          <p:attrName>ppt_y</p:attrName>
                                        </p:attrNameLst>
                                      </p:cBhvr>
                                      <p:tavLst>
                                        <p:tav tm="0">
                                          <p:val>
                                            <p:strVal val="ppt_y"/>
                                          </p:val>
                                        </p:tav>
                                        <p:tav tm="100000">
                                          <p:val>
                                            <p:strVal val="ppt_y"/>
                                          </p:val>
                                        </p:tav>
                                      </p:tavLst>
                                    </p:anim>
                                    <p:set>
                                      <p:cBhvr>
                                        <p:cTn id="189" dur="1" fill="hold">
                                          <p:stCondLst>
                                            <p:cond delay="499"/>
                                          </p:stCondLst>
                                        </p:cTn>
                                        <p:tgtEl>
                                          <p:spTgt spid="36"/>
                                        </p:tgtEl>
                                        <p:attrNameLst>
                                          <p:attrName>style.visibility</p:attrName>
                                        </p:attrNameLst>
                                      </p:cBhvr>
                                      <p:to>
                                        <p:strVal val="hidden"/>
                                      </p:to>
                                    </p:set>
                                  </p:childTnLst>
                                </p:cTn>
                              </p:par>
                              <p:par>
                                <p:cTn id="190" presetID="2" presetClass="exit" presetSubtype="2" fill="hold" grpId="1" nodeType="withEffect">
                                  <p:stCondLst>
                                    <p:cond delay="0"/>
                                  </p:stCondLst>
                                  <p:childTnLst>
                                    <p:anim calcmode="lin" valueType="num">
                                      <p:cBhvr additive="base">
                                        <p:cTn id="191" dur="500"/>
                                        <p:tgtEl>
                                          <p:spTgt spid="29"/>
                                        </p:tgtEl>
                                        <p:attrNameLst>
                                          <p:attrName>ppt_x</p:attrName>
                                        </p:attrNameLst>
                                      </p:cBhvr>
                                      <p:tavLst>
                                        <p:tav tm="0">
                                          <p:val>
                                            <p:strVal val="ppt_x"/>
                                          </p:val>
                                        </p:tav>
                                        <p:tav tm="100000">
                                          <p:val>
                                            <p:strVal val="1+ppt_w/2"/>
                                          </p:val>
                                        </p:tav>
                                      </p:tavLst>
                                    </p:anim>
                                    <p:anim calcmode="lin" valueType="num">
                                      <p:cBhvr additive="base">
                                        <p:cTn id="192" dur="500"/>
                                        <p:tgtEl>
                                          <p:spTgt spid="29"/>
                                        </p:tgtEl>
                                        <p:attrNameLst>
                                          <p:attrName>ppt_y</p:attrName>
                                        </p:attrNameLst>
                                      </p:cBhvr>
                                      <p:tavLst>
                                        <p:tav tm="0">
                                          <p:val>
                                            <p:strVal val="ppt_y"/>
                                          </p:val>
                                        </p:tav>
                                        <p:tav tm="100000">
                                          <p:val>
                                            <p:strVal val="ppt_y"/>
                                          </p:val>
                                        </p:tav>
                                      </p:tavLst>
                                    </p:anim>
                                    <p:set>
                                      <p:cBhvr>
                                        <p:cTn id="193" dur="1" fill="hold">
                                          <p:stCondLst>
                                            <p:cond delay="499"/>
                                          </p:stCondLst>
                                        </p:cTn>
                                        <p:tgtEl>
                                          <p:spTgt spid="29"/>
                                        </p:tgtEl>
                                        <p:attrNameLst>
                                          <p:attrName>style.visibility</p:attrName>
                                        </p:attrNameLst>
                                      </p:cBhvr>
                                      <p:to>
                                        <p:strVal val="hidden"/>
                                      </p:to>
                                    </p:set>
                                  </p:childTnLst>
                                </p:cTn>
                              </p:par>
                              <p:par>
                                <p:cTn id="194" presetID="2" presetClass="exit" presetSubtype="2" fill="hold" nodeType="withEffect">
                                  <p:stCondLst>
                                    <p:cond delay="0"/>
                                  </p:stCondLst>
                                  <p:childTnLst>
                                    <p:anim calcmode="lin" valueType="num">
                                      <p:cBhvr additive="base">
                                        <p:cTn id="195" dur="500"/>
                                        <p:tgtEl>
                                          <p:spTgt spid="38"/>
                                        </p:tgtEl>
                                        <p:attrNameLst>
                                          <p:attrName>ppt_x</p:attrName>
                                        </p:attrNameLst>
                                      </p:cBhvr>
                                      <p:tavLst>
                                        <p:tav tm="0">
                                          <p:val>
                                            <p:strVal val="ppt_x"/>
                                          </p:val>
                                        </p:tav>
                                        <p:tav tm="100000">
                                          <p:val>
                                            <p:strVal val="1+ppt_w/2"/>
                                          </p:val>
                                        </p:tav>
                                      </p:tavLst>
                                    </p:anim>
                                    <p:anim calcmode="lin" valueType="num">
                                      <p:cBhvr additive="base">
                                        <p:cTn id="196" dur="500"/>
                                        <p:tgtEl>
                                          <p:spTgt spid="38"/>
                                        </p:tgtEl>
                                        <p:attrNameLst>
                                          <p:attrName>ppt_y</p:attrName>
                                        </p:attrNameLst>
                                      </p:cBhvr>
                                      <p:tavLst>
                                        <p:tav tm="0">
                                          <p:val>
                                            <p:strVal val="ppt_y"/>
                                          </p:val>
                                        </p:tav>
                                        <p:tav tm="100000">
                                          <p:val>
                                            <p:strVal val="ppt_y"/>
                                          </p:val>
                                        </p:tav>
                                      </p:tavLst>
                                    </p:anim>
                                    <p:set>
                                      <p:cBhvr>
                                        <p:cTn id="197" dur="1" fill="hold">
                                          <p:stCondLst>
                                            <p:cond delay="499"/>
                                          </p:stCondLst>
                                        </p:cTn>
                                        <p:tgtEl>
                                          <p:spTgt spid="38"/>
                                        </p:tgtEl>
                                        <p:attrNameLst>
                                          <p:attrName>style.visibility</p:attrName>
                                        </p:attrNameLst>
                                      </p:cBhvr>
                                      <p:to>
                                        <p:strVal val="hidden"/>
                                      </p:to>
                                    </p:set>
                                  </p:childTnLst>
                                </p:cTn>
                              </p:par>
                              <p:par>
                                <p:cTn id="198" presetID="2" presetClass="exit" presetSubtype="2" fill="hold" grpId="1" nodeType="withEffect">
                                  <p:stCondLst>
                                    <p:cond delay="0"/>
                                  </p:stCondLst>
                                  <p:childTnLst>
                                    <p:anim calcmode="lin" valueType="num">
                                      <p:cBhvr additive="base">
                                        <p:cTn id="199" dur="500"/>
                                        <p:tgtEl>
                                          <p:spTgt spid="30"/>
                                        </p:tgtEl>
                                        <p:attrNameLst>
                                          <p:attrName>ppt_x</p:attrName>
                                        </p:attrNameLst>
                                      </p:cBhvr>
                                      <p:tavLst>
                                        <p:tav tm="0">
                                          <p:val>
                                            <p:strVal val="ppt_x"/>
                                          </p:val>
                                        </p:tav>
                                        <p:tav tm="100000">
                                          <p:val>
                                            <p:strVal val="1+ppt_w/2"/>
                                          </p:val>
                                        </p:tav>
                                      </p:tavLst>
                                    </p:anim>
                                    <p:anim calcmode="lin" valueType="num">
                                      <p:cBhvr additive="base">
                                        <p:cTn id="200" dur="500"/>
                                        <p:tgtEl>
                                          <p:spTgt spid="30"/>
                                        </p:tgtEl>
                                        <p:attrNameLst>
                                          <p:attrName>ppt_y</p:attrName>
                                        </p:attrNameLst>
                                      </p:cBhvr>
                                      <p:tavLst>
                                        <p:tav tm="0">
                                          <p:val>
                                            <p:strVal val="ppt_y"/>
                                          </p:val>
                                        </p:tav>
                                        <p:tav tm="100000">
                                          <p:val>
                                            <p:strVal val="ppt_y"/>
                                          </p:val>
                                        </p:tav>
                                      </p:tavLst>
                                    </p:anim>
                                    <p:set>
                                      <p:cBhvr>
                                        <p:cTn id="201" dur="1" fill="hold">
                                          <p:stCondLst>
                                            <p:cond delay="499"/>
                                          </p:stCondLst>
                                        </p:cTn>
                                        <p:tgtEl>
                                          <p:spTgt spid="30"/>
                                        </p:tgtEl>
                                        <p:attrNameLst>
                                          <p:attrName>style.visibility</p:attrName>
                                        </p:attrNameLst>
                                      </p:cBhvr>
                                      <p:to>
                                        <p:strVal val="hidden"/>
                                      </p:to>
                                    </p:set>
                                  </p:childTnLst>
                                </p:cTn>
                              </p:par>
                              <p:par>
                                <p:cTn id="202" presetID="21" presetClass="entr" presetSubtype="8" fill="hold" grpId="0" nodeType="withEffect">
                                  <p:stCondLst>
                                    <p:cond delay="0"/>
                                  </p:stCondLst>
                                  <p:childTnLst>
                                    <p:set>
                                      <p:cBhvr>
                                        <p:cTn id="203" dur="1" fill="hold">
                                          <p:stCondLst>
                                            <p:cond delay="0"/>
                                          </p:stCondLst>
                                        </p:cTn>
                                        <p:tgtEl>
                                          <p:spTgt spid="39"/>
                                        </p:tgtEl>
                                        <p:attrNameLst>
                                          <p:attrName>style.visibility</p:attrName>
                                        </p:attrNameLst>
                                      </p:cBhvr>
                                      <p:to>
                                        <p:strVal val="visible"/>
                                      </p:to>
                                    </p:set>
                                    <p:animEffect transition="in" filter="wheel(8)">
                                      <p:cBhvr>
                                        <p:cTn id="204" dur="1250"/>
                                        <p:tgtEl>
                                          <p:spTgt spid="39"/>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4"/>
                                        </p:tgtEl>
                                        <p:attrNameLst>
                                          <p:attrName>style.visibility</p:attrName>
                                        </p:attrNameLst>
                                      </p:cBhvr>
                                      <p:to>
                                        <p:strVal val="visible"/>
                                      </p:to>
                                    </p:set>
                                    <p:animEffect transition="in" filter="wipe(left)">
                                      <p:cBhvr>
                                        <p:cTn id="209" dur="500"/>
                                        <p:tgtEl>
                                          <p:spTgt spid="44"/>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40"/>
                                        </p:tgtEl>
                                        <p:attrNameLst>
                                          <p:attrName>style.visibility</p:attrName>
                                        </p:attrNameLst>
                                      </p:cBhvr>
                                      <p:to>
                                        <p:strVal val="visible"/>
                                      </p:to>
                                    </p:set>
                                    <p:animEffect transition="in" filter="wipe(left)">
                                      <p:cBhvr>
                                        <p:cTn id="212" dur="500"/>
                                        <p:tgtEl>
                                          <p:spTgt spid="40"/>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nodeType="clickEffect">
                                  <p:stCondLst>
                                    <p:cond delay="0"/>
                                  </p:stCondLst>
                                  <p:childTnLst>
                                    <p:set>
                                      <p:cBhvr>
                                        <p:cTn id="216" dur="1" fill="hold">
                                          <p:stCondLst>
                                            <p:cond delay="0"/>
                                          </p:stCondLst>
                                        </p:cTn>
                                        <p:tgtEl>
                                          <p:spTgt spid="45"/>
                                        </p:tgtEl>
                                        <p:attrNameLst>
                                          <p:attrName>style.visibility</p:attrName>
                                        </p:attrNameLst>
                                      </p:cBhvr>
                                      <p:to>
                                        <p:strVal val="visible"/>
                                      </p:to>
                                    </p:set>
                                    <p:animEffect transition="in" filter="wipe(left)">
                                      <p:cBhvr>
                                        <p:cTn id="217" dur="500"/>
                                        <p:tgtEl>
                                          <p:spTgt spid="45"/>
                                        </p:tgtEl>
                                      </p:cBhvr>
                                    </p:animEffect>
                                  </p:childTnLst>
                                </p:cTn>
                              </p:par>
                              <p:par>
                                <p:cTn id="218" presetID="22" presetClass="entr" presetSubtype="8" fill="hold" grpId="0" nodeType="withEffect">
                                  <p:stCondLst>
                                    <p:cond delay="0"/>
                                  </p:stCondLst>
                                  <p:childTnLst>
                                    <p:set>
                                      <p:cBhvr>
                                        <p:cTn id="219" dur="1" fill="hold">
                                          <p:stCondLst>
                                            <p:cond delay="0"/>
                                          </p:stCondLst>
                                        </p:cTn>
                                        <p:tgtEl>
                                          <p:spTgt spid="41"/>
                                        </p:tgtEl>
                                        <p:attrNameLst>
                                          <p:attrName>style.visibility</p:attrName>
                                        </p:attrNameLst>
                                      </p:cBhvr>
                                      <p:to>
                                        <p:strVal val="visible"/>
                                      </p:to>
                                    </p:set>
                                    <p:animEffect transition="in" filter="wipe(left)">
                                      <p:cBhvr>
                                        <p:cTn id="220" dur="500"/>
                                        <p:tgtEl>
                                          <p:spTgt spid="41"/>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nodeType="clickEffect">
                                  <p:stCondLst>
                                    <p:cond delay="0"/>
                                  </p:stCondLst>
                                  <p:childTnLst>
                                    <p:set>
                                      <p:cBhvr>
                                        <p:cTn id="224" dur="1" fill="hold">
                                          <p:stCondLst>
                                            <p:cond delay="0"/>
                                          </p:stCondLst>
                                        </p:cTn>
                                        <p:tgtEl>
                                          <p:spTgt spid="46"/>
                                        </p:tgtEl>
                                        <p:attrNameLst>
                                          <p:attrName>style.visibility</p:attrName>
                                        </p:attrNameLst>
                                      </p:cBhvr>
                                      <p:to>
                                        <p:strVal val="visible"/>
                                      </p:to>
                                    </p:set>
                                    <p:animEffect transition="in" filter="wipe(left)">
                                      <p:cBhvr>
                                        <p:cTn id="225" dur="500"/>
                                        <p:tgtEl>
                                          <p:spTgt spid="46"/>
                                        </p:tgtEl>
                                      </p:cBhvr>
                                    </p:animEffect>
                                  </p:childTnLst>
                                </p:cTn>
                              </p:par>
                              <p:par>
                                <p:cTn id="226" presetID="22" presetClass="entr" presetSubtype="8" fill="hold" grpId="0" nodeType="withEffect">
                                  <p:stCondLst>
                                    <p:cond delay="0"/>
                                  </p:stCondLst>
                                  <p:childTnLst>
                                    <p:set>
                                      <p:cBhvr>
                                        <p:cTn id="227" dur="1" fill="hold">
                                          <p:stCondLst>
                                            <p:cond delay="0"/>
                                          </p:stCondLst>
                                        </p:cTn>
                                        <p:tgtEl>
                                          <p:spTgt spid="42"/>
                                        </p:tgtEl>
                                        <p:attrNameLst>
                                          <p:attrName>style.visibility</p:attrName>
                                        </p:attrNameLst>
                                      </p:cBhvr>
                                      <p:to>
                                        <p:strVal val="visible"/>
                                      </p:to>
                                    </p:set>
                                    <p:animEffect transition="in" filter="wipe(left)">
                                      <p:cBhvr>
                                        <p:cTn id="228" dur="500"/>
                                        <p:tgtEl>
                                          <p:spTgt spid="42"/>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47"/>
                                        </p:tgtEl>
                                        <p:attrNameLst>
                                          <p:attrName>style.visibility</p:attrName>
                                        </p:attrNameLst>
                                      </p:cBhvr>
                                      <p:to>
                                        <p:strVal val="visible"/>
                                      </p:to>
                                    </p:set>
                                    <p:animEffect transition="in" filter="wipe(left)">
                                      <p:cBhvr>
                                        <p:cTn id="233" dur="500"/>
                                        <p:tgtEl>
                                          <p:spTgt spid="47"/>
                                        </p:tgtEl>
                                      </p:cBhvr>
                                    </p:animEffect>
                                  </p:childTnLst>
                                </p:cTn>
                              </p:par>
                              <p:par>
                                <p:cTn id="234" presetID="22" presetClass="entr" presetSubtype="8" fill="hold" grpId="0" nodeType="withEffect">
                                  <p:stCondLst>
                                    <p:cond delay="0"/>
                                  </p:stCondLst>
                                  <p:childTnLst>
                                    <p:set>
                                      <p:cBhvr>
                                        <p:cTn id="235" dur="1" fill="hold">
                                          <p:stCondLst>
                                            <p:cond delay="0"/>
                                          </p:stCondLst>
                                        </p:cTn>
                                        <p:tgtEl>
                                          <p:spTgt spid="43"/>
                                        </p:tgtEl>
                                        <p:attrNameLst>
                                          <p:attrName>style.visibility</p:attrName>
                                        </p:attrNameLst>
                                      </p:cBhvr>
                                      <p:to>
                                        <p:strVal val="visible"/>
                                      </p:to>
                                    </p:set>
                                    <p:animEffect transition="in" filter="wipe(left)">
                                      <p:cBhvr>
                                        <p:cTn id="2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p:bldP spid="11" grpId="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9" grpId="0" animBg="1"/>
      <p:bldP spid="40" grpId="0" animBg="1"/>
      <p:bldP spid="41" grpId="0" animBg="1"/>
      <p:bldP spid="4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137"/>
            <a:ext cx="69342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10. Phân tích quan điểm của Hồ Chí Minh về mục tiêu, động lực của chủ nghĩa xã hội ở Việt Nam? Ý nghĩa quan điểm đó đối với nước ta hiện nay?</a:t>
            </a:r>
            <a:endParaRPr lang="en-US" sz="2000" b="1">
              <a:solidFill>
                <a:srgbClr val="0000CC"/>
              </a:solidFill>
              <a:latin typeface="Tahoma" pitchFamily="34" charset="0"/>
              <a:ea typeface="Tahoma" pitchFamily="34" charset="0"/>
              <a:cs typeface="Tahoma" pitchFamily="34" charset="0"/>
            </a:endParaRPr>
          </a:p>
        </p:txBody>
      </p:sp>
      <p:sp>
        <p:nvSpPr>
          <p:cNvPr id="3" name="Oval 2"/>
          <p:cNvSpPr/>
          <p:nvPr/>
        </p:nvSpPr>
        <p:spPr>
          <a:xfrm>
            <a:off x="39329" y="1356360"/>
            <a:ext cx="2011680" cy="1920240"/>
          </a:xfrm>
          <a:prstGeom prst="ellipse">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FFFF00"/>
                </a:solidFill>
                <a:latin typeface="Tahoma" pitchFamily="34" charset="0"/>
                <a:ea typeface="Tahoma" pitchFamily="34" charset="0"/>
                <a:cs typeface="Tahoma" pitchFamily="34" charset="0"/>
              </a:rPr>
              <a:t>- Về mục tiêu của CNXH</a:t>
            </a:r>
          </a:p>
        </p:txBody>
      </p:sp>
      <p:sp>
        <p:nvSpPr>
          <p:cNvPr id="4" name="Rectangle 3"/>
          <p:cNvSpPr/>
          <p:nvPr/>
        </p:nvSpPr>
        <p:spPr>
          <a:xfrm>
            <a:off x="3239728" y="1214735"/>
            <a:ext cx="5447071" cy="46166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 Mục tiêu chung</a:t>
            </a:r>
            <a:endParaRPr lang="en-US" sz="2400">
              <a:solidFill>
                <a:schemeClr val="bg1"/>
              </a:solidFill>
            </a:endParaRPr>
          </a:p>
        </p:txBody>
      </p:sp>
      <p:sp>
        <p:nvSpPr>
          <p:cNvPr id="5" name="Rectangle 4"/>
          <p:cNvSpPr/>
          <p:nvPr/>
        </p:nvSpPr>
        <p:spPr>
          <a:xfrm>
            <a:off x="3276600" y="1748135"/>
            <a:ext cx="541020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 Mục tiêu trên lĩnh vực chính trị</a:t>
            </a:r>
            <a:endParaRPr lang="en-US" sz="2400">
              <a:solidFill>
                <a:schemeClr val="bg1"/>
              </a:solidFill>
            </a:endParaRPr>
          </a:p>
        </p:txBody>
      </p:sp>
      <p:sp>
        <p:nvSpPr>
          <p:cNvPr id="6" name="Rectangle 5"/>
          <p:cNvSpPr/>
          <p:nvPr/>
        </p:nvSpPr>
        <p:spPr>
          <a:xfrm>
            <a:off x="3276599" y="2286000"/>
            <a:ext cx="5410199" cy="461665"/>
          </a:xfrm>
          <a:prstGeom prst="rect">
            <a:avLst/>
          </a:prstGeom>
          <a:solidFill>
            <a:srgbClr val="FF66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 Mục tiêu trên lĩnh vực kinh tế</a:t>
            </a:r>
            <a:endParaRPr lang="en-US" sz="2400">
              <a:solidFill>
                <a:schemeClr val="bg1"/>
              </a:solidFill>
            </a:endParaRPr>
          </a:p>
        </p:txBody>
      </p:sp>
      <p:sp>
        <p:nvSpPr>
          <p:cNvPr id="7" name="Rectangle 6"/>
          <p:cNvSpPr/>
          <p:nvPr/>
        </p:nvSpPr>
        <p:spPr>
          <a:xfrm>
            <a:off x="3280287" y="2814935"/>
            <a:ext cx="5406513" cy="461665"/>
          </a:xfrm>
          <a:prstGeom prst="rect">
            <a:avLst/>
          </a:prstGeom>
          <a:solidFill>
            <a:srgbClr val="0000CC"/>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 Mục tiêu trên lĩnh vực VH, XH</a:t>
            </a:r>
            <a:endParaRPr lang="en-US" sz="2400">
              <a:solidFill>
                <a:schemeClr val="bg1"/>
              </a:solidFill>
            </a:endParaRPr>
          </a:p>
        </p:txBody>
      </p:sp>
      <p:cxnSp>
        <p:nvCxnSpPr>
          <p:cNvPr id="9" name="Straight Arrow Connector 8"/>
          <p:cNvCxnSpPr>
            <a:stCxn id="3" idx="6"/>
            <a:endCxn id="4" idx="1"/>
          </p:cNvCxnSpPr>
          <p:nvPr/>
        </p:nvCxnSpPr>
        <p:spPr>
          <a:xfrm flipV="1">
            <a:off x="2051009" y="1445568"/>
            <a:ext cx="1188719" cy="870912"/>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6"/>
            <a:endCxn id="5" idx="1"/>
          </p:cNvCxnSpPr>
          <p:nvPr/>
        </p:nvCxnSpPr>
        <p:spPr>
          <a:xfrm flipV="1">
            <a:off x="2051009" y="1978968"/>
            <a:ext cx="1225591" cy="337512"/>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6"/>
            <a:endCxn id="6" idx="1"/>
          </p:cNvCxnSpPr>
          <p:nvPr/>
        </p:nvCxnSpPr>
        <p:spPr>
          <a:xfrm>
            <a:off x="2051009" y="2316480"/>
            <a:ext cx="1225590" cy="200353"/>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1"/>
          </p:cNvCxnSpPr>
          <p:nvPr/>
        </p:nvCxnSpPr>
        <p:spPr>
          <a:xfrm>
            <a:off x="2051009" y="2316480"/>
            <a:ext cx="1229278" cy="729288"/>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10613" y="4419600"/>
            <a:ext cx="2057400" cy="1569660"/>
          </a:xfrm>
          <a:prstGeom prst="rect">
            <a:avLst/>
          </a:prstGeom>
          <a:solidFill>
            <a:srgbClr val="0000CC"/>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spc="-50">
                <a:solidFill>
                  <a:schemeClr val="bg1"/>
                </a:solidFill>
                <a:latin typeface="Tahoma" pitchFamily="34" charset="0"/>
                <a:ea typeface="Tahoma" pitchFamily="34" charset="0"/>
                <a:cs typeface="Tahoma" pitchFamily="34" charset="0"/>
              </a:rPr>
              <a:t>- Động lực của CNXH</a:t>
            </a:r>
            <a:endParaRPr lang="en-US" sz="3200">
              <a:solidFill>
                <a:schemeClr val="bg1"/>
              </a:solidFill>
            </a:endParaRPr>
          </a:p>
        </p:txBody>
      </p:sp>
      <p:sp>
        <p:nvSpPr>
          <p:cNvPr id="17" name="Rectangle 16"/>
          <p:cNvSpPr/>
          <p:nvPr/>
        </p:nvSpPr>
        <p:spPr>
          <a:xfrm>
            <a:off x="2971800" y="3694093"/>
            <a:ext cx="2057400" cy="95410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800" b="1" spc="-50">
                <a:solidFill>
                  <a:schemeClr val="bg1"/>
                </a:solidFill>
                <a:latin typeface="Tahoma" pitchFamily="34" charset="0"/>
                <a:ea typeface="Tahoma" pitchFamily="34" charset="0"/>
                <a:cs typeface="Tahoma" pitchFamily="34" charset="0"/>
              </a:rPr>
              <a:t>+ Phong phú</a:t>
            </a:r>
            <a:endParaRPr lang="en-US" sz="2800">
              <a:solidFill>
                <a:schemeClr val="bg1"/>
              </a:solidFill>
            </a:endParaRPr>
          </a:p>
        </p:txBody>
      </p:sp>
      <p:sp>
        <p:nvSpPr>
          <p:cNvPr id="18" name="Rectangle 17"/>
          <p:cNvSpPr/>
          <p:nvPr/>
        </p:nvSpPr>
        <p:spPr>
          <a:xfrm>
            <a:off x="5410200" y="3653135"/>
            <a:ext cx="365760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spc="-50">
                <a:solidFill>
                  <a:srgbClr val="C00000"/>
                </a:solidFill>
                <a:latin typeface="Tahoma" pitchFamily="34" charset="0"/>
                <a:ea typeface="Tahoma" pitchFamily="34" charset="0"/>
                <a:cs typeface="Tahoma" pitchFamily="34" charset="0"/>
              </a:rPr>
              <a:t>Vật chất và tinh thần</a:t>
            </a:r>
            <a:endParaRPr lang="en-US" sz="2400">
              <a:solidFill>
                <a:srgbClr val="C00000"/>
              </a:solidFill>
            </a:endParaRPr>
          </a:p>
        </p:txBody>
      </p:sp>
      <p:sp>
        <p:nvSpPr>
          <p:cNvPr id="19" name="Rectangle 18"/>
          <p:cNvSpPr/>
          <p:nvPr/>
        </p:nvSpPr>
        <p:spPr>
          <a:xfrm>
            <a:off x="5410200" y="4186535"/>
            <a:ext cx="365760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spc="-50">
                <a:solidFill>
                  <a:srgbClr val="0000CC"/>
                </a:solidFill>
                <a:latin typeface="Tahoma" pitchFamily="34" charset="0"/>
                <a:ea typeface="Tahoma" pitchFamily="34" charset="0"/>
                <a:cs typeface="Tahoma" pitchFamily="34" charset="0"/>
              </a:rPr>
              <a:t>Dân tộc và thời đại v.v..</a:t>
            </a:r>
            <a:endParaRPr lang="en-US" sz="2400">
              <a:solidFill>
                <a:srgbClr val="0000CC"/>
              </a:solidFill>
            </a:endParaRPr>
          </a:p>
        </p:txBody>
      </p:sp>
      <p:sp>
        <p:nvSpPr>
          <p:cNvPr id="20" name="Rectangle 19"/>
          <p:cNvSpPr/>
          <p:nvPr/>
        </p:nvSpPr>
        <p:spPr>
          <a:xfrm>
            <a:off x="2971800" y="5029200"/>
            <a:ext cx="2057400"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 Con người là động lực quan trọng nhất</a:t>
            </a:r>
            <a:endParaRPr lang="en-US" sz="2400" spc="-50">
              <a:solidFill>
                <a:schemeClr val="bg1"/>
              </a:solidFill>
            </a:endParaRPr>
          </a:p>
        </p:txBody>
      </p:sp>
      <p:sp>
        <p:nvSpPr>
          <p:cNvPr id="21" name="Rectangle 20"/>
          <p:cNvSpPr/>
          <p:nvPr/>
        </p:nvSpPr>
        <p:spPr>
          <a:xfrm>
            <a:off x="6248400" y="4724460"/>
            <a:ext cx="2194560" cy="8229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Phương diện cá nhân</a:t>
            </a:r>
            <a:endParaRPr lang="en-US" sz="2400">
              <a:solidFill>
                <a:schemeClr val="bg1"/>
              </a:solidFill>
            </a:endParaRPr>
          </a:p>
        </p:txBody>
      </p:sp>
      <p:sp>
        <p:nvSpPr>
          <p:cNvPr id="22" name="Rectangle 21"/>
          <p:cNvSpPr/>
          <p:nvPr/>
        </p:nvSpPr>
        <p:spPr>
          <a:xfrm>
            <a:off x="6248400" y="5950803"/>
            <a:ext cx="2194560" cy="830997"/>
          </a:xfrm>
          <a:prstGeom prst="rect">
            <a:avLst/>
          </a:prstGeom>
          <a:solidFill>
            <a:srgbClr val="FF66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spc="-50">
                <a:solidFill>
                  <a:schemeClr val="bg1"/>
                </a:solidFill>
                <a:latin typeface="Tahoma" pitchFamily="34" charset="0"/>
                <a:ea typeface="Tahoma" pitchFamily="34" charset="0"/>
                <a:cs typeface="Tahoma" pitchFamily="34" charset="0"/>
              </a:rPr>
              <a:t>Phương diện cộng đồng</a:t>
            </a:r>
            <a:endParaRPr lang="en-US" sz="2400">
              <a:solidFill>
                <a:schemeClr val="bg1"/>
              </a:solidFill>
            </a:endParaRPr>
          </a:p>
        </p:txBody>
      </p:sp>
      <p:cxnSp>
        <p:nvCxnSpPr>
          <p:cNvPr id="24" name="Straight Arrow Connector 23"/>
          <p:cNvCxnSpPr>
            <a:stCxn id="16" idx="3"/>
            <a:endCxn id="17" idx="1"/>
          </p:cNvCxnSpPr>
          <p:nvPr/>
        </p:nvCxnSpPr>
        <p:spPr>
          <a:xfrm flipV="1">
            <a:off x="2168013" y="4171147"/>
            <a:ext cx="803787" cy="1033283"/>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3"/>
            <a:endCxn id="20" idx="1"/>
          </p:cNvCxnSpPr>
          <p:nvPr/>
        </p:nvCxnSpPr>
        <p:spPr>
          <a:xfrm>
            <a:off x="2168013" y="5204430"/>
            <a:ext cx="803787" cy="60960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3"/>
            <a:endCxn id="18" idx="1"/>
          </p:cNvCxnSpPr>
          <p:nvPr/>
        </p:nvCxnSpPr>
        <p:spPr>
          <a:xfrm flipV="1">
            <a:off x="5029200" y="3883968"/>
            <a:ext cx="381000" cy="287179"/>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3"/>
            <a:endCxn id="19" idx="1"/>
          </p:cNvCxnSpPr>
          <p:nvPr/>
        </p:nvCxnSpPr>
        <p:spPr>
          <a:xfrm>
            <a:off x="5029200" y="4171147"/>
            <a:ext cx="381000" cy="246221"/>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3"/>
            <a:endCxn id="21" idx="1"/>
          </p:cNvCxnSpPr>
          <p:nvPr/>
        </p:nvCxnSpPr>
        <p:spPr>
          <a:xfrm flipV="1">
            <a:off x="5029200" y="5135940"/>
            <a:ext cx="1219200" cy="67809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3"/>
            <a:endCxn id="22" idx="1"/>
          </p:cNvCxnSpPr>
          <p:nvPr/>
        </p:nvCxnSpPr>
        <p:spPr>
          <a:xfrm>
            <a:off x="5029200" y="5814030"/>
            <a:ext cx="1219200" cy="552272"/>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6200" y="2438400"/>
            <a:ext cx="2057400" cy="304698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spc="-50">
                <a:solidFill>
                  <a:schemeClr val="bg1"/>
                </a:solidFill>
                <a:latin typeface="Tahoma" pitchFamily="34" charset="0"/>
                <a:ea typeface="Tahoma" pitchFamily="34" charset="0"/>
                <a:cs typeface="Tahoma" pitchFamily="34" charset="0"/>
              </a:rPr>
              <a:t>- Ý nghĩa của tư tưởng đó đối với nước ta hiện nay</a:t>
            </a:r>
            <a:endParaRPr lang="en-US" sz="3200">
              <a:solidFill>
                <a:schemeClr val="bg1"/>
              </a:solidFill>
            </a:endParaRPr>
          </a:p>
        </p:txBody>
      </p:sp>
      <p:sp>
        <p:nvSpPr>
          <p:cNvPr id="36" name="Rectangle 35"/>
          <p:cNvSpPr/>
          <p:nvPr/>
        </p:nvSpPr>
        <p:spPr>
          <a:xfrm>
            <a:off x="3581400" y="1145458"/>
            <a:ext cx="5410200" cy="107721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AU" sz="3200" b="1" spc="-50">
                <a:solidFill>
                  <a:schemeClr val="bg1"/>
                </a:solidFill>
                <a:latin typeface="Tahoma" pitchFamily="34" charset="0"/>
                <a:ea typeface="Tahoma" pitchFamily="34" charset="0"/>
                <a:cs typeface="Tahoma" pitchFamily="34" charset="0"/>
              </a:rPr>
              <a:t>+ Kiên trì mục tiêu ĐLDT và CNXH</a:t>
            </a:r>
            <a:endParaRPr lang="en-US" sz="3200">
              <a:solidFill>
                <a:schemeClr val="bg1"/>
              </a:solidFill>
            </a:endParaRPr>
          </a:p>
        </p:txBody>
      </p:sp>
      <p:sp>
        <p:nvSpPr>
          <p:cNvPr id="37" name="Rectangle 36"/>
          <p:cNvSpPr/>
          <p:nvPr/>
        </p:nvSpPr>
        <p:spPr>
          <a:xfrm>
            <a:off x="3581400" y="2362200"/>
            <a:ext cx="5410200"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en-AU" sz="2400" b="1" spc="-50">
                <a:solidFill>
                  <a:schemeClr val="bg1"/>
                </a:solidFill>
                <a:latin typeface="Tahoma" pitchFamily="34" charset="0"/>
                <a:ea typeface="Tahoma" pitchFamily="34" charset="0"/>
                <a:cs typeface="Tahoma" pitchFamily="34" charset="0"/>
              </a:rPr>
              <a:t>+ Phát huy quyền làm chủ của nhân dân khơi dậy các nguồn lực để đẩy mạnh CNH, HĐH gắn với PT kinh tế tri thức</a:t>
            </a:r>
            <a:endParaRPr lang="en-US" sz="2400">
              <a:solidFill>
                <a:schemeClr val="bg1"/>
              </a:solidFill>
            </a:endParaRPr>
          </a:p>
        </p:txBody>
      </p:sp>
      <p:sp>
        <p:nvSpPr>
          <p:cNvPr id="38" name="Rectangle 37"/>
          <p:cNvSpPr/>
          <p:nvPr/>
        </p:nvSpPr>
        <p:spPr>
          <a:xfrm>
            <a:off x="3581401" y="4038600"/>
            <a:ext cx="5410200" cy="954107"/>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AU" sz="2800" b="1" spc="-50">
                <a:solidFill>
                  <a:schemeClr val="bg1"/>
                </a:solidFill>
                <a:latin typeface="Tahoma" pitchFamily="34" charset="0"/>
                <a:ea typeface="Tahoma" pitchFamily="34" charset="0"/>
                <a:cs typeface="Tahoma" pitchFamily="34" charset="0"/>
              </a:rPr>
              <a:t>+ Kết hợp sức mạnh dân tộc với sức mạnh thời đại</a:t>
            </a:r>
            <a:endParaRPr lang="en-US" sz="2800">
              <a:solidFill>
                <a:schemeClr val="bg1"/>
              </a:solidFill>
            </a:endParaRPr>
          </a:p>
        </p:txBody>
      </p:sp>
      <p:sp>
        <p:nvSpPr>
          <p:cNvPr id="39" name="Rectangle 38"/>
          <p:cNvSpPr/>
          <p:nvPr/>
        </p:nvSpPr>
        <p:spPr>
          <a:xfrm>
            <a:off x="3581400" y="5168205"/>
            <a:ext cx="5410200" cy="1384995"/>
          </a:xfrm>
          <a:prstGeom prst="rect">
            <a:avLst/>
          </a:prstGeom>
          <a:solidFill>
            <a:schemeClr val="accent6">
              <a:lumMod val="5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n-AU" sz="2800" b="1" spc="-50">
                <a:solidFill>
                  <a:schemeClr val="bg1"/>
                </a:solidFill>
                <a:latin typeface="Tahoma" pitchFamily="34" charset="0"/>
                <a:ea typeface="Tahoma" pitchFamily="34" charset="0"/>
                <a:cs typeface="Tahoma" pitchFamily="34" charset="0"/>
              </a:rPr>
              <a:t>+ Chăm lo XDĐ, XD nhà nước, chống quan liêu, tham nhũng, lãng phí...</a:t>
            </a:r>
            <a:endParaRPr lang="en-US" sz="2800">
              <a:solidFill>
                <a:schemeClr val="bg1"/>
              </a:solidFill>
            </a:endParaRPr>
          </a:p>
        </p:txBody>
      </p:sp>
      <p:cxnSp>
        <p:nvCxnSpPr>
          <p:cNvPr id="40" name="Straight Arrow Connector 39"/>
          <p:cNvCxnSpPr>
            <a:stCxn id="35" idx="3"/>
            <a:endCxn id="36" idx="1"/>
          </p:cNvCxnSpPr>
          <p:nvPr/>
        </p:nvCxnSpPr>
        <p:spPr>
          <a:xfrm flipV="1">
            <a:off x="2133600" y="1684067"/>
            <a:ext cx="1447800" cy="227782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3"/>
            <a:endCxn id="37" idx="1"/>
          </p:cNvCxnSpPr>
          <p:nvPr/>
        </p:nvCxnSpPr>
        <p:spPr>
          <a:xfrm flipV="1">
            <a:off x="2133600" y="3147030"/>
            <a:ext cx="1447800" cy="81486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3"/>
            <a:endCxn id="38" idx="1"/>
          </p:cNvCxnSpPr>
          <p:nvPr/>
        </p:nvCxnSpPr>
        <p:spPr>
          <a:xfrm>
            <a:off x="2133600" y="3961894"/>
            <a:ext cx="1447801" cy="55376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3"/>
          </p:cNvCxnSpPr>
          <p:nvPr/>
        </p:nvCxnSpPr>
        <p:spPr>
          <a:xfrm>
            <a:off x="2133600" y="3961894"/>
            <a:ext cx="1447800" cy="1898808"/>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8485021" y="4724460"/>
            <a:ext cx="506579" cy="44374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485021" y="5168205"/>
            <a:ext cx="506579" cy="379215"/>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458200" y="5882640"/>
            <a:ext cx="506579" cy="44374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8200" y="6326385"/>
            <a:ext cx="506579" cy="379215"/>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4920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heel(8)">
                                      <p:cBhvr>
                                        <p:cTn id="44" dur="2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left)">
                                      <p:cBhvr>
                                        <p:cTn id="84" dur="500"/>
                                        <p:tgtEl>
                                          <p:spTgt spid="21"/>
                                        </p:tgtEl>
                                      </p:cBhvr>
                                    </p:animEffect>
                                  </p:childTnLst>
                                </p:cTn>
                              </p:par>
                              <p:par>
                                <p:cTn id="85" presetID="22" presetClass="entr" presetSubtype="8"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left)">
                                      <p:cBhvr>
                                        <p:cTn id="87" dur="500"/>
                                        <p:tgtEl>
                                          <p:spTgt spid="34"/>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left)">
                                      <p:cBhvr>
                                        <p:cTn id="90" dur="500"/>
                                        <p:tgtEl>
                                          <p:spTgt spid="22"/>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p:stCondLst>
                              <p:cond delay="1000"/>
                            </p:stCondLst>
                            <p:childTnLst>
                              <p:par>
                                <p:cTn id="96" presetID="22" presetClass="entr" presetSubtype="8" fill="hold" nodeType="after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childTnLst>
                          </p:cTn>
                        </p:par>
                        <p:par>
                          <p:cTn id="99" fill="hold">
                            <p:stCondLst>
                              <p:cond delay="1500"/>
                            </p:stCondLst>
                            <p:childTnLst>
                              <p:par>
                                <p:cTn id="100" presetID="22" presetClass="entr" presetSubtype="8" fill="hold"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left)">
                                      <p:cBhvr>
                                        <p:cTn id="102" dur="500"/>
                                        <p:tgtEl>
                                          <p:spTgt spid="47"/>
                                        </p:tgtEl>
                                      </p:cBhvr>
                                    </p:animEffect>
                                  </p:childTnLst>
                                </p:cTn>
                              </p:par>
                            </p:childTnLst>
                          </p:cTn>
                        </p:par>
                        <p:par>
                          <p:cTn id="103" fill="hold">
                            <p:stCondLst>
                              <p:cond delay="2000"/>
                            </p:stCondLst>
                            <p:childTnLst>
                              <p:par>
                                <p:cTn id="104" presetID="22" presetClass="entr" presetSubtype="8" fill="hold"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xit" presetSubtype="21" fill="hold" grpId="1" nodeType="clickEffect">
                                  <p:stCondLst>
                                    <p:cond delay="0"/>
                                  </p:stCondLst>
                                  <p:childTnLst>
                                    <p:animEffect transition="out" filter="barn(inVertical)">
                                      <p:cBhvr>
                                        <p:cTn id="110" dur="500"/>
                                        <p:tgtEl>
                                          <p:spTgt spid="3"/>
                                        </p:tgtEl>
                                      </p:cBhvr>
                                    </p:animEffect>
                                    <p:set>
                                      <p:cBhvr>
                                        <p:cTn id="111" dur="1" fill="hold">
                                          <p:stCondLst>
                                            <p:cond delay="499"/>
                                          </p:stCondLst>
                                        </p:cTn>
                                        <p:tgtEl>
                                          <p:spTgt spid="3"/>
                                        </p:tgtEl>
                                        <p:attrNameLst>
                                          <p:attrName>style.visibility</p:attrName>
                                        </p:attrNameLst>
                                      </p:cBhvr>
                                      <p:to>
                                        <p:strVal val="hidden"/>
                                      </p:to>
                                    </p:set>
                                  </p:childTnLst>
                                </p:cTn>
                              </p:par>
                              <p:par>
                                <p:cTn id="112" presetID="16" presetClass="exit" presetSubtype="21" fill="hold" nodeType="withEffect">
                                  <p:stCondLst>
                                    <p:cond delay="0"/>
                                  </p:stCondLst>
                                  <p:childTnLst>
                                    <p:animEffect transition="out" filter="barn(inVertical)">
                                      <p:cBhvr>
                                        <p:cTn id="113" dur="500"/>
                                        <p:tgtEl>
                                          <p:spTgt spid="9"/>
                                        </p:tgtEl>
                                      </p:cBhvr>
                                    </p:animEffect>
                                    <p:set>
                                      <p:cBhvr>
                                        <p:cTn id="114" dur="1" fill="hold">
                                          <p:stCondLst>
                                            <p:cond delay="499"/>
                                          </p:stCondLst>
                                        </p:cTn>
                                        <p:tgtEl>
                                          <p:spTgt spid="9"/>
                                        </p:tgtEl>
                                        <p:attrNameLst>
                                          <p:attrName>style.visibility</p:attrName>
                                        </p:attrNameLst>
                                      </p:cBhvr>
                                      <p:to>
                                        <p:strVal val="hidden"/>
                                      </p:to>
                                    </p:set>
                                  </p:childTnLst>
                                </p:cTn>
                              </p:par>
                              <p:par>
                                <p:cTn id="115" presetID="16" presetClass="exit" presetSubtype="21" fill="hold" grpId="1" nodeType="withEffect">
                                  <p:stCondLst>
                                    <p:cond delay="0"/>
                                  </p:stCondLst>
                                  <p:childTnLst>
                                    <p:animEffect transition="out" filter="barn(inVertical)">
                                      <p:cBhvr>
                                        <p:cTn id="116" dur="500"/>
                                        <p:tgtEl>
                                          <p:spTgt spid="4"/>
                                        </p:tgtEl>
                                      </p:cBhvr>
                                    </p:animEffect>
                                    <p:set>
                                      <p:cBhvr>
                                        <p:cTn id="117" dur="1" fill="hold">
                                          <p:stCondLst>
                                            <p:cond delay="499"/>
                                          </p:stCondLst>
                                        </p:cTn>
                                        <p:tgtEl>
                                          <p:spTgt spid="4"/>
                                        </p:tgtEl>
                                        <p:attrNameLst>
                                          <p:attrName>style.visibility</p:attrName>
                                        </p:attrNameLst>
                                      </p:cBhvr>
                                      <p:to>
                                        <p:strVal val="hidden"/>
                                      </p:to>
                                    </p:set>
                                  </p:childTnLst>
                                </p:cTn>
                              </p:par>
                              <p:par>
                                <p:cTn id="118" presetID="16" presetClass="exit" presetSubtype="21" fill="hold" nodeType="withEffect">
                                  <p:stCondLst>
                                    <p:cond delay="0"/>
                                  </p:stCondLst>
                                  <p:childTnLst>
                                    <p:animEffect transition="out" filter="barn(inVertical)">
                                      <p:cBhvr>
                                        <p:cTn id="119" dur="500"/>
                                        <p:tgtEl>
                                          <p:spTgt spid="11"/>
                                        </p:tgtEl>
                                      </p:cBhvr>
                                    </p:animEffect>
                                    <p:set>
                                      <p:cBhvr>
                                        <p:cTn id="120" dur="1" fill="hold">
                                          <p:stCondLst>
                                            <p:cond delay="499"/>
                                          </p:stCondLst>
                                        </p:cTn>
                                        <p:tgtEl>
                                          <p:spTgt spid="11"/>
                                        </p:tgtEl>
                                        <p:attrNameLst>
                                          <p:attrName>style.visibility</p:attrName>
                                        </p:attrNameLst>
                                      </p:cBhvr>
                                      <p:to>
                                        <p:strVal val="hidden"/>
                                      </p:to>
                                    </p:set>
                                  </p:childTnLst>
                                </p:cTn>
                              </p:par>
                              <p:par>
                                <p:cTn id="121" presetID="16" presetClass="exit" presetSubtype="21" fill="hold" grpId="1" nodeType="withEffect">
                                  <p:stCondLst>
                                    <p:cond delay="0"/>
                                  </p:stCondLst>
                                  <p:childTnLst>
                                    <p:animEffect transition="out" filter="barn(inVertical)">
                                      <p:cBhvr>
                                        <p:cTn id="122" dur="500"/>
                                        <p:tgtEl>
                                          <p:spTgt spid="5"/>
                                        </p:tgtEl>
                                      </p:cBhvr>
                                    </p:animEffect>
                                    <p:set>
                                      <p:cBhvr>
                                        <p:cTn id="123" dur="1" fill="hold">
                                          <p:stCondLst>
                                            <p:cond delay="499"/>
                                          </p:stCondLst>
                                        </p:cTn>
                                        <p:tgtEl>
                                          <p:spTgt spid="5"/>
                                        </p:tgtEl>
                                        <p:attrNameLst>
                                          <p:attrName>style.visibility</p:attrName>
                                        </p:attrNameLst>
                                      </p:cBhvr>
                                      <p:to>
                                        <p:strVal val="hidden"/>
                                      </p:to>
                                    </p:set>
                                  </p:childTnLst>
                                </p:cTn>
                              </p:par>
                              <p:par>
                                <p:cTn id="124" presetID="16" presetClass="exit" presetSubtype="21" fill="hold" nodeType="withEffect">
                                  <p:stCondLst>
                                    <p:cond delay="0"/>
                                  </p:stCondLst>
                                  <p:childTnLst>
                                    <p:animEffect transition="out" filter="barn(inVertical)">
                                      <p:cBhvr>
                                        <p:cTn id="125" dur="500"/>
                                        <p:tgtEl>
                                          <p:spTgt spid="13"/>
                                        </p:tgtEl>
                                      </p:cBhvr>
                                    </p:animEffect>
                                    <p:set>
                                      <p:cBhvr>
                                        <p:cTn id="126" dur="1" fill="hold">
                                          <p:stCondLst>
                                            <p:cond delay="499"/>
                                          </p:stCondLst>
                                        </p:cTn>
                                        <p:tgtEl>
                                          <p:spTgt spid="13"/>
                                        </p:tgtEl>
                                        <p:attrNameLst>
                                          <p:attrName>style.visibility</p:attrName>
                                        </p:attrNameLst>
                                      </p:cBhvr>
                                      <p:to>
                                        <p:strVal val="hidden"/>
                                      </p:to>
                                    </p:set>
                                  </p:childTnLst>
                                </p:cTn>
                              </p:par>
                              <p:par>
                                <p:cTn id="127" presetID="16" presetClass="exit" presetSubtype="21" fill="hold" grpId="1" nodeType="withEffect">
                                  <p:stCondLst>
                                    <p:cond delay="0"/>
                                  </p:stCondLst>
                                  <p:childTnLst>
                                    <p:animEffect transition="out" filter="barn(inVertical)">
                                      <p:cBhvr>
                                        <p:cTn id="128" dur="500"/>
                                        <p:tgtEl>
                                          <p:spTgt spid="6"/>
                                        </p:tgtEl>
                                      </p:cBhvr>
                                    </p:animEffect>
                                    <p:set>
                                      <p:cBhvr>
                                        <p:cTn id="129" dur="1" fill="hold">
                                          <p:stCondLst>
                                            <p:cond delay="499"/>
                                          </p:stCondLst>
                                        </p:cTn>
                                        <p:tgtEl>
                                          <p:spTgt spid="6"/>
                                        </p:tgtEl>
                                        <p:attrNameLst>
                                          <p:attrName>style.visibility</p:attrName>
                                        </p:attrNameLst>
                                      </p:cBhvr>
                                      <p:to>
                                        <p:strVal val="hidden"/>
                                      </p:to>
                                    </p:set>
                                  </p:childTnLst>
                                </p:cTn>
                              </p:par>
                              <p:par>
                                <p:cTn id="130" presetID="16" presetClass="exit" presetSubtype="21" fill="hold" nodeType="withEffect">
                                  <p:stCondLst>
                                    <p:cond delay="0"/>
                                  </p:stCondLst>
                                  <p:childTnLst>
                                    <p:animEffect transition="out" filter="barn(inVertical)">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6" presetClass="exit" presetSubtype="21" fill="hold" grpId="1" nodeType="withEffect">
                                  <p:stCondLst>
                                    <p:cond delay="0"/>
                                  </p:stCondLst>
                                  <p:childTnLst>
                                    <p:animEffect transition="out" filter="barn(inVertical)">
                                      <p:cBhvr>
                                        <p:cTn id="134" dur="500"/>
                                        <p:tgtEl>
                                          <p:spTgt spid="7"/>
                                        </p:tgtEl>
                                      </p:cBhvr>
                                    </p:animEffect>
                                    <p:set>
                                      <p:cBhvr>
                                        <p:cTn id="135" dur="1" fill="hold">
                                          <p:stCondLst>
                                            <p:cond delay="499"/>
                                          </p:stCondLst>
                                        </p:cTn>
                                        <p:tgtEl>
                                          <p:spTgt spid="7"/>
                                        </p:tgtEl>
                                        <p:attrNameLst>
                                          <p:attrName>style.visibility</p:attrName>
                                        </p:attrNameLst>
                                      </p:cBhvr>
                                      <p:to>
                                        <p:strVal val="hidden"/>
                                      </p:to>
                                    </p:set>
                                  </p:childTnLst>
                                </p:cTn>
                              </p:par>
                              <p:par>
                                <p:cTn id="136" presetID="16" presetClass="exit" presetSubtype="21" fill="hold" grpId="1" nodeType="withEffect">
                                  <p:stCondLst>
                                    <p:cond delay="0"/>
                                  </p:stCondLst>
                                  <p:childTnLst>
                                    <p:animEffect transition="out" filter="barn(inVertical)">
                                      <p:cBhvr>
                                        <p:cTn id="137" dur="500"/>
                                        <p:tgtEl>
                                          <p:spTgt spid="16"/>
                                        </p:tgtEl>
                                      </p:cBhvr>
                                    </p:animEffect>
                                    <p:set>
                                      <p:cBhvr>
                                        <p:cTn id="138" dur="1" fill="hold">
                                          <p:stCondLst>
                                            <p:cond delay="499"/>
                                          </p:stCondLst>
                                        </p:cTn>
                                        <p:tgtEl>
                                          <p:spTgt spid="16"/>
                                        </p:tgtEl>
                                        <p:attrNameLst>
                                          <p:attrName>style.visibility</p:attrName>
                                        </p:attrNameLst>
                                      </p:cBhvr>
                                      <p:to>
                                        <p:strVal val="hidden"/>
                                      </p:to>
                                    </p:set>
                                  </p:childTnLst>
                                </p:cTn>
                              </p:par>
                              <p:par>
                                <p:cTn id="139" presetID="16" presetClass="exit" presetSubtype="21" fill="hold" nodeType="withEffect">
                                  <p:stCondLst>
                                    <p:cond delay="0"/>
                                  </p:stCondLst>
                                  <p:childTnLst>
                                    <p:animEffect transition="out" filter="barn(inVertical)">
                                      <p:cBhvr>
                                        <p:cTn id="140" dur="500"/>
                                        <p:tgtEl>
                                          <p:spTgt spid="24"/>
                                        </p:tgtEl>
                                      </p:cBhvr>
                                    </p:animEffect>
                                    <p:set>
                                      <p:cBhvr>
                                        <p:cTn id="141" dur="1" fill="hold">
                                          <p:stCondLst>
                                            <p:cond delay="499"/>
                                          </p:stCondLst>
                                        </p:cTn>
                                        <p:tgtEl>
                                          <p:spTgt spid="24"/>
                                        </p:tgtEl>
                                        <p:attrNameLst>
                                          <p:attrName>style.visibility</p:attrName>
                                        </p:attrNameLst>
                                      </p:cBhvr>
                                      <p:to>
                                        <p:strVal val="hidden"/>
                                      </p:to>
                                    </p:set>
                                  </p:childTnLst>
                                </p:cTn>
                              </p:par>
                              <p:par>
                                <p:cTn id="142" presetID="16" presetClass="exit" presetSubtype="21" fill="hold" grpId="1" nodeType="withEffect">
                                  <p:stCondLst>
                                    <p:cond delay="0"/>
                                  </p:stCondLst>
                                  <p:childTnLst>
                                    <p:animEffect transition="out" filter="barn(inVertical)">
                                      <p:cBhvr>
                                        <p:cTn id="143" dur="500"/>
                                        <p:tgtEl>
                                          <p:spTgt spid="17"/>
                                        </p:tgtEl>
                                      </p:cBhvr>
                                    </p:animEffect>
                                    <p:set>
                                      <p:cBhvr>
                                        <p:cTn id="144" dur="1" fill="hold">
                                          <p:stCondLst>
                                            <p:cond delay="499"/>
                                          </p:stCondLst>
                                        </p:cTn>
                                        <p:tgtEl>
                                          <p:spTgt spid="17"/>
                                        </p:tgtEl>
                                        <p:attrNameLst>
                                          <p:attrName>style.visibility</p:attrName>
                                        </p:attrNameLst>
                                      </p:cBhvr>
                                      <p:to>
                                        <p:strVal val="hidden"/>
                                      </p:to>
                                    </p:set>
                                  </p:childTnLst>
                                </p:cTn>
                              </p:par>
                              <p:par>
                                <p:cTn id="145" presetID="16" presetClass="exit" presetSubtype="21" fill="hold" nodeType="withEffect">
                                  <p:stCondLst>
                                    <p:cond delay="0"/>
                                  </p:stCondLst>
                                  <p:childTnLst>
                                    <p:animEffect transition="out" filter="barn(inVertical)">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par>
                                <p:cTn id="148" presetID="16" presetClass="exit" presetSubtype="21" fill="hold" grpId="1" nodeType="withEffect">
                                  <p:stCondLst>
                                    <p:cond delay="0"/>
                                  </p:stCondLst>
                                  <p:childTnLst>
                                    <p:animEffect transition="out" filter="barn(inVertical)">
                                      <p:cBhvr>
                                        <p:cTn id="149" dur="500"/>
                                        <p:tgtEl>
                                          <p:spTgt spid="18"/>
                                        </p:tgtEl>
                                      </p:cBhvr>
                                    </p:animEffect>
                                    <p:set>
                                      <p:cBhvr>
                                        <p:cTn id="150" dur="1" fill="hold">
                                          <p:stCondLst>
                                            <p:cond delay="499"/>
                                          </p:stCondLst>
                                        </p:cTn>
                                        <p:tgtEl>
                                          <p:spTgt spid="18"/>
                                        </p:tgtEl>
                                        <p:attrNameLst>
                                          <p:attrName>style.visibility</p:attrName>
                                        </p:attrNameLst>
                                      </p:cBhvr>
                                      <p:to>
                                        <p:strVal val="hidden"/>
                                      </p:to>
                                    </p:set>
                                  </p:childTnLst>
                                </p:cTn>
                              </p:par>
                              <p:par>
                                <p:cTn id="151" presetID="16" presetClass="exit" presetSubtype="21" fill="hold" nodeType="withEffect">
                                  <p:stCondLst>
                                    <p:cond delay="0"/>
                                  </p:stCondLst>
                                  <p:childTnLst>
                                    <p:animEffect transition="out" filter="barn(inVertical)">
                                      <p:cBhvr>
                                        <p:cTn id="152" dur="500"/>
                                        <p:tgtEl>
                                          <p:spTgt spid="30"/>
                                        </p:tgtEl>
                                      </p:cBhvr>
                                    </p:animEffect>
                                    <p:set>
                                      <p:cBhvr>
                                        <p:cTn id="153" dur="1" fill="hold">
                                          <p:stCondLst>
                                            <p:cond delay="499"/>
                                          </p:stCondLst>
                                        </p:cTn>
                                        <p:tgtEl>
                                          <p:spTgt spid="30"/>
                                        </p:tgtEl>
                                        <p:attrNameLst>
                                          <p:attrName>style.visibility</p:attrName>
                                        </p:attrNameLst>
                                      </p:cBhvr>
                                      <p:to>
                                        <p:strVal val="hidden"/>
                                      </p:to>
                                    </p:set>
                                  </p:childTnLst>
                                </p:cTn>
                              </p:par>
                              <p:par>
                                <p:cTn id="154" presetID="16" presetClass="exit" presetSubtype="21" fill="hold" grpId="1" nodeType="withEffect">
                                  <p:stCondLst>
                                    <p:cond delay="0"/>
                                  </p:stCondLst>
                                  <p:childTnLst>
                                    <p:animEffect transition="out" filter="barn(inVertical)">
                                      <p:cBhvr>
                                        <p:cTn id="155" dur="500"/>
                                        <p:tgtEl>
                                          <p:spTgt spid="19"/>
                                        </p:tgtEl>
                                      </p:cBhvr>
                                    </p:animEffect>
                                    <p:set>
                                      <p:cBhvr>
                                        <p:cTn id="156" dur="1" fill="hold">
                                          <p:stCondLst>
                                            <p:cond delay="499"/>
                                          </p:stCondLst>
                                        </p:cTn>
                                        <p:tgtEl>
                                          <p:spTgt spid="19"/>
                                        </p:tgtEl>
                                        <p:attrNameLst>
                                          <p:attrName>style.visibility</p:attrName>
                                        </p:attrNameLst>
                                      </p:cBhvr>
                                      <p:to>
                                        <p:strVal val="hidden"/>
                                      </p:to>
                                    </p:set>
                                  </p:childTnLst>
                                </p:cTn>
                              </p:par>
                              <p:par>
                                <p:cTn id="157" presetID="16" presetClass="exit" presetSubtype="21" fill="hold" nodeType="withEffect">
                                  <p:stCondLst>
                                    <p:cond delay="0"/>
                                  </p:stCondLst>
                                  <p:childTnLst>
                                    <p:animEffect transition="out" filter="barn(inVertical)">
                                      <p:cBhvr>
                                        <p:cTn id="158" dur="500"/>
                                        <p:tgtEl>
                                          <p:spTgt spid="26"/>
                                        </p:tgtEl>
                                      </p:cBhvr>
                                    </p:animEffect>
                                    <p:set>
                                      <p:cBhvr>
                                        <p:cTn id="159" dur="1" fill="hold">
                                          <p:stCondLst>
                                            <p:cond delay="499"/>
                                          </p:stCondLst>
                                        </p:cTn>
                                        <p:tgtEl>
                                          <p:spTgt spid="26"/>
                                        </p:tgtEl>
                                        <p:attrNameLst>
                                          <p:attrName>style.visibility</p:attrName>
                                        </p:attrNameLst>
                                      </p:cBhvr>
                                      <p:to>
                                        <p:strVal val="hidden"/>
                                      </p:to>
                                    </p:set>
                                  </p:childTnLst>
                                </p:cTn>
                              </p:par>
                              <p:par>
                                <p:cTn id="160" presetID="16" presetClass="exit" presetSubtype="21" fill="hold" grpId="1" nodeType="withEffect">
                                  <p:stCondLst>
                                    <p:cond delay="0"/>
                                  </p:stCondLst>
                                  <p:childTnLst>
                                    <p:animEffect transition="out" filter="barn(inVertical)">
                                      <p:cBhvr>
                                        <p:cTn id="161" dur="500"/>
                                        <p:tgtEl>
                                          <p:spTgt spid="20"/>
                                        </p:tgtEl>
                                      </p:cBhvr>
                                    </p:animEffect>
                                    <p:set>
                                      <p:cBhvr>
                                        <p:cTn id="162" dur="1" fill="hold">
                                          <p:stCondLst>
                                            <p:cond delay="499"/>
                                          </p:stCondLst>
                                        </p:cTn>
                                        <p:tgtEl>
                                          <p:spTgt spid="20"/>
                                        </p:tgtEl>
                                        <p:attrNameLst>
                                          <p:attrName>style.visibility</p:attrName>
                                        </p:attrNameLst>
                                      </p:cBhvr>
                                      <p:to>
                                        <p:strVal val="hidden"/>
                                      </p:to>
                                    </p:set>
                                  </p:childTnLst>
                                </p:cTn>
                              </p:par>
                              <p:par>
                                <p:cTn id="163" presetID="16" presetClass="exit" presetSubtype="21" fill="hold" nodeType="withEffect">
                                  <p:stCondLst>
                                    <p:cond delay="0"/>
                                  </p:stCondLst>
                                  <p:childTnLst>
                                    <p:animEffect transition="out" filter="barn(inVertical)">
                                      <p:cBhvr>
                                        <p:cTn id="164" dur="500"/>
                                        <p:tgtEl>
                                          <p:spTgt spid="32"/>
                                        </p:tgtEl>
                                      </p:cBhvr>
                                    </p:animEffect>
                                    <p:set>
                                      <p:cBhvr>
                                        <p:cTn id="165" dur="1" fill="hold">
                                          <p:stCondLst>
                                            <p:cond delay="499"/>
                                          </p:stCondLst>
                                        </p:cTn>
                                        <p:tgtEl>
                                          <p:spTgt spid="32"/>
                                        </p:tgtEl>
                                        <p:attrNameLst>
                                          <p:attrName>style.visibility</p:attrName>
                                        </p:attrNameLst>
                                      </p:cBhvr>
                                      <p:to>
                                        <p:strVal val="hidden"/>
                                      </p:to>
                                    </p:set>
                                  </p:childTnLst>
                                </p:cTn>
                              </p:par>
                              <p:par>
                                <p:cTn id="166" presetID="16" presetClass="exit" presetSubtype="21" fill="hold" grpId="1" nodeType="withEffect">
                                  <p:stCondLst>
                                    <p:cond delay="0"/>
                                  </p:stCondLst>
                                  <p:childTnLst>
                                    <p:animEffect transition="out" filter="barn(inVertical)">
                                      <p:cBhvr>
                                        <p:cTn id="167" dur="500"/>
                                        <p:tgtEl>
                                          <p:spTgt spid="21"/>
                                        </p:tgtEl>
                                      </p:cBhvr>
                                    </p:animEffect>
                                    <p:set>
                                      <p:cBhvr>
                                        <p:cTn id="168" dur="1" fill="hold">
                                          <p:stCondLst>
                                            <p:cond delay="499"/>
                                          </p:stCondLst>
                                        </p:cTn>
                                        <p:tgtEl>
                                          <p:spTgt spid="21"/>
                                        </p:tgtEl>
                                        <p:attrNameLst>
                                          <p:attrName>style.visibility</p:attrName>
                                        </p:attrNameLst>
                                      </p:cBhvr>
                                      <p:to>
                                        <p:strVal val="hidden"/>
                                      </p:to>
                                    </p:set>
                                  </p:childTnLst>
                                </p:cTn>
                              </p:par>
                              <p:par>
                                <p:cTn id="169" presetID="16" presetClass="exit" presetSubtype="21" fill="hold" nodeType="withEffect">
                                  <p:stCondLst>
                                    <p:cond delay="0"/>
                                  </p:stCondLst>
                                  <p:childTnLst>
                                    <p:animEffect transition="out" filter="barn(inVertical)">
                                      <p:cBhvr>
                                        <p:cTn id="170" dur="500"/>
                                        <p:tgtEl>
                                          <p:spTgt spid="34"/>
                                        </p:tgtEl>
                                      </p:cBhvr>
                                    </p:animEffect>
                                    <p:set>
                                      <p:cBhvr>
                                        <p:cTn id="171" dur="1" fill="hold">
                                          <p:stCondLst>
                                            <p:cond delay="499"/>
                                          </p:stCondLst>
                                        </p:cTn>
                                        <p:tgtEl>
                                          <p:spTgt spid="34"/>
                                        </p:tgtEl>
                                        <p:attrNameLst>
                                          <p:attrName>style.visibility</p:attrName>
                                        </p:attrNameLst>
                                      </p:cBhvr>
                                      <p:to>
                                        <p:strVal val="hidden"/>
                                      </p:to>
                                    </p:set>
                                  </p:childTnLst>
                                </p:cTn>
                              </p:par>
                              <p:par>
                                <p:cTn id="172" presetID="16" presetClass="exit" presetSubtype="21" fill="hold" grpId="1" nodeType="withEffect">
                                  <p:stCondLst>
                                    <p:cond delay="0"/>
                                  </p:stCondLst>
                                  <p:childTnLst>
                                    <p:animEffect transition="out" filter="barn(inVertical)">
                                      <p:cBhvr>
                                        <p:cTn id="173" dur="500"/>
                                        <p:tgtEl>
                                          <p:spTgt spid="22"/>
                                        </p:tgtEl>
                                      </p:cBhvr>
                                    </p:animEffect>
                                    <p:set>
                                      <p:cBhvr>
                                        <p:cTn id="174" dur="1" fill="hold">
                                          <p:stCondLst>
                                            <p:cond delay="499"/>
                                          </p:stCondLst>
                                        </p:cTn>
                                        <p:tgtEl>
                                          <p:spTgt spid="22"/>
                                        </p:tgtEl>
                                        <p:attrNameLst>
                                          <p:attrName>style.visibility</p:attrName>
                                        </p:attrNameLst>
                                      </p:cBhvr>
                                      <p:to>
                                        <p:strVal val="hidden"/>
                                      </p:to>
                                    </p:set>
                                  </p:childTnLst>
                                </p:cTn>
                              </p:par>
                              <p:par>
                                <p:cTn id="175" presetID="42" presetClass="exit" presetSubtype="0" fill="hold" nodeType="withEffect">
                                  <p:stCondLst>
                                    <p:cond delay="0"/>
                                  </p:stCondLst>
                                  <p:childTnLst>
                                    <p:animEffect transition="out" filter="fade">
                                      <p:cBhvr>
                                        <p:cTn id="176" dur="1000"/>
                                        <p:tgtEl>
                                          <p:spTgt spid="45"/>
                                        </p:tgtEl>
                                      </p:cBhvr>
                                    </p:animEffect>
                                    <p:anim calcmode="lin" valueType="num">
                                      <p:cBhvr>
                                        <p:cTn id="177" dur="1000"/>
                                        <p:tgtEl>
                                          <p:spTgt spid="45"/>
                                        </p:tgtEl>
                                        <p:attrNameLst>
                                          <p:attrName>ppt_x</p:attrName>
                                        </p:attrNameLst>
                                      </p:cBhvr>
                                      <p:tavLst>
                                        <p:tav tm="0">
                                          <p:val>
                                            <p:strVal val="ppt_x"/>
                                          </p:val>
                                        </p:tav>
                                        <p:tav tm="100000">
                                          <p:val>
                                            <p:strVal val="ppt_x"/>
                                          </p:val>
                                        </p:tav>
                                      </p:tavLst>
                                    </p:anim>
                                    <p:anim calcmode="lin" valueType="num">
                                      <p:cBhvr>
                                        <p:cTn id="178" dur="1000"/>
                                        <p:tgtEl>
                                          <p:spTgt spid="45"/>
                                        </p:tgtEl>
                                        <p:attrNameLst>
                                          <p:attrName>ppt_y</p:attrName>
                                        </p:attrNameLst>
                                      </p:cBhvr>
                                      <p:tavLst>
                                        <p:tav tm="0">
                                          <p:val>
                                            <p:strVal val="ppt_y"/>
                                          </p:val>
                                        </p:tav>
                                        <p:tav tm="100000">
                                          <p:val>
                                            <p:strVal val="ppt_y+.1"/>
                                          </p:val>
                                        </p:tav>
                                      </p:tavLst>
                                    </p:anim>
                                    <p:set>
                                      <p:cBhvr>
                                        <p:cTn id="179" dur="1" fill="hold">
                                          <p:stCondLst>
                                            <p:cond delay="999"/>
                                          </p:stCondLst>
                                        </p:cTn>
                                        <p:tgtEl>
                                          <p:spTgt spid="45"/>
                                        </p:tgtEl>
                                        <p:attrNameLst>
                                          <p:attrName>style.visibility</p:attrName>
                                        </p:attrNameLst>
                                      </p:cBhvr>
                                      <p:to>
                                        <p:strVal val="hidden"/>
                                      </p:to>
                                    </p:set>
                                  </p:childTnLst>
                                </p:cTn>
                              </p:par>
                              <p:par>
                                <p:cTn id="180" presetID="42" presetClass="exit" presetSubtype="0" fill="hold" nodeType="withEffect">
                                  <p:stCondLst>
                                    <p:cond delay="0"/>
                                  </p:stCondLst>
                                  <p:childTnLst>
                                    <p:animEffect transition="out" filter="fade">
                                      <p:cBhvr>
                                        <p:cTn id="181" dur="1000"/>
                                        <p:tgtEl>
                                          <p:spTgt spid="44"/>
                                        </p:tgtEl>
                                      </p:cBhvr>
                                    </p:animEffect>
                                    <p:anim calcmode="lin" valueType="num">
                                      <p:cBhvr>
                                        <p:cTn id="182" dur="1000"/>
                                        <p:tgtEl>
                                          <p:spTgt spid="44"/>
                                        </p:tgtEl>
                                        <p:attrNameLst>
                                          <p:attrName>ppt_x</p:attrName>
                                        </p:attrNameLst>
                                      </p:cBhvr>
                                      <p:tavLst>
                                        <p:tav tm="0">
                                          <p:val>
                                            <p:strVal val="ppt_x"/>
                                          </p:val>
                                        </p:tav>
                                        <p:tav tm="100000">
                                          <p:val>
                                            <p:strVal val="ppt_x"/>
                                          </p:val>
                                        </p:tav>
                                      </p:tavLst>
                                    </p:anim>
                                    <p:anim calcmode="lin" valueType="num">
                                      <p:cBhvr>
                                        <p:cTn id="183" dur="1000"/>
                                        <p:tgtEl>
                                          <p:spTgt spid="44"/>
                                        </p:tgtEl>
                                        <p:attrNameLst>
                                          <p:attrName>ppt_y</p:attrName>
                                        </p:attrNameLst>
                                      </p:cBhvr>
                                      <p:tavLst>
                                        <p:tav tm="0">
                                          <p:val>
                                            <p:strVal val="ppt_y"/>
                                          </p:val>
                                        </p:tav>
                                        <p:tav tm="100000">
                                          <p:val>
                                            <p:strVal val="ppt_y+.1"/>
                                          </p:val>
                                        </p:tav>
                                      </p:tavLst>
                                    </p:anim>
                                    <p:set>
                                      <p:cBhvr>
                                        <p:cTn id="184" dur="1" fill="hold">
                                          <p:stCondLst>
                                            <p:cond delay="999"/>
                                          </p:stCondLst>
                                        </p:cTn>
                                        <p:tgtEl>
                                          <p:spTgt spid="44"/>
                                        </p:tgtEl>
                                        <p:attrNameLst>
                                          <p:attrName>style.visibility</p:attrName>
                                        </p:attrNameLst>
                                      </p:cBhvr>
                                      <p:to>
                                        <p:strVal val="hidden"/>
                                      </p:to>
                                    </p:set>
                                  </p:childTnLst>
                                </p:cTn>
                              </p:par>
                              <p:par>
                                <p:cTn id="185" presetID="42" presetClass="exit" presetSubtype="0" fill="hold" nodeType="withEffect">
                                  <p:stCondLst>
                                    <p:cond delay="0"/>
                                  </p:stCondLst>
                                  <p:childTnLst>
                                    <p:animEffect transition="out" filter="fade">
                                      <p:cBhvr>
                                        <p:cTn id="186" dur="1000"/>
                                        <p:tgtEl>
                                          <p:spTgt spid="47"/>
                                        </p:tgtEl>
                                      </p:cBhvr>
                                    </p:animEffect>
                                    <p:anim calcmode="lin" valueType="num">
                                      <p:cBhvr>
                                        <p:cTn id="187" dur="1000"/>
                                        <p:tgtEl>
                                          <p:spTgt spid="47"/>
                                        </p:tgtEl>
                                        <p:attrNameLst>
                                          <p:attrName>ppt_x</p:attrName>
                                        </p:attrNameLst>
                                      </p:cBhvr>
                                      <p:tavLst>
                                        <p:tav tm="0">
                                          <p:val>
                                            <p:strVal val="ppt_x"/>
                                          </p:val>
                                        </p:tav>
                                        <p:tav tm="100000">
                                          <p:val>
                                            <p:strVal val="ppt_x"/>
                                          </p:val>
                                        </p:tav>
                                      </p:tavLst>
                                    </p:anim>
                                    <p:anim calcmode="lin" valueType="num">
                                      <p:cBhvr>
                                        <p:cTn id="188" dur="1000"/>
                                        <p:tgtEl>
                                          <p:spTgt spid="47"/>
                                        </p:tgtEl>
                                        <p:attrNameLst>
                                          <p:attrName>ppt_y</p:attrName>
                                        </p:attrNameLst>
                                      </p:cBhvr>
                                      <p:tavLst>
                                        <p:tav tm="0">
                                          <p:val>
                                            <p:strVal val="ppt_y"/>
                                          </p:val>
                                        </p:tav>
                                        <p:tav tm="100000">
                                          <p:val>
                                            <p:strVal val="ppt_y+.1"/>
                                          </p:val>
                                        </p:tav>
                                      </p:tavLst>
                                    </p:anim>
                                    <p:set>
                                      <p:cBhvr>
                                        <p:cTn id="189" dur="1" fill="hold">
                                          <p:stCondLst>
                                            <p:cond delay="999"/>
                                          </p:stCondLst>
                                        </p:cTn>
                                        <p:tgtEl>
                                          <p:spTgt spid="47"/>
                                        </p:tgtEl>
                                        <p:attrNameLst>
                                          <p:attrName>style.visibility</p:attrName>
                                        </p:attrNameLst>
                                      </p:cBhvr>
                                      <p:to>
                                        <p:strVal val="hidden"/>
                                      </p:to>
                                    </p:set>
                                  </p:childTnLst>
                                </p:cTn>
                              </p:par>
                              <p:par>
                                <p:cTn id="190" presetID="42" presetClass="exit" presetSubtype="0" fill="hold" nodeType="withEffect">
                                  <p:stCondLst>
                                    <p:cond delay="0"/>
                                  </p:stCondLst>
                                  <p:childTnLst>
                                    <p:animEffect transition="out" filter="fade">
                                      <p:cBhvr>
                                        <p:cTn id="191" dur="1000"/>
                                        <p:tgtEl>
                                          <p:spTgt spid="46"/>
                                        </p:tgtEl>
                                      </p:cBhvr>
                                    </p:animEffect>
                                    <p:anim calcmode="lin" valueType="num">
                                      <p:cBhvr>
                                        <p:cTn id="192" dur="1000"/>
                                        <p:tgtEl>
                                          <p:spTgt spid="46"/>
                                        </p:tgtEl>
                                        <p:attrNameLst>
                                          <p:attrName>ppt_x</p:attrName>
                                        </p:attrNameLst>
                                      </p:cBhvr>
                                      <p:tavLst>
                                        <p:tav tm="0">
                                          <p:val>
                                            <p:strVal val="ppt_x"/>
                                          </p:val>
                                        </p:tav>
                                        <p:tav tm="100000">
                                          <p:val>
                                            <p:strVal val="ppt_x"/>
                                          </p:val>
                                        </p:tav>
                                      </p:tavLst>
                                    </p:anim>
                                    <p:anim calcmode="lin" valueType="num">
                                      <p:cBhvr>
                                        <p:cTn id="193" dur="1000"/>
                                        <p:tgtEl>
                                          <p:spTgt spid="46"/>
                                        </p:tgtEl>
                                        <p:attrNameLst>
                                          <p:attrName>ppt_y</p:attrName>
                                        </p:attrNameLst>
                                      </p:cBhvr>
                                      <p:tavLst>
                                        <p:tav tm="0">
                                          <p:val>
                                            <p:strVal val="ppt_y"/>
                                          </p:val>
                                        </p:tav>
                                        <p:tav tm="100000">
                                          <p:val>
                                            <p:strVal val="ppt_y+.1"/>
                                          </p:val>
                                        </p:tav>
                                      </p:tavLst>
                                    </p:anim>
                                    <p:set>
                                      <p:cBhvr>
                                        <p:cTn id="194" dur="1" fill="hold">
                                          <p:stCondLst>
                                            <p:cond delay="999"/>
                                          </p:stCondLst>
                                        </p:cTn>
                                        <p:tgtEl>
                                          <p:spTgt spid="46"/>
                                        </p:tgtEl>
                                        <p:attrNameLst>
                                          <p:attrName>style.visibility</p:attrName>
                                        </p:attrNameLst>
                                      </p:cBhvr>
                                      <p:to>
                                        <p:strVal val="hidden"/>
                                      </p:to>
                                    </p:set>
                                  </p:childTnLst>
                                </p:cTn>
                              </p:par>
                              <p:par>
                                <p:cTn id="195" presetID="21"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heel(8)">
                                      <p:cBhvr>
                                        <p:cTn id="197" dur="1250"/>
                                        <p:tgtEl>
                                          <p:spTgt spid="35"/>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40"/>
                                        </p:tgtEl>
                                        <p:attrNameLst>
                                          <p:attrName>style.visibility</p:attrName>
                                        </p:attrNameLst>
                                      </p:cBhvr>
                                      <p:to>
                                        <p:strVal val="visible"/>
                                      </p:to>
                                    </p:set>
                                    <p:animEffect transition="in" filter="wipe(left)">
                                      <p:cBhvr>
                                        <p:cTn id="202" dur="500"/>
                                        <p:tgtEl>
                                          <p:spTgt spid="40"/>
                                        </p:tgtEl>
                                      </p:cBhvr>
                                    </p:animEffect>
                                  </p:childTnLst>
                                </p:cTn>
                              </p:par>
                              <p:par>
                                <p:cTn id="203" presetID="22" presetClass="entr" presetSubtype="8" fill="hold" grpId="0" nodeType="withEffect">
                                  <p:stCondLst>
                                    <p:cond delay="0"/>
                                  </p:stCondLst>
                                  <p:childTnLst>
                                    <p:set>
                                      <p:cBhvr>
                                        <p:cTn id="204" dur="1" fill="hold">
                                          <p:stCondLst>
                                            <p:cond delay="0"/>
                                          </p:stCondLst>
                                        </p:cTn>
                                        <p:tgtEl>
                                          <p:spTgt spid="36"/>
                                        </p:tgtEl>
                                        <p:attrNameLst>
                                          <p:attrName>style.visibility</p:attrName>
                                        </p:attrNameLst>
                                      </p:cBhvr>
                                      <p:to>
                                        <p:strVal val="visible"/>
                                      </p:to>
                                    </p:set>
                                    <p:animEffect transition="in" filter="wipe(left)">
                                      <p:cBhvr>
                                        <p:cTn id="205" dur="500"/>
                                        <p:tgtEl>
                                          <p:spTgt spid="36"/>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41"/>
                                        </p:tgtEl>
                                        <p:attrNameLst>
                                          <p:attrName>style.visibility</p:attrName>
                                        </p:attrNameLst>
                                      </p:cBhvr>
                                      <p:to>
                                        <p:strVal val="visible"/>
                                      </p:to>
                                    </p:set>
                                    <p:animEffect transition="in" filter="wipe(left)">
                                      <p:cBhvr>
                                        <p:cTn id="210" dur="500"/>
                                        <p:tgtEl>
                                          <p:spTgt spid="41"/>
                                        </p:tgtEl>
                                      </p:cBhvr>
                                    </p:animEffect>
                                  </p:childTnLst>
                                </p:cTn>
                              </p:par>
                              <p:par>
                                <p:cTn id="211" presetID="22" presetClass="entr" presetSubtype="8" fill="hold" grpId="0" nodeType="with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wipe(left)">
                                      <p:cBhvr>
                                        <p:cTn id="213" dur="500"/>
                                        <p:tgtEl>
                                          <p:spTgt spid="37"/>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nodeType="clickEffect">
                                  <p:stCondLst>
                                    <p:cond delay="0"/>
                                  </p:stCondLst>
                                  <p:childTnLst>
                                    <p:set>
                                      <p:cBhvr>
                                        <p:cTn id="217" dur="1" fill="hold">
                                          <p:stCondLst>
                                            <p:cond delay="0"/>
                                          </p:stCondLst>
                                        </p:cTn>
                                        <p:tgtEl>
                                          <p:spTgt spid="42"/>
                                        </p:tgtEl>
                                        <p:attrNameLst>
                                          <p:attrName>style.visibility</p:attrName>
                                        </p:attrNameLst>
                                      </p:cBhvr>
                                      <p:to>
                                        <p:strVal val="visible"/>
                                      </p:to>
                                    </p:set>
                                    <p:animEffect transition="in" filter="wipe(left)">
                                      <p:cBhvr>
                                        <p:cTn id="218" dur="500"/>
                                        <p:tgtEl>
                                          <p:spTgt spid="42"/>
                                        </p:tgtEl>
                                      </p:cBhvr>
                                    </p:animEffect>
                                  </p:childTnLst>
                                </p:cTn>
                              </p:par>
                              <p:par>
                                <p:cTn id="219" presetID="22" presetClass="entr" presetSubtype="8" fill="hold" grpId="0" nodeType="withEffect">
                                  <p:stCondLst>
                                    <p:cond delay="0"/>
                                  </p:stCondLst>
                                  <p:childTnLst>
                                    <p:set>
                                      <p:cBhvr>
                                        <p:cTn id="220" dur="1" fill="hold">
                                          <p:stCondLst>
                                            <p:cond delay="0"/>
                                          </p:stCondLst>
                                        </p:cTn>
                                        <p:tgtEl>
                                          <p:spTgt spid="38"/>
                                        </p:tgtEl>
                                        <p:attrNameLst>
                                          <p:attrName>style.visibility</p:attrName>
                                        </p:attrNameLst>
                                      </p:cBhvr>
                                      <p:to>
                                        <p:strVal val="visible"/>
                                      </p:to>
                                    </p:set>
                                    <p:animEffect transition="in" filter="wipe(left)">
                                      <p:cBhvr>
                                        <p:cTn id="221" dur="500"/>
                                        <p:tgtEl>
                                          <p:spTgt spid="38"/>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nodeType="clickEffect">
                                  <p:stCondLst>
                                    <p:cond delay="0"/>
                                  </p:stCondLst>
                                  <p:childTnLst>
                                    <p:set>
                                      <p:cBhvr>
                                        <p:cTn id="225" dur="1" fill="hold">
                                          <p:stCondLst>
                                            <p:cond delay="0"/>
                                          </p:stCondLst>
                                        </p:cTn>
                                        <p:tgtEl>
                                          <p:spTgt spid="43"/>
                                        </p:tgtEl>
                                        <p:attrNameLst>
                                          <p:attrName>style.visibility</p:attrName>
                                        </p:attrNameLst>
                                      </p:cBhvr>
                                      <p:to>
                                        <p:strVal val="visible"/>
                                      </p:to>
                                    </p:set>
                                    <p:animEffect transition="in" filter="wipe(left)">
                                      <p:cBhvr>
                                        <p:cTn id="226" dur="500"/>
                                        <p:tgtEl>
                                          <p:spTgt spid="43"/>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39"/>
                                        </p:tgtEl>
                                        <p:attrNameLst>
                                          <p:attrName>style.visibility</p:attrName>
                                        </p:attrNameLst>
                                      </p:cBhvr>
                                      <p:to>
                                        <p:strVal val="visible"/>
                                      </p:to>
                                    </p:set>
                                    <p:animEffect transition="in" filter="wipe(left)">
                                      <p:cBhvr>
                                        <p:cTn id="2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35" grpId="0" animBg="1"/>
      <p:bldP spid="36" grpId="0" animBg="1"/>
      <p:bldP spid="37" grpId="0" animBg="1"/>
      <p:bldP spid="38" grpId="0"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0"/>
            <a:ext cx="4023360" cy="12801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13. Trình bày quy luật ra đời và vai trò lãnh đạo của ĐCSVN theo TT HCM? Ý nghĩa của tư tưởng đó với CMVN?</a:t>
            </a:r>
            <a:endParaRPr lang="en-US" sz="2000" b="1">
              <a:solidFill>
                <a:srgbClr val="0000CC"/>
              </a:solidFill>
              <a:latin typeface="Tahoma" pitchFamily="34" charset="0"/>
              <a:ea typeface="Tahoma" pitchFamily="34" charset="0"/>
              <a:cs typeface="Tahoma" pitchFamily="34" charset="0"/>
            </a:endParaRPr>
          </a:p>
        </p:txBody>
      </p:sp>
      <p:sp>
        <p:nvSpPr>
          <p:cNvPr id="4" name="Rectangle 3"/>
          <p:cNvSpPr/>
          <p:nvPr/>
        </p:nvSpPr>
        <p:spPr>
          <a:xfrm>
            <a:off x="533400" y="1402140"/>
            <a:ext cx="2346960" cy="156966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3200" b="1">
                <a:ln>
                  <a:solidFill>
                    <a:srgbClr val="FFFF00"/>
                  </a:solidFill>
                </a:ln>
                <a:solidFill>
                  <a:srgbClr val="FFFF00"/>
                </a:solidFill>
                <a:latin typeface="Times New Roman" pitchFamily="18" charset="0"/>
                <a:cs typeface="Times New Roman" pitchFamily="18" charset="0"/>
              </a:rPr>
              <a:t>- Quy luật ra đời của ĐCSVN</a:t>
            </a:r>
            <a:endParaRPr lang="en-US" sz="3200">
              <a:ln>
                <a:solidFill>
                  <a:srgbClr val="FFFF00"/>
                </a:solidFill>
              </a:ln>
              <a:solidFill>
                <a:srgbClr val="FFFF00"/>
              </a:solidFill>
            </a:endParaRPr>
          </a:p>
        </p:txBody>
      </p:sp>
      <p:sp>
        <p:nvSpPr>
          <p:cNvPr id="5" name="TextBox 4"/>
          <p:cNvSpPr txBox="1"/>
          <p:nvPr/>
        </p:nvSpPr>
        <p:spPr>
          <a:xfrm>
            <a:off x="4191000" y="857071"/>
            <a:ext cx="2103120"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58738" algn="ctr" fontAlgn="auto">
              <a:spcBef>
                <a:spcPts val="0"/>
              </a:spcBef>
              <a:spcAft>
                <a:spcPts val="0"/>
              </a:spcAft>
              <a:defRPr/>
            </a:pPr>
            <a:r>
              <a:rPr lang="en-US" sz="2400" b="1">
                <a:ln w="10541" cmpd="sng">
                  <a:solidFill>
                    <a:srgbClr val="0000FF"/>
                  </a:solidFill>
                  <a:prstDash val="solid"/>
                </a:ln>
                <a:solidFill>
                  <a:srgbClr val="0000FF"/>
                </a:solidFill>
                <a:latin typeface="Times New Roman" pitchFamily="18" charset="0"/>
                <a:cs typeface="Times New Roman" pitchFamily="18" charset="0"/>
              </a:rPr>
              <a:t>+ Quy luật ra đời của các ĐCS:</a:t>
            </a:r>
          </a:p>
        </p:txBody>
      </p:sp>
      <p:sp>
        <p:nvSpPr>
          <p:cNvPr id="31" name="TextBox 30"/>
          <p:cNvSpPr txBox="1"/>
          <p:nvPr/>
        </p:nvSpPr>
        <p:spPr>
          <a:xfrm>
            <a:off x="4191000" y="2304871"/>
            <a:ext cx="210312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fontAlgn="auto">
              <a:spcBef>
                <a:spcPts val="0"/>
              </a:spcBef>
              <a:spcAft>
                <a:spcPts val="0"/>
              </a:spcAft>
              <a:defRPr/>
            </a:pPr>
            <a:r>
              <a:rPr lang="en-US" sz="2400" b="1">
                <a:ln w="10541" cmpd="sng">
                  <a:solidFill>
                    <a:srgbClr val="FF0000"/>
                  </a:solidFill>
                  <a:prstDash val="solid"/>
                </a:ln>
                <a:solidFill>
                  <a:srgbClr val="FF0000"/>
                </a:solidFill>
                <a:latin typeface="Times New Roman" pitchFamily="18" charset="0"/>
                <a:cs typeface="Times New Roman" pitchFamily="18" charset="0"/>
              </a:rPr>
              <a:t>+ Quy luật ra đời của ĐCSVN:</a:t>
            </a:r>
          </a:p>
        </p:txBody>
      </p:sp>
      <p:sp>
        <p:nvSpPr>
          <p:cNvPr id="40" name="Rectangle 39"/>
          <p:cNvSpPr/>
          <p:nvPr/>
        </p:nvSpPr>
        <p:spPr>
          <a:xfrm>
            <a:off x="533400" y="4419600"/>
            <a:ext cx="2362200"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3200" b="1">
                <a:ln>
                  <a:solidFill>
                    <a:srgbClr val="FFFF00"/>
                  </a:solidFill>
                </a:ln>
                <a:solidFill>
                  <a:srgbClr val="FFFF00"/>
                </a:solidFill>
                <a:latin typeface="Times New Roman" pitchFamily="18" charset="0"/>
                <a:cs typeface="Times New Roman" pitchFamily="18" charset="0"/>
              </a:rPr>
              <a:t>- Vai trò lãnh đạo của ĐCSVN</a:t>
            </a:r>
            <a:endParaRPr lang="en-US" sz="3200">
              <a:ln>
                <a:solidFill>
                  <a:srgbClr val="FFFF00"/>
                </a:solidFill>
              </a:ln>
              <a:solidFill>
                <a:srgbClr val="FFFF00"/>
              </a:solidFill>
            </a:endParaRPr>
          </a:p>
        </p:txBody>
      </p:sp>
      <p:sp>
        <p:nvSpPr>
          <p:cNvPr id="41" name="Rectangle 40"/>
          <p:cNvSpPr/>
          <p:nvPr/>
        </p:nvSpPr>
        <p:spPr>
          <a:xfrm>
            <a:off x="4191000" y="3801142"/>
            <a:ext cx="4419600"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400" b="1">
                <a:solidFill>
                  <a:srgbClr val="0000CC"/>
                </a:solidFill>
                <a:latin typeface="Tahoma" pitchFamily="34" charset="0"/>
                <a:ea typeface="Tahoma" pitchFamily="34" charset="0"/>
                <a:cs typeface="Tahoma" pitchFamily="34" charset="0"/>
              </a:rPr>
              <a:t>+ HCM khẳng định muốn làm cách mạng trước hết phải có Đảng cách mạng</a:t>
            </a:r>
            <a:endParaRPr lang="en-US" sz="2400" b="1">
              <a:solidFill>
                <a:srgbClr val="0000CC"/>
              </a:solidFill>
              <a:latin typeface="Tahoma" pitchFamily="34" charset="0"/>
              <a:ea typeface="Tahoma" pitchFamily="34" charset="0"/>
              <a:cs typeface="Tahoma" pitchFamily="34" charset="0"/>
            </a:endParaRPr>
          </a:p>
        </p:txBody>
      </p:sp>
      <p:sp>
        <p:nvSpPr>
          <p:cNvPr id="42" name="Rectangle 41"/>
          <p:cNvSpPr/>
          <p:nvPr/>
        </p:nvSpPr>
        <p:spPr>
          <a:xfrm>
            <a:off x="4191000" y="5638800"/>
            <a:ext cx="4419600"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400" b="1">
                <a:solidFill>
                  <a:srgbClr val="C00000"/>
                </a:solidFill>
                <a:latin typeface="Tahoma" pitchFamily="34" charset="0"/>
                <a:ea typeface="Tahoma" pitchFamily="34" charset="0"/>
                <a:cs typeface="Tahoma" pitchFamily="34" charset="0"/>
              </a:rPr>
              <a:t>+ HCM khẳng định ĐCSVN giữ vai trò lãnh đạo CMVN</a:t>
            </a:r>
            <a:endParaRPr lang="en-US" sz="2400" b="1">
              <a:solidFill>
                <a:srgbClr val="C00000"/>
              </a:solidFill>
              <a:latin typeface="Tahoma" pitchFamily="34" charset="0"/>
              <a:ea typeface="Tahoma" pitchFamily="34" charset="0"/>
              <a:cs typeface="Tahoma" pitchFamily="34" charset="0"/>
            </a:endParaRPr>
          </a:p>
        </p:txBody>
      </p:sp>
      <p:cxnSp>
        <p:nvCxnSpPr>
          <p:cNvPr id="44" name="Straight Arrow Connector 43"/>
          <p:cNvCxnSpPr>
            <a:stCxn id="40" idx="3"/>
            <a:endCxn id="41" idx="1"/>
          </p:cNvCxnSpPr>
          <p:nvPr/>
        </p:nvCxnSpPr>
        <p:spPr>
          <a:xfrm flipV="1">
            <a:off x="2895600" y="4401307"/>
            <a:ext cx="1295400" cy="80312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3"/>
            <a:endCxn id="42" idx="1"/>
          </p:cNvCxnSpPr>
          <p:nvPr/>
        </p:nvCxnSpPr>
        <p:spPr>
          <a:xfrm>
            <a:off x="2895600" y="5204430"/>
            <a:ext cx="1295400" cy="849869"/>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477000" y="1200090"/>
            <a:ext cx="25146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b="1">
                <a:solidFill>
                  <a:srgbClr val="FF0000"/>
                </a:solidFill>
                <a:latin typeface="Tahoma" pitchFamily="34" charset="0"/>
                <a:ea typeface="Tahoma" pitchFamily="34" charset="0"/>
                <a:cs typeface="Tahoma" pitchFamily="34" charset="0"/>
              </a:rPr>
              <a:t>CN MLN + PTCN</a:t>
            </a:r>
          </a:p>
        </p:txBody>
      </p:sp>
      <p:sp>
        <p:nvSpPr>
          <p:cNvPr id="34" name="TextBox 33"/>
          <p:cNvSpPr txBox="1"/>
          <p:nvPr/>
        </p:nvSpPr>
        <p:spPr>
          <a:xfrm>
            <a:off x="6513871" y="2568714"/>
            <a:ext cx="2514600"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b="1">
                <a:solidFill>
                  <a:srgbClr val="FF0000"/>
                </a:solidFill>
                <a:latin typeface="Tahoma" pitchFamily="34" charset="0"/>
                <a:ea typeface="Tahoma" pitchFamily="34" charset="0"/>
                <a:cs typeface="Tahoma" pitchFamily="34" charset="0"/>
              </a:rPr>
              <a:t>CN MLN + PTCN + PT yêu nước</a:t>
            </a:r>
          </a:p>
        </p:txBody>
      </p:sp>
      <p:cxnSp>
        <p:nvCxnSpPr>
          <p:cNvPr id="15" name="Straight Arrow Connector 14"/>
          <p:cNvCxnSpPr>
            <a:stCxn id="4" idx="3"/>
            <a:endCxn id="5" idx="1"/>
          </p:cNvCxnSpPr>
          <p:nvPr/>
        </p:nvCxnSpPr>
        <p:spPr>
          <a:xfrm flipV="1">
            <a:off x="2880360" y="1457236"/>
            <a:ext cx="1310640" cy="72973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a:endCxn id="31" idx="1"/>
          </p:cNvCxnSpPr>
          <p:nvPr/>
        </p:nvCxnSpPr>
        <p:spPr>
          <a:xfrm>
            <a:off x="2880360" y="2186970"/>
            <a:ext cx="1310640" cy="718066"/>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610600" y="3886200"/>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8610600" y="4372662"/>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10600" y="4382761"/>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8610600" y="5562600"/>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610600" y="6049062"/>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610600" y="6059161"/>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82787" y="3198674"/>
            <a:ext cx="2255613"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5400" b="1">
                <a:solidFill>
                  <a:schemeClr val="bg1"/>
                </a:solidFill>
                <a:latin typeface="Tahoma" pitchFamily="34" charset="0"/>
                <a:ea typeface="Tahoma" pitchFamily="34" charset="0"/>
                <a:cs typeface="Tahoma" pitchFamily="34" charset="0"/>
              </a:rPr>
              <a:t>- Ý nghĩa</a:t>
            </a:r>
            <a:endParaRPr lang="en-US" sz="5400">
              <a:solidFill>
                <a:schemeClr val="bg1"/>
              </a:solidFill>
            </a:endParaRPr>
          </a:p>
        </p:txBody>
      </p:sp>
      <p:sp>
        <p:nvSpPr>
          <p:cNvPr id="66" name="Rectangle 65"/>
          <p:cNvSpPr/>
          <p:nvPr/>
        </p:nvSpPr>
        <p:spPr>
          <a:xfrm>
            <a:off x="3505200" y="1371600"/>
            <a:ext cx="5181600" cy="1754326"/>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Làm phong phú lý luận XDĐ của Chủ nghĩa M-LN</a:t>
            </a:r>
            <a:endParaRPr lang="en-US" sz="3600">
              <a:solidFill>
                <a:schemeClr val="bg1"/>
              </a:solidFill>
            </a:endParaRPr>
          </a:p>
        </p:txBody>
      </p:sp>
      <p:sp>
        <p:nvSpPr>
          <p:cNvPr id="67" name="Rectangle 66"/>
          <p:cNvSpPr/>
          <p:nvPr/>
        </p:nvSpPr>
        <p:spPr>
          <a:xfrm>
            <a:off x="3505200" y="5027474"/>
            <a:ext cx="5181600" cy="1754326"/>
          </a:xfrm>
          <a:prstGeom prst="rect">
            <a:avLst/>
          </a:prstGeom>
          <a:solidFill>
            <a:srgbClr val="0000FF"/>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Định hướng cho công tác XD ĐCSVN hiện nay</a:t>
            </a:r>
            <a:endParaRPr lang="en-US" sz="3600">
              <a:solidFill>
                <a:schemeClr val="bg1"/>
              </a:solidFill>
            </a:endParaRPr>
          </a:p>
        </p:txBody>
      </p:sp>
      <p:cxnSp>
        <p:nvCxnSpPr>
          <p:cNvPr id="68" name="Straight Arrow Connector 67"/>
          <p:cNvCxnSpPr>
            <a:stCxn id="65" idx="3"/>
            <a:endCxn id="66" idx="1"/>
          </p:cNvCxnSpPr>
          <p:nvPr/>
        </p:nvCxnSpPr>
        <p:spPr>
          <a:xfrm flipV="1">
            <a:off x="2438400" y="2248763"/>
            <a:ext cx="1066800" cy="1827074"/>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7" idx="1"/>
          </p:cNvCxnSpPr>
          <p:nvPr/>
        </p:nvCxnSpPr>
        <p:spPr>
          <a:xfrm>
            <a:off x="2438400" y="4077563"/>
            <a:ext cx="1066800" cy="1827074"/>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505200" y="3200400"/>
            <a:ext cx="5181600" cy="1754326"/>
          </a:xfrm>
          <a:prstGeom prst="rect">
            <a:avLst/>
          </a:prstGeom>
          <a:solidFill>
            <a:schemeClr val="accent6">
              <a:lumMod val="5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Vai trò của ĐCSVN thể hiện trong thực tiễn CMVN</a:t>
            </a:r>
            <a:endParaRPr lang="en-US" sz="3600">
              <a:solidFill>
                <a:schemeClr val="bg1"/>
              </a:solidFill>
            </a:endParaRPr>
          </a:p>
        </p:txBody>
      </p:sp>
      <p:cxnSp>
        <p:nvCxnSpPr>
          <p:cNvPr id="71" name="Straight Arrow Connector 70"/>
          <p:cNvCxnSpPr>
            <a:endCxn id="70" idx="1"/>
          </p:cNvCxnSpPr>
          <p:nvPr/>
        </p:nvCxnSpPr>
        <p:spPr>
          <a:xfrm>
            <a:off x="2438400" y="4075837"/>
            <a:ext cx="1066800" cy="1726"/>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9518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125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125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barn(inVertical)">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500"/>
                                        <p:tgtEl>
                                          <p:spTgt spid="41"/>
                                        </p:tgtEl>
                                      </p:cBhvr>
                                    </p:animEffect>
                                  </p:childTnLst>
                                </p:cTn>
                              </p:par>
                              <p:par>
                                <p:cTn id="47" presetID="22" presetClass="entr" presetSubtype="8"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left)">
                                      <p:cBhvr>
                                        <p:cTn id="49" dur="500"/>
                                        <p:tgtEl>
                                          <p:spTgt spid="54"/>
                                        </p:tgtEl>
                                      </p:cBhvr>
                                    </p:animEffect>
                                  </p:childTnLst>
                                </p:cTn>
                              </p:par>
                              <p:par>
                                <p:cTn id="50" presetID="22" presetClass="entr" presetSubtype="8"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par>
                                <p:cTn id="53" presetID="22" presetClass="entr" presetSubtype="8"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left)">
                                      <p:cBhvr>
                                        <p:cTn id="60" dur="500"/>
                                        <p:tgtEl>
                                          <p:spTgt spid="4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500"/>
                                        <p:tgtEl>
                                          <p:spTgt spid="42"/>
                                        </p:tgtEl>
                                      </p:cBhvr>
                                    </p:animEffect>
                                  </p:childTnLst>
                                </p:cTn>
                              </p:par>
                              <p:par>
                                <p:cTn id="64" presetID="22" presetClass="entr" presetSubtype="8" fill="hold"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500"/>
                                        <p:tgtEl>
                                          <p:spTgt spid="57"/>
                                        </p:tgtEl>
                                      </p:cBhvr>
                                    </p:animEffect>
                                  </p:childTnLst>
                                </p:cTn>
                              </p:par>
                              <p:par>
                                <p:cTn id="67" presetID="22" presetClass="entr" presetSubtype="8"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wipe(left)">
                                      <p:cBhvr>
                                        <p:cTn id="69" dur="500"/>
                                        <p:tgtEl>
                                          <p:spTgt spid="56"/>
                                        </p:tgtEl>
                                      </p:cBhvr>
                                    </p:animEffect>
                                  </p:childTnLst>
                                </p:cTn>
                              </p:par>
                              <p:par>
                                <p:cTn id="70" presetID="22" presetClass="entr" presetSubtype="8" fill="hold"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left)">
                                      <p:cBhvr>
                                        <p:cTn id="72" dur="500"/>
                                        <p:tgtEl>
                                          <p:spTgt spid="55"/>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5"/>
                                        </p:tgtEl>
                                      </p:cBhvr>
                                    </p:animEffect>
                                    <p:anim calcmode="lin" valueType="num">
                                      <p:cBhvr>
                                        <p:cTn id="77" dur="1000"/>
                                        <p:tgtEl>
                                          <p:spTgt spid="5"/>
                                        </p:tgtEl>
                                        <p:attrNameLst>
                                          <p:attrName>ppt_x</p:attrName>
                                        </p:attrNameLst>
                                      </p:cBhvr>
                                      <p:tavLst>
                                        <p:tav tm="0">
                                          <p:val>
                                            <p:strVal val="ppt_x"/>
                                          </p:val>
                                        </p:tav>
                                        <p:tav tm="100000">
                                          <p:val>
                                            <p:strVal val="ppt_x"/>
                                          </p:val>
                                        </p:tav>
                                      </p:tavLst>
                                    </p:anim>
                                    <p:anim calcmode="lin" valueType="num">
                                      <p:cBhvr>
                                        <p:cTn id="78" dur="1000"/>
                                        <p:tgtEl>
                                          <p:spTgt spid="5"/>
                                        </p:tgtEl>
                                        <p:attrNameLst>
                                          <p:attrName>ppt_y</p:attrName>
                                        </p:attrNameLst>
                                      </p:cBhvr>
                                      <p:tavLst>
                                        <p:tav tm="0">
                                          <p:val>
                                            <p:strVal val="ppt_y"/>
                                          </p:val>
                                        </p:tav>
                                        <p:tav tm="100000">
                                          <p:val>
                                            <p:strVal val="ppt_y+.1"/>
                                          </p:val>
                                        </p:tav>
                                      </p:tavLst>
                                    </p:anim>
                                    <p:set>
                                      <p:cBhvr>
                                        <p:cTn id="79" dur="1" fill="hold">
                                          <p:stCondLst>
                                            <p:cond delay="999"/>
                                          </p:stCondLst>
                                        </p:cTn>
                                        <p:tgtEl>
                                          <p:spTgt spid="5"/>
                                        </p:tgtEl>
                                        <p:attrNameLst>
                                          <p:attrName>style.visibility</p:attrName>
                                        </p:attrNameLst>
                                      </p:cBhvr>
                                      <p:to>
                                        <p:strVal val="hidden"/>
                                      </p:to>
                                    </p:set>
                                  </p:childTnLst>
                                </p:cTn>
                              </p:par>
                              <p:par>
                                <p:cTn id="80" presetID="16" presetClass="exit" presetSubtype="21" fill="hold" grpId="0" nodeType="withEffect">
                                  <p:stCondLst>
                                    <p:cond delay="0"/>
                                  </p:stCondLst>
                                  <p:childTnLst>
                                    <p:animEffect transition="out" filter="barn(inVertical)">
                                      <p:cBhvr>
                                        <p:cTn id="81" dur="500"/>
                                        <p:tgtEl>
                                          <p:spTgt spid="31"/>
                                        </p:tgtEl>
                                      </p:cBhvr>
                                    </p:animEffect>
                                    <p:set>
                                      <p:cBhvr>
                                        <p:cTn id="82" dur="1" fill="hold">
                                          <p:stCondLst>
                                            <p:cond delay="499"/>
                                          </p:stCondLst>
                                        </p:cTn>
                                        <p:tgtEl>
                                          <p:spTgt spid="31"/>
                                        </p:tgtEl>
                                        <p:attrNameLst>
                                          <p:attrName>style.visibility</p:attrName>
                                        </p:attrNameLst>
                                      </p:cBhvr>
                                      <p:to>
                                        <p:strVal val="hidden"/>
                                      </p:to>
                                    </p:set>
                                  </p:childTnLst>
                                </p:cTn>
                              </p:par>
                              <p:par>
                                <p:cTn id="83" presetID="16" presetClass="exit" presetSubtype="21" fill="hold" grpId="1" nodeType="withEffect">
                                  <p:stCondLst>
                                    <p:cond delay="0"/>
                                  </p:stCondLst>
                                  <p:childTnLst>
                                    <p:animEffect transition="out" filter="barn(inVertical)">
                                      <p:cBhvr>
                                        <p:cTn id="84" dur="500"/>
                                        <p:tgtEl>
                                          <p:spTgt spid="40"/>
                                        </p:tgtEl>
                                      </p:cBhvr>
                                    </p:animEffect>
                                    <p:set>
                                      <p:cBhvr>
                                        <p:cTn id="85" dur="1" fill="hold">
                                          <p:stCondLst>
                                            <p:cond delay="499"/>
                                          </p:stCondLst>
                                        </p:cTn>
                                        <p:tgtEl>
                                          <p:spTgt spid="40"/>
                                        </p:tgtEl>
                                        <p:attrNameLst>
                                          <p:attrName>style.visibility</p:attrName>
                                        </p:attrNameLst>
                                      </p:cBhvr>
                                      <p:to>
                                        <p:strVal val="hidden"/>
                                      </p:to>
                                    </p:set>
                                  </p:childTnLst>
                                </p:cTn>
                              </p:par>
                              <p:par>
                                <p:cTn id="86" presetID="16" presetClass="exit" presetSubtype="21" fill="hold" nodeType="withEffect">
                                  <p:stCondLst>
                                    <p:cond delay="0"/>
                                  </p:stCondLst>
                                  <p:childTnLst>
                                    <p:animEffect transition="out" filter="barn(inVertical)">
                                      <p:cBhvr>
                                        <p:cTn id="87" dur="500"/>
                                        <p:tgtEl>
                                          <p:spTgt spid="44"/>
                                        </p:tgtEl>
                                      </p:cBhvr>
                                    </p:animEffect>
                                    <p:set>
                                      <p:cBhvr>
                                        <p:cTn id="88" dur="1" fill="hold">
                                          <p:stCondLst>
                                            <p:cond delay="499"/>
                                          </p:stCondLst>
                                        </p:cTn>
                                        <p:tgtEl>
                                          <p:spTgt spid="44"/>
                                        </p:tgtEl>
                                        <p:attrNameLst>
                                          <p:attrName>style.visibility</p:attrName>
                                        </p:attrNameLst>
                                      </p:cBhvr>
                                      <p:to>
                                        <p:strVal val="hidden"/>
                                      </p:to>
                                    </p:set>
                                  </p:childTnLst>
                                </p:cTn>
                              </p:par>
                              <p:par>
                                <p:cTn id="89" presetID="16" presetClass="exit" presetSubtype="21" fill="hold" grpId="1" nodeType="withEffect">
                                  <p:stCondLst>
                                    <p:cond delay="0"/>
                                  </p:stCondLst>
                                  <p:childTnLst>
                                    <p:animEffect transition="out" filter="barn(inVertical)">
                                      <p:cBhvr>
                                        <p:cTn id="90" dur="500"/>
                                        <p:tgtEl>
                                          <p:spTgt spid="41"/>
                                        </p:tgtEl>
                                      </p:cBhvr>
                                    </p:animEffect>
                                    <p:set>
                                      <p:cBhvr>
                                        <p:cTn id="91" dur="1" fill="hold">
                                          <p:stCondLst>
                                            <p:cond delay="499"/>
                                          </p:stCondLst>
                                        </p:cTn>
                                        <p:tgtEl>
                                          <p:spTgt spid="41"/>
                                        </p:tgtEl>
                                        <p:attrNameLst>
                                          <p:attrName>style.visibility</p:attrName>
                                        </p:attrNameLst>
                                      </p:cBhvr>
                                      <p:to>
                                        <p:strVal val="hidden"/>
                                      </p:to>
                                    </p:set>
                                  </p:childTnLst>
                                </p:cTn>
                              </p:par>
                              <p:par>
                                <p:cTn id="92" presetID="16" presetClass="exit" presetSubtype="21" fill="hold" nodeType="withEffect">
                                  <p:stCondLst>
                                    <p:cond delay="0"/>
                                  </p:stCondLst>
                                  <p:childTnLst>
                                    <p:animEffect transition="out" filter="barn(inVertical)">
                                      <p:cBhvr>
                                        <p:cTn id="93" dur="500"/>
                                        <p:tgtEl>
                                          <p:spTgt spid="46"/>
                                        </p:tgtEl>
                                      </p:cBhvr>
                                    </p:animEffect>
                                    <p:set>
                                      <p:cBhvr>
                                        <p:cTn id="94" dur="1" fill="hold">
                                          <p:stCondLst>
                                            <p:cond delay="499"/>
                                          </p:stCondLst>
                                        </p:cTn>
                                        <p:tgtEl>
                                          <p:spTgt spid="46"/>
                                        </p:tgtEl>
                                        <p:attrNameLst>
                                          <p:attrName>style.visibility</p:attrName>
                                        </p:attrNameLst>
                                      </p:cBhvr>
                                      <p:to>
                                        <p:strVal val="hidden"/>
                                      </p:to>
                                    </p:set>
                                  </p:childTnLst>
                                </p:cTn>
                              </p:par>
                              <p:par>
                                <p:cTn id="95" presetID="16" presetClass="exit" presetSubtype="21" fill="hold" grpId="1" nodeType="withEffect">
                                  <p:stCondLst>
                                    <p:cond delay="0"/>
                                  </p:stCondLst>
                                  <p:childTnLst>
                                    <p:animEffect transition="out" filter="barn(inVertical)">
                                      <p:cBhvr>
                                        <p:cTn id="96" dur="500"/>
                                        <p:tgtEl>
                                          <p:spTgt spid="42"/>
                                        </p:tgtEl>
                                      </p:cBhvr>
                                    </p:animEffect>
                                    <p:set>
                                      <p:cBhvr>
                                        <p:cTn id="97" dur="1" fill="hold">
                                          <p:stCondLst>
                                            <p:cond delay="499"/>
                                          </p:stCondLst>
                                        </p:cTn>
                                        <p:tgtEl>
                                          <p:spTgt spid="42"/>
                                        </p:tgtEl>
                                        <p:attrNameLst>
                                          <p:attrName>style.visibility</p:attrName>
                                        </p:attrNameLst>
                                      </p:cBhvr>
                                      <p:to>
                                        <p:strVal val="hidden"/>
                                      </p:to>
                                    </p:set>
                                  </p:childTnLst>
                                </p:cTn>
                              </p:par>
                              <p:par>
                                <p:cTn id="98" presetID="42" presetClass="exit" presetSubtype="0" fill="hold" grpId="1" nodeType="withEffect">
                                  <p:stCondLst>
                                    <p:cond delay="0"/>
                                  </p:stCondLst>
                                  <p:childTnLst>
                                    <p:animEffect transition="out" filter="fade">
                                      <p:cBhvr>
                                        <p:cTn id="99" dur="1000"/>
                                        <p:tgtEl>
                                          <p:spTgt spid="4"/>
                                        </p:tgtEl>
                                      </p:cBhvr>
                                    </p:animEffect>
                                    <p:anim calcmode="lin" valueType="num">
                                      <p:cBhvr>
                                        <p:cTn id="100" dur="1000"/>
                                        <p:tgtEl>
                                          <p:spTgt spid="4"/>
                                        </p:tgtEl>
                                        <p:attrNameLst>
                                          <p:attrName>ppt_x</p:attrName>
                                        </p:attrNameLst>
                                      </p:cBhvr>
                                      <p:tavLst>
                                        <p:tav tm="0">
                                          <p:val>
                                            <p:strVal val="ppt_x"/>
                                          </p:val>
                                        </p:tav>
                                        <p:tav tm="100000">
                                          <p:val>
                                            <p:strVal val="ppt_x"/>
                                          </p:val>
                                        </p:tav>
                                      </p:tavLst>
                                    </p:anim>
                                    <p:anim calcmode="lin" valueType="num">
                                      <p:cBhvr>
                                        <p:cTn id="101" dur="1000"/>
                                        <p:tgtEl>
                                          <p:spTgt spid="4"/>
                                        </p:tgtEl>
                                        <p:attrNameLst>
                                          <p:attrName>ppt_y</p:attrName>
                                        </p:attrNameLst>
                                      </p:cBhvr>
                                      <p:tavLst>
                                        <p:tav tm="0">
                                          <p:val>
                                            <p:strVal val="ppt_y"/>
                                          </p:val>
                                        </p:tav>
                                        <p:tav tm="100000">
                                          <p:val>
                                            <p:strVal val="ppt_y+.1"/>
                                          </p:val>
                                        </p:tav>
                                      </p:tavLst>
                                    </p:anim>
                                    <p:set>
                                      <p:cBhvr>
                                        <p:cTn id="102" dur="1" fill="hold">
                                          <p:stCondLst>
                                            <p:cond delay="999"/>
                                          </p:stCondLst>
                                        </p:cTn>
                                        <p:tgtEl>
                                          <p:spTgt spid="4"/>
                                        </p:tgtEl>
                                        <p:attrNameLst>
                                          <p:attrName>style.visibility</p:attrName>
                                        </p:attrNameLst>
                                      </p:cBhvr>
                                      <p:to>
                                        <p:strVal val="hidden"/>
                                      </p:to>
                                    </p:set>
                                  </p:childTnLst>
                                </p:cTn>
                              </p:par>
                              <p:par>
                                <p:cTn id="103" presetID="42" presetClass="exit" presetSubtype="0" fill="hold" grpId="1" nodeType="withEffect">
                                  <p:stCondLst>
                                    <p:cond delay="0"/>
                                  </p:stCondLst>
                                  <p:childTnLst>
                                    <p:animEffect transition="out" filter="fade">
                                      <p:cBhvr>
                                        <p:cTn id="104" dur="1000"/>
                                        <p:tgtEl>
                                          <p:spTgt spid="3"/>
                                        </p:tgtEl>
                                      </p:cBhvr>
                                    </p:animEffect>
                                    <p:anim calcmode="lin" valueType="num">
                                      <p:cBhvr>
                                        <p:cTn id="105" dur="1000"/>
                                        <p:tgtEl>
                                          <p:spTgt spid="3"/>
                                        </p:tgtEl>
                                        <p:attrNameLst>
                                          <p:attrName>ppt_x</p:attrName>
                                        </p:attrNameLst>
                                      </p:cBhvr>
                                      <p:tavLst>
                                        <p:tav tm="0">
                                          <p:val>
                                            <p:strVal val="ppt_x"/>
                                          </p:val>
                                        </p:tav>
                                        <p:tav tm="100000">
                                          <p:val>
                                            <p:strVal val="ppt_x"/>
                                          </p:val>
                                        </p:tav>
                                      </p:tavLst>
                                    </p:anim>
                                    <p:anim calcmode="lin" valueType="num">
                                      <p:cBhvr>
                                        <p:cTn id="106" dur="1000"/>
                                        <p:tgtEl>
                                          <p:spTgt spid="3"/>
                                        </p:tgtEl>
                                        <p:attrNameLst>
                                          <p:attrName>ppt_y</p:attrName>
                                        </p:attrNameLst>
                                      </p:cBhvr>
                                      <p:tavLst>
                                        <p:tav tm="0">
                                          <p:val>
                                            <p:strVal val="ppt_y"/>
                                          </p:val>
                                        </p:tav>
                                        <p:tav tm="100000">
                                          <p:val>
                                            <p:strVal val="ppt_y+.1"/>
                                          </p:val>
                                        </p:tav>
                                      </p:tavLst>
                                    </p:anim>
                                    <p:set>
                                      <p:cBhvr>
                                        <p:cTn id="107" dur="1" fill="hold">
                                          <p:stCondLst>
                                            <p:cond delay="999"/>
                                          </p:stCondLst>
                                        </p:cTn>
                                        <p:tgtEl>
                                          <p:spTgt spid="3"/>
                                        </p:tgtEl>
                                        <p:attrNameLst>
                                          <p:attrName>style.visibility</p:attrName>
                                        </p:attrNameLst>
                                      </p:cBhvr>
                                      <p:to>
                                        <p:strVal val="hidden"/>
                                      </p:to>
                                    </p:set>
                                  </p:childTnLst>
                                </p:cTn>
                              </p:par>
                              <p:par>
                                <p:cTn id="108" presetID="42" presetClass="exit" presetSubtype="0" fill="hold" grpId="1" nodeType="withEffect">
                                  <p:stCondLst>
                                    <p:cond delay="0"/>
                                  </p:stCondLst>
                                  <p:childTnLst>
                                    <p:animEffect transition="out" filter="fade">
                                      <p:cBhvr>
                                        <p:cTn id="109" dur="1000"/>
                                        <p:tgtEl>
                                          <p:spTgt spid="34"/>
                                        </p:tgtEl>
                                      </p:cBhvr>
                                    </p:animEffect>
                                    <p:anim calcmode="lin" valueType="num">
                                      <p:cBhvr>
                                        <p:cTn id="110" dur="1000"/>
                                        <p:tgtEl>
                                          <p:spTgt spid="34"/>
                                        </p:tgtEl>
                                        <p:attrNameLst>
                                          <p:attrName>ppt_x</p:attrName>
                                        </p:attrNameLst>
                                      </p:cBhvr>
                                      <p:tavLst>
                                        <p:tav tm="0">
                                          <p:val>
                                            <p:strVal val="ppt_x"/>
                                          </p:val>
                                        </p:tav>
                                        <p:tav tm="100000">
                                          <p:val>
                                            <p:strVal val="ppt_x"/>
                                          </p:val>
                                        </p:tav>
                                      </p:tavLst>
                                    </p:anim>
                                    <p:anim calcmode="lin" valueType="num">
                                      <p:cBhvr>
                                        <p:cTn id="111" dur="1000"/>
                                        <p:tgtEl>
                                          <p:spTgt spid="34"/>
                                        </p:tgtEl>
                                        <p:attrNameLst>
                                          <p:attrName>ppt_y</p:attrName>
                                        </p:attrNameLst>
                                      </p:cBhvr>
                                      <p:tavLst>
                                        <p:tav tm="0">
                                          <p:val>
                                            <p:strVal val="ppt_y"/>
                                          </p:val>
                                        </p:tav>
                                        <p:tav tm="100000">
                                          <p:val>
                                            <p:strVal val="ppt_y+.1"/>
                                          </p:val>
                                        </p:tav>
                                      </p:tavLst>
                                    </p:anim>
                                    <p:set>
                                      <p:cBhvr>
                                        <p:cTn id="112" dur="1" fill="hold">
                                          <p:stCondLst>
                                            <p:cond delay="999"/>
                                          </p:stCondLst>
                                        </p:cTn>
                                        <p:tgtEl>
                                          <p:spTgt spid="34"/>
                                        </p:tgtEl>
                                        <p:attrNameLst>
                                          <p:attrName>style.visibility</p:attrName>
                                        </p:attrNameLst>
                                      </p:cBhvr>
                                      <p:to>
                                        <p:strVal val="hidden"/>
                                      </p:to>
                                    </p:set>
                                  </p:childTnLst>
                                </p:cTn>
                              </p:par>
                              <p:par>
                                <p:cTn id="113" presetID="42" presetClass="exit" presetSubtype="0" fill="hold" nodeType="withEffect">
                                  <p:stCondLst>
                                    <p:cond delay="0"/>
                                  </p:stCondLst>
                                  <p:childTnLst>
                                    <p:animEffect transition="out" filter="fade">
                                      <p:cBhvr>
                                        <p:cTn id="114" dur="1000"/>
                                        <p:tgtEl>
                                          <p:spTgt spid="54"/>
                                        </p:tgtEl>
                                      </p:cBhvr>
                                    </p:animEffect>
                                    <p:anim calcmode="lin" valueType="num">
                                      <p:cBhvr>
                                        <p:cTn id="115" dur="1000"/>
                                        <p:tgtEl>
                                          <p:spTgt spid="54"/>
                                        </p:tgtEl>
                                        <p:attrNameLst>
                                          <p:attrName>ppt_x</p:attrName>
                                        </p:attrNameLst>
                                      </p:cBhvr>
                                      <p:tavLst>
                                        <p:tav tm="0">
                                          <p:val>
                                            <p:strVal val="ppt_x"/>
                                          </p:val>
                                        </p:tav>
                                        <p:tav tm="100000">
                                          <p:val>
                                            <p:strVal val="ppt_x"/>
                                          </p:val>
                                        </p:tav>
                                      </p:tavLst>
                                    </p:anim>
                                    <p:anim calcmode="lin" valueType="num">
                                      <p:cBhvr>
                                        <p:cTn id="116" dur="1000"/>
                                        <p:tgtEl>
                                          <p:spTgt spid="54"/>
                                        </p:tgtEl>
                                        <p:attrNameLst>
                                          <p:attrName>ppt_y</p:attrName>
                                        </p:attrNameLst>
                                      </p:cBhvr>
                                      <p:tavLst>
                                        <p:tav tm="0">
                                          <p:val>
                                            <p:strVal val="ppt_y"/>
                                          </p:val>
                                        </p:tav>
                                        <p:tav tm="100000">
                                          <p:val>
                                            <p:strVal val="ppt_y+.1"/>
                                          </p:val>
                                        </p:tav>
                                      </p:tavLst>
                                    </p:anim>
                                    <p:set>
                                      <p:cBhvr>
                                        <p:cTn id="117" dur="1" fill="hold">
                                          <p:stCondLst>
                                            <p:cond delay="999"/>
                                          </p:stCondLst>
                                        </p:cTn>
                                        <p:tgtEl>
                                          <p:spTgt spid="54"/>
                                        </p:tgtEl>
                                        <p:attrNameLst>
                                          <p:attrName>style.visibility</p:attrName>
                                        </p:attrNameLst>
                                      </p:cBhvr>
                                      <p:to>
                                        <p:strVal val="hidden"/>
                                      </p:to>
                                    </p:set>
                                  </p:childTnLst>
                                </p:cTn>
                              </p:par>
                              <p:par>
                                <p:cTn id="118" presetID="42" presetClass="exit" presetSubtype="0" fill="hold" nodeType="withEffect">
                                  <p:stCondLst>
                                    <p:cond delay="0"/>
                                  </p:stCondLst>
                                  <p:childTnLst>
                                    <p:animEffect transition="out" filter="fade">
                                      <p:cBhvr>
                                        <p:cTn id="119" dur="1000"/>
                                        <p:tgtEl>
                                          <p:spTgt spid="45"/>
                                        </p:tgtEl>
                                      </p:cBhvr>
                                    </p:animEffect>
                                    <p:anim calcmode="lin" valueType="num">
                                      <p:cBhvr>
                                        <p:cTn id="120" dur="1000"/>
                                        <p:tgtEl>
                                          <p:spTgt spid="45"/>
                                        </p:tgtEl>
                                        <p:attrNameLst>
                                          <p:attrName>ppt_x</p:attrName>
                                        </p:attrNameLst>
                                      </p:cBhvr>
                                      <p:tavLst>
                                        <p:tav tm="0">
                                          <p:val>
                                            <p:strVal val="ppt_x"/>
                                          </p:val>
                                        </p:tav>
                                        <p:tav tm="100000">
                                          <p:val>
                                            <p:strVal val="ppt_x"/>
                                          </p:val>
                                        </p:tav>
                                      </p:tavLst>
                                    </p:anim>
                                    <p:anim calcmode="lin" valueType="num">
                                      <p:cBhvr>
                                        <p:cTn id="121" dur="1000"/>
                                        <p:tgtEl>
                                          <p:spTgt spid="45"/>
                                        </p:tgtEl>
                                        <p:attrNameLst>
                                          <p:attrName>ppt_y</p:attrName>
                                        </p:attrNameLst>
                                      </p:cBhvr>
                                      <p:tavLst>
                                        <p:tav tm="0">
                                          <p:val>
                                            <p:strVal val="ppt_y"/>
                                          </p:val>
                                        </p:tav>
                                        <p:tav tm="100000">
                                          <p:val>
                                            <p:strVal val="ppt_y+.1"/>
                                          </p:val>
                                        </p:tav>
                                      </p:tavLst>
                                    </p:anim>
                                    <p:set>
                                      <p:cBhvr>
                                        <p:cTn id="122" dur="1" fill="hold">
                                          <p:stCondLst>
                                            <p:cond delay="999"/>
                                          </p:stCondLst>
                                        </p:cTn>
                                        <p:tgtEl>
                                          <p:spTgt spid="45"/>
                                        </p:tgtEl>
                                        <p:attrNameLst>
                                          <p:attrName>style.visibility</p:attrName>
                                        </p:attrNameLst>
                                      </p:cBhvr>
                                      <p:to>
                                        <p:strVal val="hidden"/>
                                      </p:to>
                                    </p:set>
                                  </p:childTnLst>
                                </p:cTn>
                              </p:par>
                              <p:par>
                                <p:cTn id="123" presetID="42" presetClass="exit" presetSubtype="0" fill="hold" nodeType="withEffect">
                                  <p:stCondLst>
                                    <p:cond delay="0"/>
                                  </p:stCondLst>
                                  <p:childTnLst>
                                    <p:animEffect transition="out" filter="fade">
                                      <p:cBhvr>
                                        <p:cTn id="124" dur="1000"/>
                                        <p:tgtEl>
                                          <p:spTgt spid="43"/>
                                        </p:tgtEl>
                                      </p:cBhvr>
                                    </p:animEffect>
                                    <p:anim calcmode="lin" valueType="num">
                                      <p:cBhvr>
                                        <p:cTn id="125" dur="1000"/>
                                        <p:tgtEl>
                                          <p:spTgt spid="43"/>
                                        </p:tgtEl>
                                        <p:attrNameLst>
                                          <p:attrName>ppt_x</p:attrName>
                                        </p:attrNameLst>
                                      </p:cBhvr>
                                      <p:tavLst>
                                        <p:tav tm="0">
                                          <p:val>
                                            <p:strVal val="ppt_x"/>
                                          </p:val>
                                        </p:tav>
                                        <p:tav tm="100000">
                                          <p:val>
                                            <p:strVal val="ppt_x"/>
                                          </p:val>
                                        </p:tav>
                                      </p:tavLst>
                                    </p:anim>
                                    <p:anim calcmode="lin" valueType="num">
                                      <p:cBhvr>
                                        <p:cTn id="126" dur="1000"/>
                                        <p:tgtEl>
                                          <p:spTgt spid="43"/>
                                        </p:tgtEl>
                                        <p:attrNameLst>
                                          <p:attrName>ppt_y</p:attrName>
                                        </p:attrNameLst>
                                      </p:cBhvr>
                                      <p:tavLst>
                                        <p:tav tm="0">
                                          <p:val>
                                            <p:strVal val="ppt_y"/>
                                          </p:val>
                                        </p:tav>
                                        <p:tav tm="100000">
                                          <p:val>
                                            <p:strVal val="ppt_y+.1"/>
                                          </p:val>
                                        </p:tav>
                                      </p:tavLst>
                                    </p:anim>
                                    <p:set>
                                      <p:cBhvr>
                                        <p:cTn id="127" dur="1" fill="hold">
                                          <p:stCondLst>
                                            <p:cond delay="999"/>
                                          </p:stCondLst>
                                        </p:cTn>
                                        <p:tgtEl>
                                          <p:spTgt spid="43"/>
                                        </p:tgtEl>
                                        <p:attrNameLst>
                                          <p:attrName>style.visibility</p:attrName>
                                        </p:attrNameLst>
                                      </p:cBhvr>
                                      <p:to>
                                        <p:strVal val="hidden"/>
                                      </p:to>
                                    </p:set>
                                  </p:childTnLst>
                                </p:cTn>
                              </p:par>
                              <p:par>
                                <p:cTn id="128" presetID="42" presetClass="exit" presetSubtype="0" fill="hold" nodeType="withEffect">
                                  <p:stCondLst>
                                    <p:cond delay="0"/>
                                  </p:stCondLst>
                                  <p:childTnLst>
                                    <p:animEffect transition="out" filter="fade">
                                      <p:cBhvr>
                                        <p:cTn id="129" dur="1000"/>
                                        <p:tgtEl>
                                          <p:spTgt spid="57"/>
                                        </p:tgtEl>
                                      </p:cBhvr>
                                    </p:animEffect>
                                    <p:anim calcmode="lin" valueType="num">
                                      <p:cBhvr>
                                        <p:cTn id="130" dur="1000"/>
                                        <p:tgtEl>
                                          <p:spTgt spid="57"/>
                                        </p:tgtEl>
                                        <p:attrNameLst>
                                          <p:attrName>ppt_x</p:attrName>
                                        </p:attrNameLst>
                                      </p:cBhvr>
                                      <p:tavLst>
                                        <p:tav tm="0">
                                          <p:val>
                                            <p:strVal val="ppt_x"/>
                                          </p:val>
                                        </p:tav>
                                        <p:tav tm="100000">
                                          <p:val>
                                            <p:strVal val="ppt_x"/>
                                          </p:val>
                                        </p:tav>
                                      </p:tavLst>
                                    </p:anim>
                                    <p:anim calcmode="lin" valueType="num">
                                      <p:cBhvr>
                                        <p:cTn id="131" dur="1000"/>
                                        <p:tgtEl>
                                          <p:spTgt spid="57"/>
                                        </p:tgtEl>
                                        <p:attrNameLst>
                                          <p:attrName>ppt_y</p:attrName>
                                        </p:attrNameLst>
                                      </p:cBhvr>
                                      <p:tavLst>
                                        <p:tav tm="0">
                                          <p:val>
                                            <p:strVal val="ppt_y"/>
                                          </p:val>
                                        </p:tav>
                                        <p:tav tm="100000">
                                          <p:val>
                                            <p:strVal val="ppt_y+.1"/>
                                          </p:val>
                                        </p:tav>
                                      </p:tavLst>
                                    </p:anim>
                                    <p:set>
                                      <p:cBhvr>
                                        <p:cTn id="132" dur="1" fill="hold">
                                          <p:stCondLst>
                                            <p:cond delay="999"/>
                                          </p:stCondLst>
                                        </p:cTn>
                                        <p:tgtEl>
                                          <p:spTgt spid="57"/>
                                        </p:tgtEl>
                                        <p:attrNameLst>
                                          <p:attrName>style.visibility</p:attrName>
                                        </p:attrNameLst>
                                      </p:cBhvr>
                                      <p:to>
                                        <p:strVal val="hidden"/>
                                      </p:to>
                                    </p:set>
                                  </p:childTnLst>
                                </p:cTn>
                              </p:par>
                              <p:par>
                                <p:cTn id="133" presetID="42" presetClass="exit" presetSubtype="0" fill="hold" nodeType="withEffect">
                                  <p:stCondLst>
                                    <p:cond delay="0"/>
                                  </p:stCondLst>
                                  <p:childTnLst>
                                    <p:animEffect transition="out" filter="fade">
                                      <p:cBhvr>
                                        <p:cTn id="134" dur="1000"/>
                                        <p:tgtEl>
                                          <p:spTgt spid="56"/>
                                        </p:tgtEl>
                                      </p:cBhvr>
                                    </p:animEffect>
                                    <p:anim calcmode="lin" valueType="num">
                                      <p:cBhvr>
                                        <p:cTn id="135" dur="1000"/>
                                        <p:tgtEl>
                                          <p:spTgt spid="56"/>
                                        </p:tgtEl>
                                        <p:attrNameLst>
                                          <p:attrName>ppt_x</p:attrName>
                                        </p:attrNameLst>
                                      </p:cBhvr>
                                      <p:tavLst>
                                        <p:tav tm="0">
                                          <p:val>
                                            <p:strVal val="ppt_x"/>
                                          </p:val>
                                        </p:tav>
                                        <p:tav tm="100000">
                                          <p:val>
                                            <p:strVal val="ppt_x"/>
                                          </p:val>
                                        </p:tav>
                                      </p:tavLst>
                                    </p:anim>
                                    <p:anim calcmode="lin" valueType="num">
                                      <p:cBhvr>
                                        <p:cTn id="136" dur="1000"/>
                                        <p:tgtEl>
                                          <p:spTgt spid="56"/>
                                        </p:tgtEl>
                                        <p:attrNameLst>
                                          <p:attrName>ppt_y</p:attrName>
                                        </p:attrNameLst>
                                      </p:cBhvr>
                                      <p:tavLst>
                                        <p:tav tm="0">
                                          <p:val>
                                            <p:strVal val="ppt_y"/>
                                          </p:val>
                                        </p:tav>
                                        <p:tav tm="100000">
                                          <p:val>
                                            <p:strVal val="ppt_y+.1"/>
                                          </p:val>
                                        </p:tav>
                                      </p:tavLst>
                                    </p:anim>
                                    <p:set>
                                      <p:cBhvr>
                                        <p:cTn id="137" dur="1" fill="hold">
                                          <p:stCondLst>
                                            <p:cond delay="999"/>
                                          </p:stCondLst>
                                        </p:cTn>
                                        <p:tgtEl>
                                          <p:spTgt spid="56"/>
                                        </p:tgtEl>
                                        <p:attrNameLst>
                                          <p:attrName>style.visibility</p:attrName>
                                        </p:attrNameLst>
                                      </p:cBhvr>
                                      <p:to>
                                        <p:strVal val="hidden"/>
                                      </p:to>
                                    </p:set>
                                  </p:childTnLst>
                                </p:cTn>
                              </p:par>
                              <p:par>
                                <p:cTn id="138" presetID="42" presetClass="exit" presetSubtype="0" fill="hold" nodeType="withEffect">
                                  <p:stCondLst>
                                    <p:cond delay="0"/>
                                  </p:stCondLst>
                                  <p:childTnLst>
                                    <p:animEffect transition="out" filter="fade">
                                      <p:cBhvr>
                                        <p:cTn id="139" dur="1000"/>
                                        <p:tgtEl>
                                          <p:spTgt spid="55"/>
                                        </p:tgtEl>
                                      </p:cBhvr>
                                    </p:animEffect>
                                    <p:anim calcmode="lin" valueType="num">
                                      <p:cBhvr>
                                        <p:cTn id="140" dur="1000"/>
                                        <p:tgtEl>
                                          <p:spTgt spid="55"/>
                                        </p:tgtEl>
                                        <p:attrNameLst>
                                          <p:attrName>ppt_x</p:attrName>
                                        </p:attrNameLst>
                                      </p:cBhvr>
                                      <p:tavLst>
                                        <p:tav tm="0">
                                          <p:val>
                                            <p:strVal val="ppt_x"/>
                                          </p:val>
                                        </p:tav>
                                        <p:tav tm="100000">
                                          <p:val>
                                            <p:strVal val="ppt_x"/>
                                          </p:val>
                                        </p:tav>
                                      </p:tavLst>
                                    </p:anim>
                                    <p:anim calcmode="lin" valueType="num">
                                      <p:cBhvr>
                                        <p:cTn id="141" dur="1000"/>
                                        <p:tgtEl>
                                          <p:spTgt spid="55"/>
                                        </p:tgtEl>
                                        <p:attrNameLst>
                                          <p:attrName>ppt_y</p:attrName>
                                        </p:attrNameLst>
                                      </p:cBhvr>
                                      <p:tavLst>
                                        <p:tav tm="0">
                                          <p:val>
                                            <p:strVal val="ppt_y"/>
                                          </p:val>
                                        </p:tav>
                                        <p:tav tm="100000">
                                          <p:val>
                                            <p:strVal val="ppt_y+.1"/>
                                          </p:val>
                                        </p:tav>
                                      </p:tavLst>
                                    </p:anim>
                                    <p:set>
                                      <p:cBhvr>
                                        <p:cTn id="142" dur="1" fill="hold">
                                          <p:stCondLst>
                                            <p:cond delay="999"/>
                                          </p:stCondLst>
                                        </p:cTn>
                                        <p:tgtEl>
                                          <p:spTgt spid="55"/>
                                        </p:tgtEl>
                                        <p:attrNameLst>
                                          <p:attrName>style.visibility</p:attrName>
                                        </p:attrNameLst>
                                      </p:cBhvr>
                                      <p:to>
                                        <p:strVal val="hidden"/>
                                      </p:to>
                                    </p:set>
                                  </p:childTnLst>
                                </p:cTn>
                              </p:par>
                              <p:par>
                                <p:cTn id="143" presetID="42" presetClass="exit" presetSubtype="0" fill="hold" nodeType="withEffect">
                                  <p:stCondLst>
                                    <p:cond delay="0"/>
                                  </p:stCondLst>
                                  <p:childTnLst>
                                    <p:animEffect transition="out" filter="fade">
                                      <p:cBhvr>
                                        <p:cTn id="144" dur="1000"/>
                                        <p:tgtEl>
                                          <p:spTgt spid="15"/>
                                        </p:tgtEl>
                                      </p:cBhvr>
                                    </p:animEffect>
                                    <p:anim calcmode="lin" valueType="num">
                                      <p:cBhvr>
                                        <p:cTn id="145" dur="1000"/>
                                        <p:tgtEl>
                                          <p:spTgt spid="15"/>
                                        </p:tgtEl>
                                        <p:attrNameLst>
                                          <p:attrName>ppt_x</p:attrName>
                                        </p:attrNameLst>
                                      </p:cBhvr>
                                      <p:tavLst>
                                        <p:tav tm="0">
                                          <p:val>
                                            <p:strVal val="ppt_x"/>
                                          </p:val>
                                        </p:tav>
                                        <p:tav tm="100000">
                                          <p:val>
                                            <p:strVal val="ppt_x"/>
                                          </p:val>
                                        </p:tav>
                                      </p:tavLst>
                                    </p:anim>
                                    <p:anim calcmode="lin" valueType="num">
                                      <p:cBhvr>
                                        <p:cTn id="146" dur="1000"/>
                                        <p:tgtEl>
                                          <p:spTgt spid="15"/>
                                        </p:tgtEl>
                                        <p:attrNameLst>
                                          <p:attrName>ppt_y</p:attrName>
                                        </p:attrNameLst>
                                      </p:cBhvr>
                                      <p:tavLst>
                                        <p:tav tm="0">
                                          <p:val>
                                            <p:strVal val="ppt_y"/>
                                          </p:val>
                                        </p:tav>
                                        <p:tav tm="100000">
                                          <p:val>
                                            <p:strVal val="ppt_y+.1"/>
                                          </p:val>
                                        </p:tav>
                                      </p:tavLst>
                                    </p:anim>
                                    <p:set>
                                      <p:cBhvr>
                                        <p:cTn id="147" dur="1" fill="hold">
                                          <p:stCondLst>
                                            <p:cond delay="999"/>
                                          </p:stCondLst>
                                        </p:cTn>
                                        <p:tgtEl>
                                          <p:spTgt spid="15"/>
                                        </p:tgtEl>
                                        <p:attrNameLst>
                                          <p:attrName>style.visibility</p:attrName>
                                        </p:attrNameLst>
                                      </p:cBhvr>
                                      <p:to>
                                        <p:strVal val="hidden"/>
                                      </p:to>
                                    </p:set>
                                  </p:childTnLst>
                                </p:cTn>
                              </p:par>
                              <p:par>
                                <p:cTn id="148" presetID="42" presetClass="exit" presetSubtype="0" fill="hold" nodeType="withEffect">
                                  <p:stCondLst>
                                    <p:cond delay="0"/>
                                  </p:stCondLst>
                                  <p:childTnLst>
                                    <p:animEffect transition="out" filter="fade">
                                      <p:cBhvr>
                                        <p:cTn id="149" dur="1000"/>
                                        <p:tgtEl>
                                          <p:spTgt spid="17"/>
                                        </p:tgtEl>
                                      </p:cBhvr>
                                    </p:animEffect>
                                    <p:anim calcmode="lin" valueType="num">
                                      <p:cBhvr>
                                        <p:cTn id="150" dur="1000"/>
                                        <p:tgtEl>
                                          <p:spTgt spid="17"/>
                                        </p:tgtEl>
                                        <p:attrNameLst>
                                          <p:attrName>ppt_x</p:attrName>
                                        </p:attrNameLst>
                                      </p:cBhvr>
                                      <p:tavLst>
                                        <p:tav tm="0">
                                          <p:val>
                                            <p:strVal val="ppt_x"/>
                                          </p:val>
                                        </p:tav>
                                        <p:tav tm="100000">
                                          <p:val>
                                            <p:strVal val="ppt_x"/>
                                          </p:val>
                                        </p:tav>
                                      </p:tavLst>
                                    </p:anim>
                                    <p:anim calcmode="lin" valueType="num">
                                      <p:cBhvr>
                                        <p:cTn id="151" dur="1000"/>
                                        <p:tgtEl>
                                          <p:spTgt spid="17"/>
                                        </p:tgtEl>
                                        <p:attrNameLst>
                                          <p:attrName>ppt_y</p:attrName>
                                        </p:attrNameLst>
                                      </p:cBhvr>
                                      <p:tavLst>
                                        <p:tav tm="0">
                                          <p:val>
                                            <p:strVal val="ppt_y"/>
                                          </p:val>
                                        </p:tav>
                                        <p:tav tm="100000">
                                          <p:val>
                                            <p:strVal val="ppt_y+.1"/>
                                          </p:val>
                                        </p:tav>
                                      </p:tavLst>
                                    </p:anim>
                                    <p:set>
                                      <p:cBhvr>
                                        <p:cTn id="152" dur="1" fill="hold">
                                          <p:stCondLst>
                                            <p:cond delay="999"/>
                                          </p:stCondLst>
                                        </p:cTn>
                                        <p:tgtEl>
                                          <p:spTgt spid="17"/>
                                        </p:tgtEl>
                                        <p:attrNameLst>
                                          <p:attrName>style.visibility</p:attrName>
                                        </p:attrNameLst>
                                      </p:cBhvr>
                                      <p:to>
                                        <p:strVal val="hidden"/>
                                      </p:to>
                                    </p:set>
                                  </p:childTnLst>
                                </p:cTn>
                              </p:par>
                              <p:par>
                                <p:cTn id="153" presetID="6" presetClass="entr" presetSubtype="16" fill="hold" grpId="0" nodeType="withEffect">
                                  <p:stCondLst>
                                    <p:cond delay="0"/>
                                  </p:stCondLst>
                                  <p:childTnLst>
                                    <p:set>
                                      <p:cBhvr>
                                        <p:cTn id="154" dur="1" fill="hold">
                                          <p:stCondLst>
                                            <p:cond delay="0"/>
                                          </p:stCondLst>
                                        </p:cTn>
                                        <p:tgtEl>
                                          <p:spTgt spid="65"/>
                                        </p:tgtEl>
                                        <p:attrNameLst>
                                          <p:attrName>style.visibility</p:attrName>
                                        </p:attrNameLst>
                                      </p:cBhvr>
                                      <p:to>
                                        <p:strVal val="visible"/>
                                      </p:to>
                                    </p:set>
                                    <p:animEffect transition="in" filter="circle(in)">
                                      <p:cBhvr>
                                        <p:cTn id="155" dur="750"/>
                                        <p:tgtEl>
                                          <p:spTgt spid="65"/>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wipe(left)">
                                      <p:cBhvr>
                                        <p:cTn id="160" dur="500"/>
                                        <p:tgtEl>
                                          <p:spTgt spid="68"/>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66"/>
                                        </p:tgtEl>
                                        <p:attrNameLst>
                                          <p:attrName>style.visibility</p:attrName>
                                        </p:attrNameLst>
                                      </p:cBhvr>
                                      <p:to>
                                        <p:strVal val="visible"/>
                                      </p:to>
                                    </p:set>
                                    <p:animEffect transition="in" filter="wipe(left)">
                                      <p:cBhvr>
                                        <p:cTn id="163" dur="500"/>
                                        <p:tgtEl>
                                          <p:spTgt spid="66"/>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71"/>
                                        </p:tgtEl>
                                        <p:attrNameLst>
                                          <p:attrName>style.visibility</p:attrName>
                                        </p:attrNameLst>
                                      </p:cBhvr>
                                      <p:to>
                                        <p:strVal val="visible"/>
                                      </p:to>
                                    </p:set>
                                    <p:animEffect transition="in" filter="wipe(left)">
                                      <p:cBhvr>
                                        <p:cTn id="168" dur="500"/>
                                        <p:tgtEl>
                                          <p:spTgt spid="71"/>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70"/>
                                        </p:tgtEl>
                                        <p:attrNameLst>
                                          <p:attrName>style.visibility</p:attrName>
                                        </p:attrNameLst>
                                      </p:cBhvr>
                                      <p:to>
                                        <p:strVal val="visible"/>
                                      </p:to>
                                    </p:set>
                                    <p:animEffect transition="in" filter="wipe(left)">
                                      <p:cBhvr>
                                        <p:cTn id="171" dur="500"/>
                                        <p:tgtEl>
                                          <p:spTgt spid="70"/>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69"/>
                                        </p:tgtEl>
                                        <p:attrNameLst>
                                          <p:attrName>style.visibility</p:attrName>
                                        </p:attrNameLst>
                                      </p:cBhvr>
                                      <p:to>
                                        <p:strVal val="visible"/>
                                      </p:to>
                                    </p:set>
                                    <p:animEffect transition="in" filter="wipe(left)">
                                      <p:cBhvr>
                                        <p:cTn id="176" dur="500"/>
                                        <p:tgtEl>
                                          <p:spTgt spid="69"/>
                                        </p:tgtEl>
                                      </p:cBhvr>
                                    </p:animEffect>
                                  </p:childTnLst>
                                </p:cTn>
                              </p:par>
                              <p:par>
                                <p:cTn id="177" presetID="22" presetClass="entr" presetSubtype="8" fill="hold" grpId="0" nodeType="withEffect">
                                  <p:stCondLst>
                                    <p:cond delay="0"/>
                                  </p:stCondLst>
                                  <p:childTnLst>
                                    <p:set>
                                      <p:cBhvr>
                                        <p:cTn id="178" dur="1" fill="hold">
                                          <p:stCondLst>
                                            <p:cond delay="0"/>
                                          </p:stCondLst>
                                        </p:cTn>
                                        <p:tgtEl>
                                          <p:spTgt spid="67"/>
                                        </p:tgtEl>
                                        <p:attrNameLst>
                                          <p:attrName>style.visibility</p:attrName>
                                        </p:attrNameLst>
                                      </p:cBhvr>
                                      <p:to>
                                        <p:strVal val="visible"/>
                                      </p:to>
                                    </p:set>
                                    <p:animEffect transition="in" filter="wipe(left)">
                                      <p:cBhvr>
                                        <p:cTn id="17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31" grpId="0" animBg="1"/>
      <p:bldP spid="40" grpId="0" animBg="1"/>
      <p:bldP spid="40" grpId="1" animBg="1"/>
      <p:bldP spid="41" grpId="0" animBg="1"/>
      <p:bldP spid="41" grpId="1" animBg="1"/>
      <p:bldP spid="42" grpId="0" animBg="1"/>
      <p:bldP spid="42" grpId="1" animBg="1"/>
      <p:bldP spid="3" grpId="0" animBg="1"/>
      <p:bldP spid="3" grpId="1" animBg="1"/>
      <p:bldP spid="34" grpId="0" animBg="1"/>
      <p:bldP spid="34" grpId="1" animBg="1"/>
      <p:bldP spid="65" grpId="0" animBg="1"/>
      <p:bldP spid="66" grpId="0" animBg="1"/>
      <p:bldP spid="67" grpId="0" animBg="1"/>
      <p:bldP spid="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406" y="0"/>
            <a:ext cx="8974394"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14. Phân tích TT HCM về Đảng cầm quyền và bản chất của ĐCSVN? Ý nghĩa của tư tưởng đó với cách mạng Việt Nam hiện nay? </a:t>
            </a:r>
            <a:endParaRPr lang="en-US" sz="2000" b="1">
              <a:solidFill>
                <a:srgbClr val="0000CC"/>
              </a:solidFill>
              <a:latin typeface="Tahoma" pitchFamily="34" charset="0"/>
              <a:ea typeface="Tahoma" pitchFamily="34" charset="0"/>
              <a:cs typeface="Tahoma" pitchFamily="34" charset="0"/>
            </a:endParaRPr>
          </a:p>
        </p:txBody>
      </p:sp>
      <p:sp>
        <p:nvSpPr>
          <p:cNvPr id="3" name="Rectangle 2"/>
          <p:cNvSpPr/>
          <p:nvPr/>
        </p:nvSpPr>
        <p:spPr>
          <a:xfrm>
            <a:off x="93406" y="1640796"/>
            <a:ext cx="2255613"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TT HCM về Đảng cầm quyền </a:t>
            </a:r>
            <a:endParaRPr lang="en-US" sz="2800">
              <a:solidFill>
                <a:schemeClr val="bg1"/>
              </a:solidFill>
            </a:endParaRPr>
          </a:p>
        </p:txBody>
      </p:sp>
      <p:sp>
        <p:nvSpPr>
          <p:cNvPr id="4" name="Rectangle 3"/>
          <p:cNvSpPr/>
          <p:nvPr/>
        </p:nvSpPr>
        <p:spPr>
          <a:xfrm>
            <a:off x="3124200" y="809799"/>
            <a:ext cx="2209800"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a:solidFill>
                  <a:schemeClr val="bg1"/>
                </a:solidFill>
                <a:latin typeface="Tahoma" pitchFamily="34" charset="0"/>
                <a:ea typeface="Tahoma" pitchFamily="34" charset="0"/>
                <a:cs typeface="Tahoma" pitchFamily="34" charset="0"/>
              </a:rPr>
              <a:t>+ Khái niệm Đảng cầm quyền? </a:t>
            </a:r>
            <a:endParaRPr lang="en-US" sz="2400">
              <a:solidFill>
                <a:schemeClr val="bg1"/>
              </a:solidFill>
            </a:endParaRPr>
          </a:p>
        </p:txBody>
      </p:sp>
      <p:sp>
        <p:nvSpPr>
          <p:cNvPr id="5" name="Rectangle 4"/>
          <p:cNvSpPr/>
          <p:nvPr/>
        </p:nvSpPr>
        <p:spPr>
          <a:xfrm>
            <a:off x="3119729" y="2164140"/>
            <a:ext cx="2214271" cy="1569660"/>
          </a:xfrm>
          <a:prstGeom prst="rect">
            <a:avLst/>
          </a:prstGeom>
          <a:solidFill>
            <a:srgbClr val="0000FF"/>
          </a:solidFill>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AU" sz="2400" b="1">
                <a:solidFill>
                  <a:schemeClr val="bg1"/>
                </a:solidFill>
                <a:latin typeface="Tahoma" pitchFamily="34" charset="0"/>
                <a:ea typeface="Tahoma" pitchFamily="34" charset="0"/>
                <a:cs typeface="Tahoma" pitchFamily="34" charset="0"/>
              </a:rPr>
              <a:t>+ Quan điểm của HCM về Đảng cầm quyền? </a:t>
            </a:r>
            <a:endParaRPr lang="en-US" sz="2400">
              <a:solidFill>
                <a:schemeClr val="bg1"/>
              </a:solidFill>
            </a:endParaRPr>
          </a:p>
        </p:txBody>
      </p:sp>
      <p:sp>
        <p:nvSpPr>
          <p:cNvPr id="6" name="Rectangle 5"/>
          <p:cNvSpPr/>
          <p:nvPr/>
        </p:nvSpPr>
        <p:spPr>
          <a:xfrm>
            <a:off x="6477000" y="1380466"/>
            <a:ext cx="2150806"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rgbClr val="0000FF"/>
                </a:solidFill>
                <a:latin typeface="Tahoma" pitchFamily="34" charset="0"/>
                <a:ea typeface="Tahoma" pitchFamily="34" charset="0"/>
                <a:cs typeface="Tahoma" pitchFamily="34" charset="0"/>
              </a:rPr>
              <a:t>Theo HCM đảng cầm quyền là:</a:t>
            </a:r>
            <a:endParaRPr lang="en-US" sz="2400">
              <a:solidFill>
                <a:srgbClr val="0000FF"/>
              </a:solidFill>
            </a:endParaRPr>
          </a:p>
        </p:txBody>
      </p:sp>
      <p:sp>
        <p:nvSpPr>
          <p:cNvPr id="7" name="Rectangle 6"/>
          <p:cNvSpPr/>
          <p:nvPr/>
        </p:nvSpPr>
        <p:spPr>
          <a:xfrm>
            <a:off x="6494206" y="3025791"/>
            <a:ext cx="2133600"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rgbClr val="0000FF"/>
                </a:solidFill>
                <a:latin typeface="Tahoma" pitchFamily="34" charset="0"/>
                <a:ea typeface="Tahoma" pitchFamily="34" charset="0"/>
                <a:cs typeface="Tahoma" pitchFamily="34" charset="0"/>
              </a:rPr>
              <a:t>Nguyên tắc khi đảng cầm quyền:</a:t>
            </a:r>
            <a:endParaRPr lang="en-US" sz="2400">
              <a:solidFill>
                <a:srgbClr val="0000FF"/>
              </a:solidFill>
            </a:endParaRPr>
          </a:p>
        </p:txBody>
      </p:sp>
      <p:sp>
        <p:nvSpPr>
          <p:cNvPr id="8" name="Rectangle 7"/>
          <p:cNvSpPr/>
          <p:nvPr/>
        </p:nvSpPr>
        <p:spPr>
          <a:xfrm>
            <a:off x="93406" y="4876800"/>
            <a:ext cx="2255613"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Về bản chất của ĐCSVN</a:t>
            </a:r>
            <a:endParaRPr lang="en-US" sz="2800">
              <a:solidFill>
                <a:schemeClr val="bg1"/>
              </a:solidFill>
            </a:endParaRPr>
          </a:p>
        </p:txBody>
      </p:sp>
      <p:sp>
        <p:nvSpPr>
          <p:cNvPr id="9" name="Rectangle 8"/>
          <p:cNvSpPr/>
          <p:nvPr/>
        </p:nvSpPr>
        <p:spPr>
          <a:xfrm>
            <a:off x="3569109" y="4403208"/>
            <a:ext cx="5029200" cy="830997"/>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a:solidFill>
                  <a:srgbClr val="FFFF00"/>
                </a:solidFill>
                <a:latin typeface="Tahoma" pitchFamily="34" charset="0"/>
                <a:ea typeface="Tahoma" pitchFamily="34" charset="0"/>
                <a:cs typeface="Tahoma" pitchFamily="34" charset="0"/>
              </a:rPr>
              <a:t>+ ĐCSVN mang bản chất của GCCN VN</a:t>
            </a:r>
            <a:endParaRPr lang="en-US" sz="2400">
              <a:solidFill>
                <a:srgbClr val="FFFF00"/>
              </a:solidFill>
            </a:endParaRPr>
          </a:p>
        </p:txBody>
      </p:sp>
      <p:sp>
        <p:nvSpPr>
          <p:cNvPr id="10" name="Rectangle 9"/>
          <p:cNvSpPr/>
          <p:nvPr/>
        </p:nvSpPr>
        <p:spPr>
          <a:xfrm>
            <a:off x="3574025" y="5569297"/>
            <a:ext cx="5029200" cy="1200329"/>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rgbClr val="FFFF00"/>
                </a:solidFill>
                <a:latin typeface="Tahoma" pitchFamily="34" charset="0"/>
                <a:ea typeface="Tahoma" pitchFamily="34" charset="0"/>
                <a:cs typeface="Tahoma" pitchFamily="34" charset="0"/>
              </a:rPr>
              <a:t>+ Bản chất GCCN của Đảng thống nhất với tính nhân dân và dân tộc VN</a:t>
            </a:r>
            <a:endParaRPr lang="en-US" sz="2400">
              <a:solidFill>
                <a:srgbClr val="FFFF00"/>
              </a:solidFill>
            </a:endParaRPr>
          </a:p>
        </p:txBody>
      </p:sp>
      <p:cxnSp>
        <p:nvCxnSpPr>
          <p:cNvPr id="12" name="Straight Arrow Connector 11"/>
          <p:cNvCxnSpPr>
            <a:stCxn id="3" idx="3"/>
            <a:endCxn id="4" idx="1"/>
          </p:cNvCxnSpPr>
          <p:nvPr/>
        </p:nvCxnSpPr>
        <p:spPr>
          <a:xfrm flipV="1">
            <a:off x="2349019" y="1409964"/>
            <a:ext cx="775181" cy="92333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3"/>
            <a:endCxn id="5" idx="1"/>
          </p:cNvCxnSpPr>
          <p:nvPr/>
        </p:nvCxnSpPr>
        <p:spPr>
          <a:xfrm>
            <a:off x="2349019" y="2333294"/>
            <a:ext cx="770710" cy="615676"/>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6" idx="1"/>
          </p:cNvCxnSpPr>
          <p:nvPr/>
        </p:nvCxnSpPr>
        <p:spPr>
          <a:xfrm flipV="1">
            <a:off x="5334000" y="1980631"/>
            <a:ext cx="1143000" cy="968339"/>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1"/>
          </p:cNvCxnSpPr>
          <p:nvPr/>
        </p:nvCxnSpPr>
        <p:spPr>
          <a:xfrm>
            <a:off x="5334000" y="2948970"/>
            <a:ext cx="1160206" cy="676986"/>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9" idx="1"/>
          </p:cNvCxnSpPr>
          <p:nvPr/>
        </p:nvCxnSpPr>
        <p:spPr>
          <a:xfrm flipV="1">
            <a:off x="2349019" y="4818707"/>
            <a:ext cx="1220090" cy="750591"/>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1"/>
          </p:cNvCxnSpPr>
          <p:nvPr/>
        </p:nvCxnSpPr>
        <p:spPr>
          <a:xfrm>
            <a:off x="2349019" y="5569298"/>
            <a:ext cx="1225006" cy="60016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2787" y="2893874"/>
            <a:ext cx="2255613"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5400" b="1">
                <a:solidFill>
                  <a:schemeClr val="bg1"/>
                </a:solidFill>
                <a:latin typeface="Tahoma" pitchFamily="34" charset="0"/>
                <a:ea typeface="Tahoma" pitchFamily="34" charset="0"/>
                <a:cs typeface="Tahoma" pitchFamily="34" charset="0"/>
              </a:rPr>
              <a:t>- Ý nghĩa</a:t>
            </a:r>
            <a:endParaRPr lang="en-US" sz="5400">
              <a:solidFill>
                <a:schemeClr val="bg1"/>
              </a:solidFill>
            </a:endParaRPr>
          </a:p>
        </p:txBody>
      </p:sp>
      <p:sp>
        <p:nvSpPr>
          <p:cNvPr id="30" name="Rectangle 29"/>
          <p:cNvSpPr/>
          <p:nvPr/>
        </p:nvSpPr>
        <p:spPr>
          <a:xfrm>
            <a:off x="3505200" y="914400"/>
            <a:ext cx="5181600" cy="1754326"/>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Làm phong phú lý luận XDĐ của Chủ nghĩa M-LN</a:t>
            </a:r>
            <a:endParaRPr lang="en-US" sz="3600">
              <a:solidFill>
                <a:schemeClr val="bg1"/>
              </a:solidFill>
            </a:endParaRPr>
          </a:p>
        </p:txBody>
      </p:sp>
      <p:sp>
        <p:nvSpPr>
          <p:cNvPr id="31" name="Rectangle 30"/>
          <p:cNvSpPr/>
          <p:nvPr/>
        </p:nvSpPr>
        <p:spPr>
          <a:xfrm>
            <a:off x="3505200" y="4875074"/>
            <a:ext cx="5181600" cy="1754326"/>
          </a:xfrm>
          <a:prstGeom prst="rect">
            <a:avLst/>
          </a:prstGeom>
          <a:solidFill>
            <a:srgbClr val="0000FF"/>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Định hướng cho công tác XD ĐCSVN hiện nay</a:t>
            </a:r>
            <a:endParaRPr lang="en-US" sz="3600">
              <a:solidFill>
                <a:schemeClr val="bg1"/>
              </a:solidFill>
            </a:endParaRPr>
          </a:p>
        </p:txBody>
      </p:sp>
      <p:cxnSp>
        <p:nvCxnSpPr>
          <p:cNvPr id="32" name="Straight Arrow Connector 31"/>
          <p:cNvCxnSpPr>
            <a:stCxn id="29" idx="3"/>
            <a:endCxn id="30" idx="1"/>
          </p:cNvCxnSpPr>
          <p:nvPr/>
        </p:nvCxnSpPr>
        <p:spPr>
          <a:xfrm flipV="1">
            <a:off x="2438400" y="1791563"/>
            <a:ext cx="1066800" cy="1979474"/>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1" idx="1"/>
          </p:cNvCxnSpPr>
          <p:nvPr/>
        </p:nvCxnSpPr>
        <p:spPr>
          <a:xfrm>
            <a:off x="2438400" y="3772763"/>
            <a:ext cx="1066800" cy="1979474"/>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05200" y="2895600"/>
            <a:ext cx="5181600" cy="1754326"/>
          </a:xfrm>
          <a:prstGeom prst="rect">
            <a:avLst/>
          </a:prstGeom>
          <a:solidFill>
            <a:schemeClr val="accent6">
              <a:lumMod val="5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Vai trò của ĐCSVN thể hiện trong thực tiễn CMVN</a:t>
            </a:r>
            <a:endParaRPr lang="en-US" sz="3600">
              <a:solidFill>
                <a:schemeClr val="bg1"/>
              </a:solidFill>
            </a:endParaRPr>
          </a:p>
        </p:txBody>
      </p:sp>
      <p:cxnSp>
        <p:nvCxnSpPr>
          <p:cNvPr id="35" name="Straight Arrow Connector 34"/>
          <p:cNvCxnSpPr>
            <a:endCxn id="34" idx="1"/>
          </p:cNvCxnSpPr>
          <p:nvPr/>
        </p:nvCxnSpPr>
        <p:spPr>
          <a:xfrm>
            <a:off x="2438400" y="3771037"/>
            <a:ext cx="1066800" cy="1726"/>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610600" y="4308776"/>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610600" y="4795238"/>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10600" y="4805337"/>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8610600" y="5638800"/>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610600" y="6125262"/>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610600" y="6135361"/>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0312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arn(inVertic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par>
                                <p:cTn id="56" presetID="22" presetClass="entr" presetSubtype="8"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par>
                                <p:cTn id="59" presetID="22" presetClass="entr" presetSubtype="8"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22" presetClass="entr" presetSubtype="8"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par>
                                <p:cTn id="73" presetID="22" presetClass="entr" presetSubtype="8"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par>
                                <p:cTn id="76" presetID="22" presetClass="entr" presetSubtype="8"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xit" presetSubtype="2" fill="hold" grpId="1" nodeType="clickEffect">
                                  <p:stCondLst>
                                    <p:cond delay="0"/>
                                  </p:stCondLst>
                                  <p:childTnLst>
                                    <p:anim calcmode="lin" valueType="num">
                                      <p:cBhvr additive="base">
                                        <p:cTn id="82" dur="1750"/>
                                        <p:tgtEl>
                                          <p:spTgt spid="3"/>
                                        </p:tgtEl>
                                        <p:attrNameLst>
                                          <p:attrName>ppt_x</p:attrName>
                                        </p:attrNameLst>
                                      </p:cBhvr>
                                      <p:tavLst>
                                        <p:tav tm="0">
                                          <p:val>
                                            <p:strVal val="ppt_x"/>
                                          </p:val>
                                        </p:tav>
                                        <p:tav tm="100000">
                                          <p:val>
                                            <p:strVal val="1+ppt_w/2"/>
                                          </p:val>
                                        </p:tav>
                                      </p:tavLst>
                                    </p:anim>
                                    <p:anim calcmode="lin" valueType="num">
                                      <p:cBhvr additive="base">
                                        <p:cTn id="83" dur="1750"/>
                                        <p:tgtEl>
                                          <p:spTgt spid="3"/>
                                        </p:tgtEl>
                                        <p:attrNameLst>
                                          <p:attrName>ppt_y</p:attrName>
                                        </p:attrNameLst>
                                      </p:cBhvr>
                                      <p:tavLst>
                                        <p:tav tm="0">
                                          <p:val>
                                            <p:strVal val="ppt_y"/>
                                          </p:val>
                                        </p:tav>
                                        <p:tav tm="100000">
                                          <p:val>
                                            <p:strVal val="ppt_y"/>
                                          </p:val>
                                        </p:tav>
                                      </p:tavLst>
                                    </p:anim>
                                    <p:set>
                                      <p:cBhvr>
                                        <p:cTn id="84" dur="1" fill="hold">
                                          <p:stCondLst>
                                            <p:cond delay="1749"/>
                                          </p:stCondLst>
                                        </p:cTn>
                                        <p:tgtEl>
                                          <p:spTgt spid="3"/>
                                        </p:tgtEl>
                                        <p:attrNameLst>
                                          <p:attrName>style.visibility</p:attrName>
                                        </p:attrNameLst>
                                      </p:cBhvr>
                                      <p:to>
                                        <p:strVal val="hidden"/>
                                      </p:to>
                                    </p:set>
                                  </p:childTnLst>
                                </p:cTn>
                              </p:par>
                              <p:par>
                                <p:cTn id="85" presetID="2" presetClass="exit" presetSubtype="2" fill="hold" nodeType="withEffect">
                                  <p:stCondLst>
                                    <p:cond delay="0"/>
                                  </p:stCondLst>
                                  <p:childTnLst>
                                    <p:anim calcmode="lin" valueType="num">
                                      <p:cBhvr additive="base">
                                        <p:cTn id="86" dur="1750"/>
                                        <p:tgtEl>
                                          <p:spTgt spid="12"/>
                                        </p:tgtEl>
                                        <p:attrNameLst>
                                          <p:attrName>ppt_x</p:attrName>
                                        </p:attrNameLst>
                                      </p:cBhvr>
                                      <p:tavLst>
                                        <p:tav tm="0">
                                          <p:val>
                                            <p:strVal val="ppt_x"/>
                                          </p:val>
                                        </p:tav>
                                        <p:tav tm="100000">
                                          <p:val>
                                            <p:strVal val="1+ppt_w/2"/>
                                          </p:val>
                                        </p:tav>
                                      </p:tavLst>
                                    </p:anim>
                                    <p:anim calcmode="lin" valueType="num">
                                      <p:cBhvr additive="base">
                                        <p:cTn id="87" dur="1750"/>
                                        <p:tgtEl>
                                          <p:spTgt spid="12"/>
                                        </p:tgtEl>
                                        <p:attrNameLst>
                                          <p:attrName>ppt_y</p:attrName>
                                        </p:attrNameLst>
                                      </p:cBhvr>
                                      <p:tavLst>
                                        <p:tav tm="0">
                                          <p:val>
                                            <p:strVal val="ppt_y"/>
                                          </p:val>
                                        </p:tav>
                                        <p:tav tm="100000">
                                          <p:val>
                                            <p:strVal val="ppt_y"/>
                                          </p:val>
                                        </p:tav>
                                      </p:tavLst>
                                    </p:anim>
                                    <p:set>
                                      <p:cBhvr>
                                        <p:cTn id="88" dur="1" fill="hold">
                                          <p:stCondLst>
                                            <p:cond delay="1749"/>
                                          </p:stCondLst>
                                        </p:cTn>
                                        <p:tgtEl>
                                          <p:spTgt spid="12"/>
                                        </p:tgtEl>
                                        <p:attrNameLst>
                                          <p:attrName>style.visibility</p:attrName>
                                        </p:attrNameLst>
                                      </p:cBhvr>
                                      <p:to>
                                        <p:strVal val="hidden"/>
                                      </p:to>
                                    </p:set>
                                  </p:childTnLst>
                                </p:cTn>
                              </p:par>
                              <p:par>
                                <p:cTn id="89" presetID="2" presetClass="exit" presetSubtype="2" fill="hold" grpId="1" nodeType="withEffect">
                                  <p:stCondLst>
                                    <p:cond delay="0"/>
                                  </p:stCondLst>
                                  <p:childTnLst>
                                    <p:anim calcmode="lin" valueType="num">
                                      <p:cBhvr additive="base">
                                        <p:cTn id="90" dur="1750"/>
                                        <p:tgtEl>
                                          <p:spTgt spid="4"/>
                                        </p:tgtEl>
                                        <p:attrNameLst>
                                          <p:attrName>ppt_x</p:attrName>
                                        </p:attrNameLst>
                                      </p:cBhvr>
                                      <p:tavLst>
                                        <p:tav tm="0">
                                          <p:val>
                                            <p:strVal val="ppt_x"/>
                                          </p:val>
                                        </p:tav>
                                        <p:tav tm="100000">
                                          <p:val>
                                            <p:strVal val="1+ppt_w/2"/>
                                          </p:val>
                                        </p:tav>
                                      </p:tavLst>
                                    </p:anim>
                                    <p:anim calcmode="lin" valueType="num">
                                      <p:cBhvr additive="base">
                                        <p:cTn id="91" dur="1750"/>
                                        <p:tgtEl>
                                          <p:spTgt spid="4"/>
                                        </p:tgtEl>
                                        <p:attrNameLst>
                                          <p:attrName>ppt_y</p:attrName>
                                        </p:attrNameLst>
                                      </p:cBhvr>
                                      <p:tavLst>
                                        <p:tav tm="0">
                                          <p:val>
                                            <p:strVal val="ppt_y"/>
                                          </p:val>
                                        </p:tav>
                                        <p:tav tm="100000">
                                          <p:val>
                                            <p:strVal val="ppt_y"/>
                                          </p:val>
                                        </p:tav>
                                      </p:tavLst>
                                    </p:anim>
                                    <p:set>
                                      <p:cBhvr>
                                        <p:cTn id="92" dur="1" fill="hold">
                                          <p:stCondLst>
                                            <p:cond delay="1749"/>
                                          </p:stCondLst>
                                        </p:cTn>
                                        <p:tgtEl>
                                          <p:spTgt spid="4"/>
                                        </p:tgtEl>
                                        <p:attrNameLst>
                                          <p:attrName>style.visibility</p:attrName>
                                        </p:attrNameLst>
                                      </p:cBhvr>
                                      <p:to>
                                        <p:strVal val="hidden"/>
                                      </p:to>
                                    </p:set>
                                  </p:childTnLst>
                                </p:cTn>
                              </p:par>
                              <p:par>
                                <p:cTn id="93" presetID="2" presetClass="exit" presetSubtype="2" fill="hold" nodeType="withEffect">
                                  <p:stCondLst>
                                    <p:cond delay="0"/>
                                  </p:stCondLst>
                                  <p:childTnLst>
                                    <p:anim calcmode="lin" valueType="num">
                                      <p:cBhvr additive="base">
                                        <p:cTn id="94" dur="1750"/>
                                        <p:tgtEl>
                                          <p:spTgt spid="14"/>
                                        </p:tgtEl>
                                        <p:attrNameLst>
                                          <p:attrName>ppt_x</p:attrName>
                                        </p:attrNameLst>
                                      </p:cBhvr>
                                      <p:tavLst>
                                        <p:tav tm="0">
                                          <p:val>
                                            <p:strVal val="ppt_x"/>
                                          </p:val>
                                        </p:tav>
                                        <p:tav tm="100000">
                                          <p:val>
                                            <p:strVal val="1+ppt_w/2"/>
                                          </p:val>
                                        </p:tav>
                                      </p:tavLst>
                                    </p:anim>
                                    <p:anim calcmode="lin" valueType="num">
                                      <p:cBhvr additive="base">
                                        <p:cTn id="95" dur="1750"/>
                                        <p:tgtEl>
                                          <p:spTgt spid="14"/>
                                        </p:tgtEl>
                                        <p:attrNameLst>
                                          <p:attrName>ppt_y</p:attrName>
                                        </p:attrNameLst>
                                      </p:cBhvr>
                                      <p:tavLst>
                                        <p:tav tm="0">
                                          <p:val>
                                            <p:strVal val="ppt_y"/>
                                          </p:val>
                                        </p:tav>
                                        <p:tav tm="100000">
                                          <p:val>
                                            <p:strVal val="ppt_y"/>
                                          </p:val>
                                        </p:tav>
                                      </p:tavLst>
                                    </p:anim>
                                    <p:set>
                                      <p:cBhvr>
                                        <p:cTn id="96" dur="1" fill="hold">
                                          <p:stCondLst>
                                            <p:cond delay="1749"/>
                                          </p:stCondLst>
                                        </p:cTn>
                                        <p:tgtEl>
                                          <p:spTgt spid="14"/>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1750"/>
                                        <p:tgtEl>
                                          <p:spTgt spid="5"/>
                                        </p:tgtEl>
                                        <p:attrNameLst>
                                          <p:attrName>ppt_x</p:attrName>
                                        </p:attrNameLst>
                                      </p:cBhvr>
                                      <p:tavLst>
                                        <p:tav tm="0">
                                          <p:val>
                                            <p:strVal val="ppt_x"/>
                                          </p:val>
                                        </p:tav>
                                        <p:tav tm="100000">
                                          <p:val>
                                            <p:strVal val="1+ppt_w/2"/>
                                          </p:val>
                                        </p:tav>
                                      </p:tavLst>
                                    </p:anim>
                                    <p:anim calcmode="lin" valueType="num">
                                      <p:cBhvr additive="base">
                                        <p:cTn id="99" dur="1750"/>
                                        <p:tgtEl>
                                          <p:spTgt spid="5"/>
                                        </p:tgtEl>
                                        <p:attrNameLst>
                                          <p:attrName>ppt_y</p:attrName>
                                        </p:attrNameLst>
                                      </p:cBhvr>
                                      <p:tavLst>
                                        <p:tav tm="0">
                                          <p:val>
                                            <p:strVal val="ppt_y"/>
                                          </p:val>
                                        </p:tav>
                                        <p:tav tm="100000">
                                          <p:val>
                                            <p:strVal val="ppt_y"/>
                                          </p:val>
                                        </p:tav>
                                      </p:tavLst>
                                    </p:anim>
                                    <p:set>
                                      <p:cBhvr>
                                        <p:cTn id="100" dur="1" fill="hold">
                                          <p:stCondLst>
                                            <p:cond delay="1749"/>
                                          </p:stCondLst>
                                        </p:cTn>
                                        <p:tgtEl>
                                          <p:spTgt spid="5"/>
                                        </p:tgtEl>
                                        <p:attrNameLst>
                                          <p:attrName>style.visibility</p:attrName>
                                        </p:attrNameLst>
                                      </p:cBhvr>
                                      <p:to>
                                        <p:strVal val="hidden"/>
                                      </p:to>
                                    </p:set>
                                  </p:childTnLst>
                                </p:cTn>
                              </p:par>
                              <p:par>
                                <p:cTn id="101" presetID="2" presetClass="exit" presetSubtype="2" fill="hold" nodeType="withEffect">
                                  <p:stCondLst>
                                    <p:cond delay="0"/>
                                  </p:stCondLst>
                                  <p:childTnLst>
                                    <p:anim calcmode="lin" valueType="num">
                                      <p:cBhvr additive="base">
                                        <p:cTn id="102" dur="1750"/>
                                        <p:tgtEl>
                                          <p:spTgt spid="16"/>
                                        </p:tgtEl>
                                        <p:attrNameLst>
                                          <p:attrName>ppt_x</p:attrName>
                                        </p:attrNameLst>
                                      </p:cBhvr>
                                      <p:tavLst>
                                        <p:tav tm="0">
                                          <p:val>
                                            <p:strVal val="ppt_x"/>
                                          </p:val>
                                        </p:tav>
                                        <p:tav tm="100000">
                                          <p:val>
                                            <p:strVal val="1+ppt_w/2"/>
                                          </p:val>
                                        </p:tav>
                                      </p:tavLst>
                                    </p:anim>
                                    <p:anim calcmode="lin" valueType="num">
                                      <p:cBhvr additive="base">
                                        <p:cTn id="103" dur="1750"/>
                                        <p:tgtEl>
                                          <p:spTgt spid="16"/>
                                        </p:tgtEl>
                                        <p:attrNameLst>
                                          <p:attrName>ppt_y</p:attrName>
                                        </p:attrNameLst>
                                      </p:cBhvr>
                                      <p:tavLst>
                                        <p:tav tm="0">
                                          <p:val>
                                            <p:strVal val="ppt_y"/>
                                          </p:val>
                                        </p:tav>
                                        <p:tav tm="100000">
                                          <p:val>
                                            <p:strVal val="ppt_y"/>
                                          </p:val>
                                        </p:tav>
                                      </p:tavLst>
                                    </p:anim>
                                    <p:set>
                                      <p:cBhvr>
                                        <p:cTn id="104" dur="1" fill="hold">
                                          <p:stCondLst>
                                            <p:cond delay="1749"/>
                                          </p:stCondLst>
                                        </p:cTn>
                                        <p:tgtEl>
                                          <p:spTgt spid="16"/>
                                        </p:tgtEl>
                                        <p:attrNameLst>
                                          <p:attrName>style.visibility</p:attrName>
                                        </p:attrNameLst>
                                      </p:cBhvr>
                                      <p:to>
                                        <p:strVal val="hidden"/>
                                      </p:to>
                                    </p:set>
                                  </p:childTnLst>
                                </p:cTn>
                              </p:par>
                              <p:par>
                                <p:cTn id="105" presetID="2" presetClass="exit" presetSubtype="2" fill="hold" grpId="1" nodeType="withEffect">
                                  <p:stCondLst>
                                    <p:cond delay="0"/>
                                  </p:stCondLst>
                                  <p:childTnLst>
                                    <p:anim calcmode="lin" valueType="num">
                                      <p:cBhvr additive="base">
                                        <p:cTn id="106" dur="1750"/>
                                        <p:tgtEl>
                                          <p:spTgt spid="6"/>
                                        </p:tgtEl>
                                        <p:attrNameLst>
                                          <p:attrName>ppt_x</p:attrName>
                                        </p:attrNameLst>
                                      </p:cBhvr>
                                      <p:tavLst>
                                        <p:tav tm="0">
                                          <p:val>
                                            <p:strVal val="ppt_x"/>
                                          </p:val>
                                        </p:tav>
                                        <p:tav tm="100000">
                                          <p:val>
                                            <p:strVal val="1+ppt_w/2"/>
                                          </p:val>
                                        </p:tav>
                                      </p:tavLst>
                                    </p:anim>
                                    <p:anim calcmode="lin" valueType="num">
                                      <p:cBhvr additive="base">
                                        <p:cTn id="107" dur="1750"/>
                                        <p:tgtEl>
                                          <p:spTgt spid="6"/>
                                        </p:tgtEl>
                                        <p:attrNameLst>
                                          <p:attrName>ppt_y</p:attrName>
                                        </p:attrNameLst>
                                      </p:cBhvr>
                                      <p:tavLst>
                                        <p:tav tm="0">
                                          <p:val>
                                            <p:strVal val="ppt_y"/>
                                          </p:val>
                                        </p:tav>
                                        <p:tav tm="100000">
                                          <p:val>
                                            <p:strVal val="ppt_y"/>
                                          </p:val>
                                        </p:tav>
                                      </p:tavLst>
                                    </p:anim>
                                    <p:set>
                                      <p:cBhvr>
                                        <p:cTn id="108" dur="1" fill="hold">
                                          <p:stCondLst>
                                            <p:cond delay="1749"/>
                                          </p:stCondLst>
                                        </p:cTn>
                                        <p:tgtEl>
                                          <p:spTgt spid="6"/>
                                        </p:tgtEl>
                                        <p:attrNameLst>
                                          <p:attrName>style.visibility</p:attrName>
                                        </p:attrNameLst>
                                      </p:cBhvr>
                                      <p:to>
                                        <p:strVal val="hidden"/>
                                      </p:to>
                                    </p:set>
                                  </p:childTnLst>
                                </p:cTn>
                              </p:par>
                              <p:par>
                                <p:cTn id="109" presetID="2" presetClass="exit" presetSubtype="2" fill="hold" nodeType="withEffect">
                                  <p:stCondLst>
                                    <p:cond delay="0"/>
                                  </p:stCondLst>
                                  <p:childTnLst>
                                    <p:anim calcmode="lin" valueType="num">
                                      <p:cBhvr additive="base">
                                        <p:cTn id="110" dur="1750"/>
                                        <p:tgtEl>
                                          <p:spTgt spid="18"/>
                                        </p:tgtEl>
                                        <p:attrNameLst>
                                          <p:attrName>ppt_x</p:attrName>
                                        </p:attrNameLst>
                                      </p:cBhvr>
                                      <p:tavLst>
                                        <p:tav tm="0">
                                          <p:val>
                                            <p:strVal val="ppt_x"/>
                                          </p:val>
                                        </p:tav>
                                        <p:tav tm="100000">
                                          <p:val>
                                            <p:strVal val="1+ppt_w/2"/>
                                          </p:val>
                                        </p:tav>
                                      </p:tavLst>
                                    </p:anim>
                                    <p:anim calcmode="lin" valueType="num">
                                      <p:cBhvr additive="base">
                                        <p:cTn id="111" dur="1750"/>
                                        <p:tgtEl>
                                          <p:spTgt spid="18"/>
                                        </p:tgtEl>
                                        <p:attrNameLst>
                                          <p:attrName>ppt_y</p:attrName>
                                        </p:attrNameLst>
                                      </p:cBhvr>
                                      <p:tavLst>
                                        <p:tav tm="0">
                                          <p:val>
                                            <p:strVal val="ppt_y"/>
                                          </p:val>
                                        </p:tav>
                                        <p:tav tm="100000">
                                          <p:val>
                                            <p:strVal val="ppt_y"/>
                                          </p:val>
                                        </p:tav>
                                      </p:tavLst>
                                    </p:anim>
                                    <p:set>
                                      <p:cBhvr>
                                        <p:cTn id="112" dur="1" fill="hold">
                                          <p:stCondLst>
                                            <p:cond delay="1749"/>
                                          </p:stCondLst>
                                        </p:cTn>
                                        <p:tgtEl>
                                          <p:spTgt spid="18"/>
                                        </p:tgtEl>
                                        <p:attrNameLst>
                                          <p:attrName>style.visibility</p:attrName>
                                        </p:attrNameLst>
                                      </p:cBhvr>
                                      <p:to>
                                        <p:strVal val="hidden"/>
                                      </p:to>
                                    </p:set>
                                  </p:childTnLst>
                                </p:cTn>
                              </p:par>
                              <p:par>
                                <p:cTn id="113" presetID="2" presetClass="exit" presetSubtype="2" fill="hold" grpId="1" nodeType="withEffect">
                                  <p:stCondLst>
                                    <p:cond delay="0"/>
                                  </p:stCondLst>
                                  <p:childTnLst>
                                    <p:anim calcmode="lin" valueType="num">
                                      <p:cBhvr additive="base">
                                        <p:cTn id="114" dur="1750"/>
                                        <p:tgtEl>
                                          <p:spTgt spid="7"/>
                                        </p:tgtEl>
                                        <p:attrNameLst>
                                          <p:attrName>ppt_x</p:attrName>
                                        </p:attrNameLst>
                                      </p:cBhvr>
                                      <p:tavLst>
                                        <p:tav tm="0">
                                          <p:val>
                                            <p:strVal val="ppt_x"/>
                                          </p:val>
                                        </p:tav>
                                        <p:tav tm="100000">
                                          <p:val>
                                            <p:strVal val="1+ppt_w/2"/>
                                          </p:val>
                                        </p:tav>
                                      </p:tavLst>
                                    </p:anim>
                                    <p:anim calcmode="lin" valueType="num">
                                      <p:cBhvr additive="base">
                                        <p:cTn id="115" dur="1750"/>
                                        <p:tgtEl>
                                          <p:spTgt spid="7"/>
                                        </p:tgtEl>
                                        <p:attrNameLst>
                                          <p:attrName>ppt_y</p:attrName>
                                        </p:attrNameLst>
                                      </p:cBhvr>
                                      <p:tavLst>
                                        <p:tav tm="0">
                                          <p:val>
                                            <p:strVal val="ppt_y"/>
                                          </p:val>
                                        </p:tav>
                                        <p:tav tm="100000">
                                          <p:val>
                                            <p:strVal val="ppt_y"/>
                                          </p:val>
                                        </p:tav>
                                      </p:tavLst>
                                    </p:anim>
                                    <p:set>
                                      <p:cBhvr>
                                        <p:cTn id="116" dur="1" fill="hold">
                                          <p:stCondLst>
                                            <p:cond delay="1749"/>
                                          </p:stCondLst>
                                        </p:cTn>
                                        <p:tgtEl>
                                          <p:spTgt spid="7"/>
                                        </p:tgtEl>
                                        <p:attrNameLst>
                                          <p:attrName>style.visibility</p:attrName>
                                        </p:attrNameLst>
                                      </p:cBhvr>
                                      <p:to>
                                        <p:strVal val="hidden"/>
                                      </p:to>
                                    </p:set>
                                  </p:childTnLst>
                                </p:cTn>
                              </p:par>
                              <p:par>
                                <p:cTn id="117" presetID="2" presetClass="exit" presetSubtype="2" fill="hold" grpId="1" nodeType="withEffect">
                                  <p:stCondLst>
                                    <p:cond delay="0"/>
                                  </p:stCondLst>
                                  <p:childTnLst>
                                    <p:anim calcmode="lin" valueType="num">
                                      <p:cBhvr additive="base">
                                        <p:cTn id="118" dur="1750"/>
                                        <p:tgtEl>
                                          <p:spTgt spid="8"/>
                                        </p:tgtEl>
                                        <p:attrNameLst>
                                          <p:attrName>ppt_x</p:attrName>
                                        </p:attrNameLst>
                                      </p:cBhvr>
                                      <p:tavLst>
                                        <p:tav tm="0">
                                          <p:val>
                                            <p:strVal val="ppt_x"/>
                                          </p:val>
                                        </p:tav>
                                        <p:tav tm="100000">
                                          <p:val>
                                            <p:strVal val="1+ppt_w/2"/>
                                          </p:val>
                                        </p:tav>
                                      </p:tavLst>
                                    </p:anim>
                                    <p:anim calcmode="lin" valueType="num">
                                      <p:cBhvr additive="base">
                                        <p:cTn id="119" dur="1750"/>
                                        <p:tgtEl>
                                          <p:spTgt spid="8"/>
                                        </p:tgtEl>
                                        <p:attrNameLst>
                                          <p:attrName>ppt_y</p:attrName>
                                        </p:attrNameLst>
                                      </p:cBhvr>
                                      <p:tavLst>
                                        <p:tav tm="0">
                                          <p:val>
                                            <p:strVal val="ppt_y"/>
                                          </p:val>
                                        </p:tav>
                                        <p:tav tm="100000">
                                          <p:val>
                                            <p:strVal val="ppt_y"/>
                                          </p:val>
                                        </p:tav>
                                      </p:tavLst>
                                    </p:anim>
                                    <p:set>
                                      <p:cBhvr>
                                        <p:cTn id="120" dur="1" fill="hold">
                                          <p:stCondLst>
                                            <p:cond delay="1749"/>
                                          </p:stCondLst>
                                        </p:cTn>
                                        <p:tgtEl>
                                          <p:spTgt spid="8"/>
                                        </p:tgtEl>
                                        <p:attrNameLst>
                                          <p:attrName>style.visibility</p:attrName>
                                        </p:attrNameLst>
                                      </p:cBhvr>
                                      <p:to>
                                        <p:strVal val="hidden"/>
                                      </p:to>
                                    </p:set>
                                  </p:childTnLst>
                                </p:cTn>
                              </p:par>
                              <p:par>
                                <p:cTn id="121" presetID="2" presetClass="exit" presetSubtype="2" fill="hold" nodeType="withEffect">
                                  <p:stCondLst>
                                    <p:cond delay="0"/>
                                  </p:stCondLst>
                                  <p:childTnLst>
                                    <p:anim calcmode="lin" valueType="num">
                                      <p:cBhvr additive="base">
                                        <p:cTn id="122" dur="1750"/>
                                        <p:tgtEl>
                                          <p:spTgt spid="20"/>
                                        </p:tgtEl>
                                        <p:attrNameLst>
                                          <p:attrName>ppt_x</p:attrName>
                                        </p:attrNameLst>
                                      </p:cBhvr>
                                      <p:tavLst>
                                        <p:tav tm="0">
                                          <p:val>
                                            <p:strVal val="ppt_x"/>
                                          </p:val>
                                        </p:tav>
                                        <p:tav tm="100000">
                                          <p:val>
                                            <p:strVal val="1+ppt_w/2"/>
                                          </p:val>
                                        </p:tav>
                                      </p:tavLst>
                                    </p:anim>
                                    <p:anim calcmode="lin" valueType="num">
                                      <p:cBhvr additive="base">
                                        <p:cTn id="123" dur="1750"/>
                                        <p:tgtEl>
                                          <p:spTgt spid="20"/>
                                        </p:tgtEl>
                                        <p:attrNameLst>
                                          <p:attrName>ppt_y</p:attrName>
                                        </p:attrNameLst>
                                      </p:cBhvr>
                                      <p:tavLst>
                                        <p:tav tm="0">
                                          <p:val>
                                            <p:strVal val="ppt_y"/>
                                          </p:val>
                                        </p:tav>
                                        <p:tav tm="100000">
                                          <p:val>
                                            <p:strVal val="ppt_y"/>
                                          </p:val>
                                        </p:tav>
                                      </p:tavLst>
                                    </p:anim>
                                    <p:set>
                                      <p:cBhvr>
                                        <p:cTn id="124" dur="1" fill="hold">
                                          <p:stCondLst>
                                            <p:cond delay="1749"/>
                                          </p:stCondLst>
                                        </p:cTn>
                                        <p:tgtEl>
                                          <p:spTgt spid="20"/>
                                        </p:tgtEl>
                                        <p:attrNameLst>
                                          <p:attrName>style.visibility</p:attrName>
                                        </p:attrNameLst>
                                      </p:cBhvr>
                                      <p:to>
                                        <p:strVal val="hidden"/>
                                      </p:to>
                                    </p:set>
                                  </p:childTnLst>
                                </p:cTn>
                              </p:par>
                              <p:par>
                                <p:cTn id="125" presetID="2" presetClass="exit" presetSubtype="2" fill="hold" grpId="1" nodeType="withEffect">
                                  <p:stCondLst>
                                    <p:cond delay="0"/>
                                  </p:stCondLst>
                                  <p:childTnLst>
                                    <p:anim calcmode="lin" valueType="num">
                                      <p:cBhvr additive="base">
                                        <p:cTn id="126" dur="1750"/>
                                        <p:tgtEl>
                                          <p:spTgt spid="9"/>
                                        </p:tgtEl>
                                        <p:attrNameLst>
                                          <p:attrName>ppt_x</p:attrName>
                                        </p:attrNameLst>
                                      </p:cBhvr>
                                      <p:tavLst>
                                        <p:tav tm="0">
                                          <p:val>
                                            <p:strVal val="ppt_x"/>
                                          </p:val>
                                        </p:tav>
                                        <p:tav tm="100000">
                                          <p:val>
                                            <p:strVal val="1+ppt_w/2"/>
                                          </p:val>
                                        </p:tav>
                                      </p:tavLst>
                                    </p:anim>
                                    <p:anim calcmode="lin" valueType="num">
                                      <p:cBhvr additive="base">
                                        <p:cTn id="127" dur="1750"/>
                                        <p:tgtEl>
                                          <p:spTgt spid="9"/>
                                        </p:tgtEl>
                                        <p:attrNameLst>
                                          <p:attrName>ppt_y</p:attrName>
                                        </p:attrNameLst>
                                      </p:cBhvr>
                                      <p:tavLst>
                                        <p:tav tm="0">
                                          <p:val>
                                            <p:strVal val="ppt_y"/>
                                          </p:val>
                                        </p:tav>
                                        <p:tav tm="100000">
                                          <p:val>
                                            <p:strVal val="ppt_y"/>
                                          </p:val>
                                        </p:tav>
                                      </p:tavLst>
                                    </p:anim>
                                    <p:set>
                                      <p:cBhvr>
                                        <p:cTn id="128" dur="1" fill="hold">
                                          <p:stCondLst>
                                            <p:cond delay="1749"/>
                                          </p:stCondLst>
                                        </p:cTn>
                                        <p:tgtEl>
                                          <p:spTgt spid="9"/>
                                        </p:tgtEl>
                                        <p:attrNameLst>
                                          <p:attrName>style.visibility</p:attrName>
                                        </p:attrNameLst>
                                      </p:cBhvr>
                                      <p:to>
                                        <p:strVal val="hidden"/>
                                      </p:to>
                                    </p:set>
                                  </p:childTnLst>
                                </p:cTn>
                              </p:par>
                              <p:par>
                                <p:cTn id="129" presetID="2" presetClass="exit" presetSubtype="2" fill="hold" nodeType="withEffect">
                                  <p:stCondLst>
                                    <p:cond delay="0"/>
                                  </p:stCondLst>
                                  <p:childTnLst>
                                    <p:anim calcmode="lin" valueType="num">
                                      <p:cBhvr additive="base">
                                        <p:cTn id="130" dur="1750"/>
                                        <p:tgtEl>
                                          <p:spTgt spid="22"/>
                                        </p:tgtEl>
                                        <p:attrNameLst>
                                          <p:attrName>ppt_x</p:attrName>
                                        </p:attrNameLst>
                                      </p:cBhvr>
                                      <p:tavLst>
                                        <p:tav tm="0">
                                          <p:val>
                                            <p:strVal val="ppt_x"/>
                                          </p:val>
                                        </p:tav>
                                        <p:tav tm="100000">
                                          <p:val>
                                            <p:strVal val="1+ppt_w/2"/>
                                          </p:val>
                                        </p:tav>
                                      </p:tavLst>
                                    </p:anim>
                                    <p:anim calcmode="lin" valueType="num">
                                      <p:cBhvr additive="base">
                                        <p:cTn id="131" dur="1750"/>
                                        <p:tgtEl>
                                          <p:spTgt spid="22"/>
                                        </p:tgtEl>
                                        <p:attrNameLst>
                                          <p:attrName>ppt_y</p:attrName>
                                        </p:attrNameLst>
                                      </p:cBhvr>
                                      <p:tavLst>
                                        <p:tav tm="0">
                                          <p:val>
                                            <p:strVal val="ppt_y"/>
                                          </p:val>
                                        </p:tav>
                                        <p:tav tm="100000">
                                          <p:val>
                                            <p:strVal val="ppt_y"/>
                                          </p:val>
                                        </p:tav>
                                      </p:tavLst>
                                    </p:anim>
                                    <p:set>
                                      <p:cBhvr>
                                        <p:cTn id="132" dur="1" fill="hold">
                                          <p:stCondLst>
                                            <p:cond delay="1749"/>
                                          </p:stCondLst>
                                        </p:cTn>
                                        <p:tgtEl>
                                          <p:spTgt spid="22"/>
                                        </p:tgtEl>
                                        <p:attrNameLst>
                                          <p:attrName>style.visibility</p:attrName>
                                        </p:attrNameLst>
                                      </p:cBhvr>
                                      <p:to>
                                        <p:strVal val="hidden"/>
                                      </p:to>
                                    </p:set>
                                  </p:childTnLst>
                                </p:cTn>
                              </p:par>
                              <p:par>
                                <p:cTn id="133" presetID="2" presetClass="exit" presetSubtype="2" fill="hold" grpId="1" nodeType="withEffect">
                                  <p:stCondLst>
                                    <p:cond delay="0"/>
                                  </p:stCondLst>
                                  <p:childTnLst>
                                    <p:anim calcmode="lin" valueType="num">
                                      <p:cBhvr additive="base">
                                        <p:cTn id="134" dur="1750"/>
                                        <p:tgtEl>
                                          <p:spTgt spid="10"/>
                                        </p:tgtEl>
                                        <p:attrNameLst>
                                          <p:attrName>ppt_x</p:attrName>
                                        </p:attrNameLst>
                                      </p:cBhvr>
                                      <p:tavLst>
                                        <p:tav tm="0">
                                          <p:val>
                                            <p:strVal val="ppt_x"/>
                                          </p:val>
                                        </p:tav>
                                        <p:tav tm="100000">
                                          <p:val>
                                            <p:strVal val="1+ppt_w/2"/>
                                          </p:val>
                                        </p:tav>
                                      </p:tavLst>
                                    </p:anim>
                                    <p:anim calcmode="lin" valueType="num">
                                      <p:cBhvr additive="base">
                                        <p:cTn id="135" dur="1750"/>
                                        <p:tgtEl>
                                          <p:spTgt spid="10"/>
                                        </p:tgtEl>
                                        <p:attrNameLst>
                                          <p:attrName>ppt_y</p:attrName>
                                        </p:attrNameLst>
                                      </p:cBhvr>
                                      <p:tavLst>
                                        <p:tav tm="0">
                                          <p:val>
                                            <p:strVal val="ppt_y"/>
                                          </p:val>
                                        </p:tav>
                                        <p:tav tm="100000">
                                          <p:val>
                                            <p:strVal val="ppt_y"/>
                                          </p:val>
                                        </p:tav>
                                      </p:tavLst>
                                    </p:anim>
                                    <p:set>
                                      <p:cBhvr>
                                        <p:cTn id="136" dur="1" fill="hold">
                                          <p:stCondLst>
                                            <p:cond delay="1749"/>
                                          </p:stCondLst>
                                        </p:cTn>
                                        <p:tgtEl>
                                          <p:spTgt spid="10"/>
                                        </p:tgtEl>
                                        <p:attrNameLst>
                                          <p:attrName>style.visibility</p:attrName>
                                        </p:attrNameLst>
                                      </p:cBhvr>
                                      <p:to>
                                        <p:strVal val="hidden"/>
                                      </p:to>
                                    </p:set>
                                  </p:childTnLst>
                                </p:cTn>
                              </p:par>
                              <p:par>
                                <p:cTn id="137" presetID="42" presetClass="exit" presetSubtype="0" fill="hold" nodeType="withEffect">
                                  <p:stCondLst>
                                    <p:cond delay="0"/>
                                  </p:stCondLst>
                                  <p:childTnLst>
                                    <p:animEffect transition="out" filter="fade">
                                      <p:cBhvr>
                                        <p:cTn id="138" dur="1000"/>
                                        <p:tgtEl>
                                          <p:spTgt spid="26"/>
                                        </p:tgtEl>
                                      </p:cBhvr>
                                    </p:animEffect>
                                    <p:anim calcmode="lin" valueType="num">
                                      <p:cBhvr>
                                        <p:cTn id="139" dur="1000"/>
                                        <p:tgtEl>
                                          <p:spTgt spid="26"/>
                                        </p:tgtEl>
                                        <p:attrNameLst>
                                          <p:attrName>ppt_x</p:attrName>
                                        </p:attrNameLst>
                                      </p:cBhvr>
                                      <p:tavLst>
                                        <p:tav tm="0">
                                          <p:val>
                                            <p:strVal val="ppt_x"/>
                                          </p:val>
                                        </p:tav>
                                        <p:tav tm="100000">
                                          <p:val>
                                            <p:strVal val="ppt_x"/>
                                          </p:val>
                                        </p:tav>
                                      </p:tavLst>
                                    </p:anim>
                                    <p:anim calcmode="lin" valueType="num">
                                      <p:cBhvr>
                                        <p:cTn id="140" dur="1000"/>
                                        <p:tgtEl>
                                          <p:spTgt spid="26"/>
                                        </p:tgtEl>
                                        <p:attrNameLst>
                                          <p:attrName>ppt_y</p:attrName>
                                        </p:attrNameLst>
                                      </p:cBhvr>
                                      <p:tavLst>
                                        <p:tav tm="0">
                                          <p:val>
                                            <p:strVal val="ppt_y"/>
                                          </p:val>
                                        </p:tav>
                                        <p:tav tm="100000">
                                          <p:val>
                                            <p:strVal val="ppt_y+.1"/>
                                          </p:val>
                                        </p:tav>
                                      </p:tavLst>
                                    </p:anim>
                                    <p:set>
                                      <p:cBhvr>
                                        <p:cTn id="141" dur="1" fill="hold">
                                          <p:stCondLst>
                                            <p:cond delay="999"/>
                                          </p:stCondLst>
                                        </p:cTn>
                                        <p:tgtEl>
                                          <p:spTgt spid="26"/>
                                        </p:tgtEl>
                                        <p:attrNameLst>
                                          <p:attrName>style.visibility</p:attrName>
                                        </p:attrNameLst>
                                      </p:cBhvr>
                                      <p:to>
                                        <p:strVal val="hidden"/>
                                      </p:to>
                                    </p:set>
                                  </p:childTnLst>
                                </p:cTn>
                              </p:par>
                              <p:par>
                                <p:cTn id="142" presetID="42" presetClass="exit" presetSubtype="0" fill="hold" nodeType="withEffect">
                                  <p:stCondLst>
                                    <p:cond delay="0"/>
                                  </p:stCondLst>
                                  <p:childTnLst>
                                    <p:animEffect transition="out" filter="fade">
                                      <p:cBhvr>
                                        <p:cTn id="143" dur="1000"/>
                                        <p:tgtEl>
                                          <p:spTgt spid="25"/>
                                        </p:tgtEl>
                                      </p:cBhvr>
                                    </p:animEffect>
                                    <p:anim calcmode="lin" valueType="num">
                                      <p:cBhvr>
                                        <p:cTn id="144" dur="1000"/>
                                        <p:tgtEl>
                                          <p:spTgt spid="25"/>
                                        </p:tgtEl>
                                        <p:attrNameLst>
                                          <p:attrName>ppt_x</p:attrName>
                                        </p:attrNameLst>
                                      </p:cBhvr>
                                      <p:tavLst>
                                        <p:tav tm="0">
                                          <p:val>
                                            <p:strVal val="ppt_x"/>
                                          </p:val>
                                        </p:tav>
                                        <p:tav tm="100000">
                                          <p:val>
                                            <p:strVal val="ppt_x"/>
                                          </p:val>
                                        </p:tav>
                                      </p:tavLst>
                                    </p:anim>
                                    <p:anim calcmode="lin" valueType="num">
                                      <p:cBhvr>
                                        <p:cTn id="145" dur="1000"/>
                                        <p:tgtEl>
                                          <p:spTgt spid="25"/>
                                        </p:tgtEl>
                                        <p:attrNameLst>
                                          <p:attrName>ppt_y</p:attrName>
                                        </p:attrNameLst>
                                      </p:cBhvr>
                                      <p:tavLst>
                                        <p:tav tm="0">
                                          <p:val>
                                            <p:strVal val="ppt_y"/>
                                          </p:val>
                                        </p:tav>
                                        <p:tav tm="100000">
                                          <p:val>
                                            <p:strVal val="ppt_y+.1"/>
                                          </p:val>
                                        </p:tav>
                                      </p:tavLst>
                                    </p:anim>
                                    <p:set>
                                      <p:cBhvr>
                                        <p:cTn id="146" dur="1" fill="hold">
                                          <p:stCondLst>
                                            <p:cond delay="999"/>
                                          </p:stCondLst>
                                        </p:cTn>
                                        <p:tgtEl>
                                          <p:spTgt spid="25"/>
                                        </p:tgtEl>
                                        <p:attrNameLst>
                                          <p:attrName>style.visibility</p:attrName>
                                        </p:attrNameLst>
                                      </p:cBhvr>
                                      <p:to>
                                        <p:strVal val="hidden"/>
                                      </p:to>
                                    </p:set>
                                  </p:childTnLst>
                                </p:cTn>
                              </p:par>
                              <p:par>
                                <p:cTn id="147" presetID="42" presetClass="exit" presetSubtype="0" fill="hold" nodeType="withEffect">
                                  <p:stCondLst>
                                    <p:cond delay="0"/>
                                  </p:stCondLst>
                                  <p:childTnLst>
                                    <p:animEffect transition="out" filter="fade">
                                      <p:cBhvr>
                                        <p:cTn id="148" dur="1000"/>
                                        <p:tgtEl>
                                          <p:spTgt spid="24"/>
                                        </p:tgtEl>
                                      </p:cBhvr>
                                    </p:animEffect>
                                    <p:anim calcmode="lin" valueType="num">
                                      <p:cBhvr>
                                        <p:cTn id="149" dur="1000"/>
                                        <p:tgtEl>
                                          <p:spTgt spid="24"/>
                                        </p:tgtEl>
                                        <p:attrNameLst>
                                          <p:attrName>ppt_x</p:attrName>
                                        </p:attrNameLst>
                                      </p:cBhvr>
                                      <p:tavLst>
                                        <p:tav tm="0">
                                          <p:val>
                                            <p:strVal val="ppt_x"/>
                                          </p:val>
                                        </p:tav>
                                        <p:tav tm="100000">
                                          <p:val>
                                            <p:strVal val="ppt_x"/>
                                          </p:val>
                                        </p:tav>
                                      </p:tavLst>
                                    </p:anim>
                                    <p:anim calcmode="lin" valueType="num">
                                      <p:cBhvr>
                                        <p:cTn id="150" dur="1000"/>
                                        <p:tgtEl>
                                          <p:spTgt spid="24"/>
                                        </p:tgtEl>
                                        <p:attrNameLst>
                                          <p:attrName>ppt_y</p:attrName>
                                        </p:attrNameLst>
                                      </p:cBhvr>
                                      <p:tavLst>
                                        <p:tav tm="0">
                                          <p:val>
                                            <p:strVal val="ppt_y"/>
                                          </p:val>
                                        </p:tav>
                                        <p:tav tm="100000">
                                          <p:val>
                                            <p:strVal val="ppt_y+.1"/>
                                          </p:val>
                                        </p:tav>
                                      </p:tavLst>
                                    </p:anim>
                                    <p:set>
                                      <p:cBhvr>
                                        <p:cTn id="151" dur="1" fill="hold">
                                          <p:stCondLst>
                                            <p:cond delay="999"/>
                                          </p:stCondLst>
                                        </p:cTn>
                                        <p:tgtEl>
                                          <p:spTgt spid="24"/>
                                        </p:tgtEl>
                                        <p:attrNameLst>
                                          <p:attrName>style.visibility</p:attrName>
                                        </p:attrNameLst>
                                      </p:cBhvr>
                                      <p:to>
                                        <p:strVal val="hidden"/>
                                      </p:to>
                                    </p:set>
                                  </p:childTnLst>
                                </p:cTn>
                              </p:par>
                              <p:par>
                                <p:cTn id="152" presetID="42" presetClass="exit" presetSubtype="0" fill="hold" nodeType="withEffect">
                                  <p:stCondLst>
                                    <p:cond delay="0"/>
                                  </p:stCondLst>
                                  <p:childTnLst>
                                    <p:animEffect transition="out" filter="fade">
                                      <p:cBhvr>
                                        <p:cTn id="153" dur="1000"/>
                                        <p:tgtEl>
                                          <p:spTgt spid="36"/>
                                        </p:tgtEl>
                                      </p:cBhvr>
                                    </p:animEffect>
                                    <p:anim calcmode="lin" valueType="num">
                                      <p:cBhvr>
                                        <p:cTn id="154" dur="1000"/>
                                        <p:tgtEl>
                                          <p:spTgt spid="36"/>
                                        </p:tgtEl>
                                        <p:attrNameLst>
                                          <p:attrName>ppt_x</p:attrName>
                                        </p:attrNameLst>
                                      </p:cBhvr>
                                      <p:tavLst>
                                        <p:tav tm="0">
                                          <p:val>
                                            <p:strVal val="ppt_x"/>
                                          </p:val>
                                        </p:tav>
                                        <p:tav tm="100000">
                                          <p:val>
                                            <p:strVal val="ppt_x"/>
                                          </p:val>
                                        </p:tav>
                                      </p:tavLst>
                                    </p:anim>
                                    <p:anim calcmode="lin" valueType="num">
                                      <p:cBhvr>
                                        <p:cTn id="155" dur="1000"/>
                                        <p:tgtEl>
                                          <p:spTgt spid="36"/>
                                        </p:tgtEl>
                                        <p:attrNameLst>
                                          <p:attrName>ppt_y</p:attrName>
                                        </p:attrNameLst>
                                      </p:cBhvr>
                                      <p:tavLst>
                                        <p:tav tm="0">
                                          <p:val>
                                            <p:strVal val="ppt_y"/>
                                          </p:val>
                                        </p:tav>
                                        <p:tav tm="100000">
                                          <p:val>
                                            <p:strVal val="ppt_y+.1"/>
                                          </p:val>
                                        </p:tav>
                                      </p:tavLst>
                                    </p:anim>
                                    <p:set>
                                      <p:cBhvr>
                                        <p:cTn id="156" dur="1" fill="hold">
                                          <p:stCondLst>
                                            <p:cond delay="999"/>
                                          </p:stCondLst>
                                        </p:cTn>
                                        <p:tgtEl>
                                          <p:spTgt spid="36"/>
                                        </p:tgtEl>
                                        <p:attrNameLst>
                                          <p:attrName>style.visibility</p:attrName>
                                        </p:attrNameLst>
                                      </p:cBhvr>
                                      <p:to>
                                        <p:strVal val="hidden"/>
                                      </p:to>
                                    </p:set>
                                  </p:childTnLst>
                                </p:cTn>
                              </p:par>
                              <p:par>
                                <p:cTn id="157" presetID="42" presetClass="exit" presetSubtype="0" fill="hold" nodeType="withEffect">
                                  <p:stCondLst>
                                    <p:cond delay="0"/>
                                  </p:stCondLst>
                                  <p:childTnLst>
                                    <p:animEffect transition="out" filter="fade">
                                      <p:cBhvr>
                                        <p:cTn id="158" dur="1000"/>
                                        <p:tgtEl>
                                          <p:spTgt spid="28"/>
                                        </p:tgtEl>
                                      </p:cBhvr>
                                    </p:animEffect>
                                    <p:anim calcmode="lin" valueType="num">
                                      <p:cBhvr>
                                        <p:cTn id="159" dur="1000"/>
                                        <p:tgtEl>
                                          <p:spTgt spid="28"/>
                                        </p:tgtEl>
                                        <p:attrNameLst>
                                          <p:attrName>ppt_x</p:attrName>
                                        </p:attrNameLst>
                                      </p:cBhvr>
                                      <p:tavLst>
                                        <p:tav tm="0">
                                          <p:val>
                                            <p:strVal val="ppt_x"/>
                                          </p:val>
                                        </p:tav>
                                        <p:tav tm="100000">
                                          <p:val>
                                            <p:strVal val="ppt_x"/>
                                          </p:val>
                                        </p:tav>
                                      </p:tavLst>
                                    </p:anim>
                                    <p:anim calcmode="lin" valueType="num">
                                      <p:cBhvr>
                                        <p:cTn id="160" dur="1000"/>
                                        <p:tgtEl>
                                          <p:spTgt spid="28"/>
                                        </p:tgtEl>
                                        <p:attrNameLst>
                                          <p:attrName>ppt_y</p:attrName>
                                        </p:attrNameLst>
                                      </p:cBhvr>
                                      <p:tavLst>
                                        <p:tav tm="0">
                                          <p:val>
                                            <p:strVal val="ppt_y"/>
                                          </p:val>
                                        </p:tav>
                                        <p:tav tm="100000">
                                          <p:val>
                                            <p:strVal val="ppt_y+.1"/>
                                          </p:val>
                                        </p:tav>
                                      </p:tavLst>
                                    </p:anim>
                                    <p:set>
                                      <p:cBhvr>
                                        <p:cTn id="161" dur="1" fill="hold">
                                          <p:stCondLst>
                                            <p:cond delay="999"/>
                                          </p:stCondLst>
                                        </p:cTn>
                                        <p:tgtEl>
                                          <p:spTgt spid="28"/>
                                        </p:tgtEl>
                                        <p:attrNameLst>
                                          <p:attrName>style.visibility</p:attrName>
                                        </p:attrNameLst>
                                      </p:cBhvr>
                                      <p:to>
                                        <p:strVal val="hidden"/>
                                      </p:to>
                                    </p:set>
                                  </p:childTnLst>
                                </p:cTn>
                              </p:par>
                              <p:par>
                                <p:cTn id="162" presetID="42" presetClass="exit" presetSubtype="0" fill="hold" nodeType="withEffect">
                                  <p:stCondLst>
                                    <p:cond delay="0"/>
                                  </p:stCondLst>
                                  <p:childTnLst>
                                    <p:animEffect transition="out" filter="fade">
                                      <p:cBhvr>
                                        <p:cTn id="163" dur="1000"/>
                                        <p:tgtEl>
                                          <p:spTgt spid="27"/>
                                        </p:tgtEl>
                                      </p:cBhvr>
                                    </p:animEffect>
                                    <p:anim calcmode="lin" valueType="num">
                                      <p:cBhvr>
                                        <p:cTn id="164" dur="1000"/>
                                        <p:tgtEl>
                                          <p:spTgt spid="27"/>
                                        </p:tgtEl>
                                        <p:attrNameLst>
                                          <p:attrName>ppt_x</p:attrName>
                                        </p:attrNameLst>
                                      </p:cBhvr>
                                      <p:tavLst>
                                        <p:tav tm="0">
                                          <p:val>
                                            <p:strVal val="ppt_x"/>
                                          </p:val>
                                        </p:tav>
                                        <p:tav tm="100000">
                                          <p:val>
                                            <p:strVal val="ppt_x"/>
                                          </p:val>
                                        </p:tav>
                                      </p:tavLst>
                                    </p:anim>
                                    <p:anim calcmode="lin" valueType="num">
                                      <p:cBhvr>
                                        <p:cTn id="165" dur="1000"/>
                                        <p:tgtEl>
                                          <p:spTgt spid="27"/>
                                        </p:tgtEl>
                                        <p:attrNameLst>
                                          <p:attrName>ppt_y</p:attrName>
                                        </p:attrNameLst>
                                      </p:cBhvr>
                                      <p:tavLst>
                                        <p:tav tm="0">
                                          <p:val>
                                            <p:strVal val="ppt_y"/>
                                          </p:val>
                                        </p:tav>
                                        <p:tav tm="100000">
                                          <p:val>
                                            <p:strVal val="ppt_y+.1"/>
                                          </p:val>
                                        </p:tav>
                                      </p:tavLst>
                                    </p:anim>
                                    <p:set>
                                      <p:cBhvr>
                                        <p:cTn id="166" dur="1" fill="hold">
                                          <p:stCondLst>
                                            <p:cond delay="999"/>
                                          </p:stCondLst>
                                        </p:cTn>
                                        <p:tgtEl>
                                          <p:spTgt spid="27"/>
                                        </p:tgtEl>
                                        <p:attrNameLst>
                                          <p:attrName>style.visibility</p:attrName>
                                        </p:attrNameLst>
                                      </p:cBhvr>
                                      <p:to>
                                        <p:strVal val="hidden"/>
                                      </p:to>
                                    </p:set>
                                  </p:childTnLst>
                                </p:cTn>
                              </p:par>
                              <p:par>
                                <p:cTn id="167" presetID="6" presetClass="entr" presetSubtype="16" fill="hold" grpId="0" nodeType="withEffect">
                                  <p:stCondLst>
                                    <p:cond delay="0"/>
                                  </p:stCondLst>
                                  <p:childTnLst>
                                    <p:set>
                                      <p:cBhvr>
                                        <p:cTn id="168" dur="1" fill="hold">
                                          <p:stCondLst>
                                            <p:cond delay="0"/>
                                          </p:stCondLst>
                                        </p:cTn>
                                        <p:tgtEl>
                                          <p:spTgt spid="29"/>
                                        </p:tgtEl>
                                        <p:attrNameLst>
                                          <p:attrName>style.visibility</p:attrName>
                                        </p:attrNameLst>
                                      </p:cBhvr>
                                      <p:to>
                                        <p:strVal val="visible"/>
                                      </p:to>
                                    </p:set>
                                    <p:animEffect transition="in" filter="circle(in)">
                                      <p:cBhvr>
                                        <p:cTn id="169" dur="750"/>
                                        <p:tgtEl>
                                          <p:spTgt spid="29"/>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32"/>
                                        </p:tgtEl>
                                        <p:attrNameLst>
                                          <p:attrName>style.visibility</p:attrName>
                                        </p:attrNameLst>
                                      </p:cBhvr>
                                      <p:to>
                                        <p:strVal val="visible"/>
                                      </p:to>
                                    </p:set>
                                    <p:animEffect transition="in" filter="wipe(left)">
                                      <p:cBhvr>
                                        <p:cTn id="174" dur="500"/>
                                        <p:tgtEl>
                                          <p:spTgt spid="32"/>
                                        </p:tgtEl>
                                      </p:cBhvr>
                                    </p:animEffect>
                                  </p:childTnLst>
                                </p:cTn>
                              </p:par>
                              <p:par>
                                <p:cTn id="175" presetID="22" presetClass="entr" presetSubtype="8" fill="hold" grpId="0" nodeType="withEffect">
                                  <p:stCondLst>
                                    <p:cond delay="0"/>
                                  </p:stCondLst>
                                  <p:childTnLst>
                                    <p:set>
                                      <p:cBhvr>
                                        <p:cTn id="176" dur="1" fill="hold">
                                          <p:stCondLst>
                                            <p:cond delay="0"/>
                                          </p:stCondLst>
                                        </p:cTn>
                                        <p:tgtEl>
                                          <p:spTgt spid="30"/>
                                        </p:tgtEl>
                                        <p:attrNameLst>
                                          <p:attrName>style.visibility</p:attrName>
                                        </p:attrNameLst>
                                      </p:cBhvr>
                                      <p:to>
                                        <p:strVal val="visible"/>
                                      </p:to>
                                    </p:set>
                                    <p:animEffect transition="in" filter="wipe(left)">
                                      <p:cBhvr>
                                        <p:cTn id="177" dur="500"/>
                                        <p:tgtEl>
                                          <p:spTgt spid="30"/>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nodeType="click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wipe(left)">
                                      <p:cBhvr>
                                        <p:cTn id="182" dur="500"/>
                                        <p:tgtEl>
                                          <p:spTgt spid="35"/>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34"/>
                                        </p:tgtEl>
                                        <p:attrNameLst>
                                          <p:attrName>style.visibility</p:attrName>
                                        </p:attrNameLst>
                                      </p:cBhvr>
                                      <p:to>
                                        <p:strVal val="visible"/>
                                      </p:to>
                                    </p:set>
                                    <p:animEffect transition="in" filter="wipe(left)">
                                      <p:cBhvr>
                                        <p:cTn id="185" dur="500"/>
                                        <p:tgtEl>
                                          <p:spTgt spid="34"/>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nodeType="clickEffect">
                                  <p:stCondLst>
                                    <p:cond delay="0"/>
                                  </p:stCondLst>
                                  <p:childTnLst>
                                    <p:set>
                                      <p:cBhvr>
                                        <p:cTn id="189" dur="1" fill="hold">
                                          <p:stCondLst>
                                            <p:cond delay="0"/>
                                          </p:stCondLst>
                                        </p:cTn>
                                        <p:tgtEl>
                                          <p:spTgt spid="33"/>
                                        </p:tgtEl>
                                        <p:attrNameLst>
                                          <p:attrName>style.visibility</p:attrName>
                                        </p:attrNameLst>
                                      </p:cBhvr>
                                      <p:to>
                                        <p:strVal val="visible"/>
                                      </p:to>
                                    </p:set>
                                    <p:animEffect transition="in" filter="wipe(left)">
                                      <p:cBhvr>
                                        <p:cTn id="190" dur="500"/>
                                        <p:tgtEl>
                                          <p:spTgt spid="33"/>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31"/>
                                        </p:tgtEl>
                                        <p:attrNameLst>
                                          <p:attrName>style.visibility</p:attrName>
                                        </p:attrNameLst>
                                      </p:cBhvr>
                                      <p:to>
                                        <p:strVal val="visible"/>
                                      </p:to>
                                    </p:set>
                                    <p:animEffect transition="in" filter="wipe(left)">
                                      <p:cBhvr>
                                        <p:cTn id="19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29" grpId="0" animBg="1"/>
      <p:bldP spid="30" grpId="0" animBg="1"/>
      <p:bldP spid="31"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 100"/>
          <p:cNvSpPr txBox="1"/>
          <p:nvPr/>
        </p:nvSpPr>
        <p:spPr>
          <a:xfrm>
            <a:off x="4114800" y="76200"/>
            <a:ext cx="499872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 TD </a:t>
            </a:r>
            <a:r>
              <a:rPr lang="en-US" b="1" err="1">
                <a:solidFill>
                  <a:srgbClr val="0000CC"/>
                </a:solidFill>
                <a:latin typeface="Tahoma" pitchFamily="34" charset="0"/>
                <a:ea typeface="Tahoma" pitchFamily="34" charset="0"/>
                <a:cs typeface="Tahoma" pitchFamily="34" charset="0"/>
              </a:rPr>
              <a:t>Pháp</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xâm</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lược</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nước</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ta</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triều</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đình</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nhà</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Nguyễn</a:t>
            </a:r>
            <a:r>
              <a:rPr lang="en-US" b="1">
                <a:solidFill>
                  <a:srgbClr val="0000CC"/>
                </a:solidFill>
                <a:latin typeface="Tahoma" pitchFamily="34" charset="0"/>
                <a:ea typeface="Tahoma" pitchFamily="34" charset="0"/>
                <a:cs typeface="Tahoma" pitchFamily="34" charset="0"/>
              </a:rPr>
              <a:t> </a:t>
            </a:r>
            <a:r>
              <a:rPr lang="en-US" b="1" err="1">
                <a:solidFill>
                  <a:srgbClr val="0000CC"/>
                </a:solidFill>
                <a:latin typeface="Tahoma" pitchFamily="34" charset="0"/>
                <a:ea typeface="Tahoma" pitchFamily="34" charset="0"/>
                <a:cs typeface="Tahoma" pitchFamily="34" charset="0"/>
              </a:rPr>
              <a:t>đầu</a:t>
            </a:r>
            <a:r>
              <a:rPr lang="en-US" b="1">
                <a:solidFill>
                  <a:srgbClr val="0000CC"/>
                </a:solidFill>
                <a:latin typeface="Tahoma" pitchFamily="34" charset="0"/>
                <a:ea typeface="Tahoma" pitchFamily="34" charset="0"/>
                <a:cs typeface="Tahoma" pitchFamily="34" charset="0"/>
              </a:rPr>
              <a:t> hàng…</a:t>
            </a:r>
          </a:p>
        </p:txBody>
      </p:sp>
      <p:sp>
        <p:nvSpPr>
          <p:cNvPr id="102" name="TextBox 101"/>
          <p:cNvSpPr txBox="1"/>
          <p:nvPr/>
        </p:nvSpPr>
        <p:spPr>
          <a:xfrm>
            <a:off x="4114800" y="762000"/>
            <a:ext cx="499872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 Dưới sự cai trị của TD Pháp làm xã hội VN biến đổi…</a:t>
            </a:r>
            <a:endParaRPr lang="en-US" b="1" dirty="0">
              <a:solidFill>
                <a:srgbClr val="0000CC"/>
              </a:solidFill>
              <a:latin typeface="Tahoma" pitchFamily="34" charset="0"/>
              <a:ea typeface="Tahoma" pitchFamily="34" charset="0"/>
              <a:cs typeface="Tahoma" pitchFamily="34" charset="0"/>
            </a:endParaRPr>
          </a:p>
        </p:txBody>
      </p:sp>
      <p:sp>
        <p:nvSpPr>
          <p:cNvPr id="103" name="TextBox 102"/>
          <p:cNvSpPr txBox="1"/>
          <p:nvPr/>
        </p:nvSpPr>
        <p:spPr>
          <a:xfrm>
            <a:off x="4114800" y="1447800"/>
            <a:ext cx="4998720" cy="64008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0000CC"/>
                </a:solidFill>
                <a:latin typeface="Tahoma" pitchFamily="34" charset="0"/>
                <a:ea typeface="Tahoma" pitchFamily="34" charset="0"/>
                <a:cs typeface="Tahoma" pitchFamily="34" charset="0"/>
              </a:rPr>
              <a:t>- Nhiều phong trào đấu tranh của nhân dân ta nổ ra…thất bại</a:t>
            </a:r>
            <a:endParaRPr lang="en-US" b="1" dirty="0">
              <a:solidFill>
                <a:srgbClr val="0000CC"/>
              </a:solidFill>
              <a:latin typeface="Tahoma" pitchFamily="34" charset="0"/>
              <a:ea typeface="Tahoma" pitchFamily="34" charset="0"/>
              <a:cs typeface="Tahoma" pitchFamily="34" charset="0"/>
            </a:endParaRPr>
          </a:p>
        </p:txBody>
      </p:sp>
      <p:sp>
        <p:nvSpPr>
          <p:cNvPr id="110" name="TextBox 109"/>
          <p:cNvSpPr txBox="1"/>
          <p:nvPr/>
        </p:nvSpPr>
        <p:spPr>
          <a:xfrm>
            <a:off x="4114800" y="2133600"/>
            <a:ext cx="5029200"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0000CC"/>
                </a:solidFill>
                <a:latin typeface="Tahoma" pitchFamily="34" charset="0"/>
                <a:ea typeface="Tahoma" pitchFamily="34" charset="0"/>
                <a:cs typeface="Tahoma" pitchFamily="34" charset="0"/>
              </a:rPr>
              <a:t>-Xã hội VN khủng hoảng về đường lối cứu nước</a:t>
            </a:r>
            <a:endParaRPr lang="en-US" sz="1600" b="1" dirty="0">
              <a:solidFill>
                <a:srgbClr val="0000CC"/>
              </a:solidFill>
              <a:latin typeface="Tahoma" pitchFamily="34" charset="0"/>
              <a:ea typeface="Tahoma" pitchFamily="34" charset="0"/>
              <a:cs typeface="Tahoma" pitchFamily="34" charset="0"/>
            </a:endParaRPr>
          </a:p>
        </p:txBody>
      </p:sp>
      <p:grpSp>
        <p:nvGrpSpPr>
          <p:cNvPr id="6" name="Group 5"/>
          <p:cNvGrpSpPr/>
          <p:nvPr/>
        </p:nvGrpSpPr>
        <p:grpSpPr>
          <a:xfrm>
            <a:off x="2209800" y="4470336"/>
            <a:ext cx="1463040" cy="1328284"/>
            <a:chOff x="3962400" y="1676400"/>
            <a:chExt cx="2708106" cy="548640"/>
          </a:xfrm>
          <a:solidFill>
            <a:srgbClr val="002060"/>
          </a:solidFill>
        </p:grpSpPr>
        <p:sp>
          <p:nvSpPr>
            <p:cNvPr id="7" name="Rounded Rectangle 6"/>
            <p:cNvSpPr/>
            <p:nvPr/>
          </p:nvSpPr>
          <p:spPr>
            <a:xfrm>
              <a:off x="3962400" y="1676400"/>
              <a:ext cx="2667000" cy="54864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hlinkClick r:id="" action="ppaction://noaction"/>
            </p:cNvPr>
            <p:cNvSpPr txBox="1"/>
            <p:nvPr/>
          </p:nvSpPr>
          <p:spPr>
            <a:xfrm>
              <a:off x="4003505" y="1758869"/>
              <a:ext cx="2667001" cy="343238"/>
            </a:xfrm>
            <a:prstGeom prst="rect">
              <a:avLst/>
            </a:prstGeom>
            <a:noFill/>
          </p:spPr>
          <p:txBody>
            <a:bodyPr wrap="square" rtlCol="0">
              <a:spAutoFit/>
            </a:bodyPr>
            <a:lstStyle/>
            <a:p>
              <a:pPr algn="ctr"/>
              <a:r>
                <a:rPr lang="en-US" sz="2400" b="1">
                  <a:solidFill>
                    <a:schemeClr val="bg1"/>
                  </a:solidFill>
                  <a:latin typeface="Tahoma" pitchFamily="34" charset="0"/>
                  <a:ea typeface="Tahoma" pitchFamily="34" charset="0"/>
                  <a:cs typeface="Tahoma" pitchFamily="34" charset="0"/>
                </a:rPr>
                <a:t>b. Quốc tế</a:t>
              </a:r>
            </a:p>
          </p:txBody>
        </p:sp>
      </p:grpSp>
      <p:cxnSp>
        <p:nvCxnSpPr>
          <p:cNvPr id="9" name="Straight Arrow Connector 8"/>
          <p:cNvCxnSpPr>
            <a:stCxn id="2" idx="3"/>
            <a:endCxn id="5" idx="1"/>
          </p:cNvCxnSpPr>
          <p:nvPr/>
        </p:nvCxnSpPr>
        <p:spPr>
          <a:xfrm flipV="1">
            <a:off x="1600200" y="2201844"/>
            <a:ext cx="609600" cy="1333836"/>
          </a:xfrm>
          <a:prstGeom prst="straightConnector1">
            <a:avLst/>
          </a:prstGeom>
          <a:ln w="2857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3"/>
            <a:endCxn id="8" idx="1"/>
          </p:cNvCxnSpPr>
          <p:nvPr/>
        </p:nvCxnSpPr>
        <p:spPr>
          <a:xfrm>
            <a:off x="1600200" y="3535680"/>
            <a:ext cx="631807" cy="1549816"/>
          </a:xfrm>
          <a:prstGeom prst="straightConnector1">
            <a:avLst/>
          </a:prstGeom>
          <a:ln w="2857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p:cNvCxnSpPr>
          <p:nvPr/>
        </p:nvCxnSpPr>
        <p:spPr>
          <a:xfrm flipV="1">
            <a:off x="3672840" y="457200"/>
            <a:ext cx="441960" cy="174464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3"/>
            <a:endCxn id="102" idx="1"/>
          </p:cNvCxnSpPr>
          <p:nvPr/>
        </p:nvCxnSpPr>
        <p:spPr>
          <a:xfrm flipV="1">
            <a:off x="3672840" y="1085166"/>
            <a:ext cx="441960" cy="11166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103" idx="1"/>
          </p:cNvCxnSpPr>
          <p:nvPr/>
        </p:nvCxnSpPr>
        <p:spPr>
          <a:xfrm flipV="1">
            <a:off x="3672840" y="1767840"/>
            <a:ext cx="441960" cy="43400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3"/>
            <a:endCxn id="110" idx="1"/>
          </p:cNvCxnSpPr>
          <p:nvPr/>
        </p:nvCxnSpPr>
        <p:spPr>
          <a:xfrm>
            <a:off x="3672840" y="2201844"/>
            <a:ext cx="441960" cy="10103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76200" y="76199"/>
            <a:ext cx="3352800"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b="1" spc="-40">
                <a:solidFill>
                  <a:srgbClr val="0000CC"/>
                </a:solidFill>
                <a:latin typeface="Tahoma" pitchFamily="34" charset="0"/>
                <a:ea typeface="Tahoma" pitchFamily="34" charset="0"/>
                <a:cs typeface="Tahoma" pitchFamily="34" charset="0"/>
              </a:rPr>
              <a:t>Câu 1. Phân tích bối cảnh lịch sử và nhân tố chủ quan đối với sự hình thành TT HCM? Giá trị của TTHCM với dân tộc Việt Nam? </a:t>
            </a:r>
            <a:endParaRPr lang="en-US" b="1" spc="-40">
              <a:solidFill>
                <a:srgbClr val="0000CC"/>
              </a:solidFill>
              <a:latin typeface="Tahoma" pitchFamily="34" charset="0"/>
              <a:ea typeface="Tahoma" pitchFamily="34" charset="0"/>
              <a:cs typeface="Tahoma" pitchFamily="34" charset="0"/>
            </a:endParaRPr>
          </a:p>
        </p:txBody>
      </p:sp>
      <p:grpSp>
        <p:nvGrpSpPr>
          <p:cNvPr id="125" name="Group 124"/>
          <p:cNvGrpSpPr/>
          <p:nvPr/>
        </p:nvGrpSpPr>
        <p:grpSpPr>
          <a:xfrm>
            <a:off x="0" y="2209800"/>
            <a:ext cx="1600200" cy="2651760"/>
            <a:chOff x="0" y="2160562"/>
            <a:chExt cx="1600200" cy="2651760"/>
          </a:xfrm>
        </p:grpSpPr>
        <p:sp>
          <p:nvSpPr>
            <p:cNvPr id="2" name="AutoShape 5"/>
            <p:cNvSpPr>
              <a:spLocks noChangeArrowheads="1"/>
            </p:cNvSpPr>
            <p:nvPr/>
          </p:nvSpPr>
          <p:spPr bwMode="blackWhite">
            <a:xfrm>
              <a:off x="0" y="2160562"/>
              <a:ext cx="1600200" cy="2651760"/>
            </a:xfrm>
            <a:prstGeom prst="roundRect">
              <a:avLst>
                <a:gd name="adj" fmla="val 9106"/>
              </a:avLst>
            </a:prstGeom>
            <a:gradFill rotWithShape="1">
              <a:gsLst>
                <a:gs pos="0">
                  <a:srgbClr val="D85E28">
                    <a:gamma/>
                    <a:shade val="46275"/>
                    <a:invGamma/>
                  </a:srgbClr>
                </a:gs>
                <a:gs pos="50000">
                  <a:srgbClr val="D85E28"/>
                </a:gs>
                <a:gs pos="100000">
                  <a:srgbClr val="D85E28">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pPr algn="ctr"/>
              <a:endParaRPr lang="en-US" sz="2800" b="1">
                <a:solidFill>
                  <a:srgbClr val="FFFFFF"/>
                </a:solidFill>
                <a:latin typeface="Tahoma" pitchFamily="34" charset="0"/>
                <a:ea typeface="Tahoma" pitchFamily="34" charset="0"/>
                <a:cs typeface="Tahoma" pitchFamily="34" charset="0"/>
              </a:endParaRPr>
            </a:p>
          </p:txBody>
        </p:sp>
        <p:sp>
          <p:nvSpPr>
            <p:cNvPr id="94" name="Rectangle 93"/>
            <p:cNvSpPr/>
            <p:nvPr/>
          </p:nvSpPr>
          <p:spPr>
            <a:xfrm>
              <a:off x="76200" y="2806005"/>
              <a:ext cx="1371600" cy="1384995"/>
            </a:xfrm>
            <a:prstGeom prst="rect">
              <a:avLst/>
            </a:prstGeom>
          </p:spPr>
          <p:txBody>
            <a:bodyPr wrap="square" anchor="ctr">
              <a:spAutoFit/>
            </a:bodyPr>
            <a:lstStyle/>
            <a:p>
              <a:pPr algn="ctr"/>
              <a:r>
                <a:rPr lang="en-US" sz="2800" b="1">
                  <a:solidFill>
                    <a:srgbClr val="FFFFFF"/>
                  </a:solidFill>
                  <a:latin typeface="Tahoma" pitchFamily="34" charset="0"/>
                  <a:ea typeface="Tahoma" pitchFamily="34" charset="0"/>
                  <a:cs typeface="Tahoma" pitchFamily="34" charset="0"/>
                </a:rPr>
                <a:t>1. </a:t>
              </a:r>
              <a:r>
                <a:rPr lang="en-US" sz="2800" b="1" err="1">
                  <a:solidFill>
                    <a:srgbClr val="FFFFFF"/>
                  </a:solidFill>
                  <a:latin typeface="Tahoma" pitchFamily="34" charset="0"/>
                  <a:ea typeface="Tahoma" pitchFamily="34" charset="0"/>
                  <a:cs typeface="Tahoma" pitchFamily="34" charset="0"/>
                </a:rPr>
                <a:t>Bối</a:t>
              </a:r>
              <a:r>
                <a:rPr lang="en-US" sz="2800" b="1">
                  <a:solidFill>
                    <a:srgbClr val="FFFFFF"/>
                  </a:solidFill>
                  <a:latin typeface="Tahoma" pitchFamily="34" charset="0"/>
                  <a:ea typeface="Tahoma" pitchFamily="34" charset="0"/>
                  <a:cs typeface="Tahoma" pitchFamily="34" charset="0"/>
                </a:rPr>
                <a:t> </a:t>
              </a:r>
              <a:r>
                <a:rPr lang="en-US" sz="2800" b="1" err="1">
                  <a:solidFill>
                    <a:srgbClr val="FFFFFF"/>
                  </a:solidFill>
                  <a:latin typeface="Tahoma" pitchFamily="34" charset="0"/>
                  <a:ea typeface="Tahoma" pitchFamily="34" charset="0"/>
                  <a:cs typeface="Tahoma" pitchFamily="34" charset="0"/>
                </a:rPr>
                <a:t>cảnh</a:t>
              </a:r>
              <a:r>
                <a:rPr lang="en-US" sz="2800" b="1">
                  <a:solidFill>
                    <a:srgbClr val="FFFFFF"/>
                  </a:solidFill>
                  <a:latin typeface="Tahoma" pitchFamily="34" charset="0"/>
                  <a:ea typeface="Tahoma" pitchFamily="34" charset="0"/>
                  <a:cs typeface="Tahoma" pitchFamily="34" charset="0"/>
                </a:rPr>
                <a:t> </a:t>
              </a:r>
            </a:p>
            <a:p>
              <a:pPr algn="ctr"/>
              <a:r>
                <a:rPr lang="en-US" sz="2800" b="1" err="1">
                  <a:solidFill>
                    <a:srgbClr val="FFFFFF"/>
                  </a:solidFill>
                  <a:latin typeface="Tahoma" pitchFamily="34" charset="0"/>
                  <a:ea typeface="Tahoma" pitchFamily="34" charset="0"/>
                  <a:cs typeface="Tahoma" pitchFamily="34" charset="0"/>
                </a:rPr>
                <a:t>lịch</a:t>
              </a:r>
              <a:r>
                <a:rPr lang="en-US" sz="2800" b="1">
                  <a:solidFill>
                    <a:srgbClr val="FFFFFF"/>
                  </a:solidFill>
                  <a:latin typeface="Tahoma" pitchFamily="34" charset="0"/>
                  <a:ea typeface="Tahoma" pitchFamily="34" charset="0"/>
                  <a:cs typeface="Tahoma" pitchFamily="34" charset="0"/>
                </a:rPr>
                <a:t> </a:t>
              </a:r>
              <a:r>
                <a:rPr lang="en-US" sz="2800" b="1" err="1">
                  <a:solidFill>
                    <a:srgbClr val="FFFFFF"/>
                  </a:solidFill>
                  <a:latin typeface="Tahoma" pitchFamily="34" charset="0"/>
                  <a:ea typeface="Tahoma" pitchFamily="34" charset="0"/>
                  <a:cs typeface="Tahoma" pitchFamily="34" charset="0"/>
                </a:rPr>
                <a:t>sử</a:t>
              </a:r>
              <a:endParaRPr lang="en-US" sz="2800" b="1">
                <a:solidFill>
                  <a:srgbClr val="FFFFFF"/>
                </a:solidFill>
                <a:latin typeface="Tahoma" pitchFamily="34" charset="0"/>
                <a:ea typeface="Tahoma" pitchFamily="34" charset="0"/>
                <a:cs typeface="Tahoma" pitchFamily="34" charset="0"/>
              </a:endParaRPr>
            </a:p>
          </p:txBody>
        </p:sp>
      </p:grpSp>
      <p:sp>
        <p:nvSpPr>
          <p:cNvPr id="112" name="TextBox 111"/>
          <p:cNvSpPr txBox="1"/>
          <p:nvPr/>
        </p:nvSpPr>
        <p:spPr>
          <a:xfrm>
            <a:off x="4114800" y="2514600"/>
            <a:ext cx="50292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rgbClr val="FF0000"/>
                </a:solidFill>
                <a:latin typeface="Tahoma" pitchFamily="34" charset="0"/>
                <a:ea typeface="Tahoma" pitchFamily="34" charset="0"/>
                <a:cs typeface="Tahoma" pitchFamily="34" charset="0"/>
              </a:rPr>
              <a:t>- Bối cảnh trong nước đã giúp HCM sớm hình thành tư tưởng yêu nước và chí hướng cứu nước</a:t>
            </a:r>
            <a:endParaRPr lang="en-US" b="1" dirty="0">
              <a:solidFill>
                <a:srgbClr val="FF0000"/>
              </a:solidFill>
              <a:latin typeface="Tahoma" pitchFamily="34" charset="0"/>
              <a:ea typeface="Tahoma" pitchFamily="34" charset="0"/>
              <a:cs typeface="Tahoma" pitchFamily="34" charset="0"/>
            </a:endParaRPr>
          </a:p>
        </p:txBody>
      </p:sp>
      <p:sp>
        <p:nvSpPr>
          <p:cNvPr id="114" name="TextBox 113"/>
          <p:cNvSpPr txBox="1"/>
          <p:nvPr/>
        </p:nvSpPr>
        <p:spPr>
          <a:xfrm>
            <a:off x="4114800" y="3581400"/>
            <a:ext cx="50292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spc="-100">
                <a:solidFill>
                  <a:schemeClr val="tx1">
                    <a:lumMod val="95000"/>
                    <a:lumOff val="5000"/>
                  </a:schemeClr>
                </a:solidFill>
                <a:latin typeface="Tahoma" pitchFamily="34" charset="0"/>
                <a:ea typeface="Tahoma" pitchFamily="34" charset="0"/>
                <a:cs typeface="Tahoma" pitchFamily="34" charset="0"/>
              </a:rPr>
              <a:t>- CNTB chuyển sang gđ CNĐQ tiến hành các cuộc chiến tranh xâm lược</a:t>
            </a:r>
            <a:endParaRPr lang="en-US" b="1" spc="-100" dirty="0">
              <a:solidFill>
                <a:schemeClr val="tx1">
                  <a:lumMod val="95000"/>
                  <a:lumOff val="5000"/>
                </a:schemeClr>
              </a:solidFill>
              <a:latin typeface="Tahoma" pitchFamily="34" charset="0"/>
              <a:ea typeface="Tahoma" pitchFamily="34" charset="0"/>
              <a:cs typeface="Tahoma" pitchFamily="34" charset="0"/>
            </a:endParaRPr>
          </a:p>
        </p:txBody>
      </p:sp>
      <p:sp>
        <p:nvSpPr>
          <p:cNvPr id="117" name="TextBox 116"/>
          <p:cNvSpPr txBox="1"/>
          <p:nvPr/>
        </p:nvSpPr>
        <p:spPr>
          <a:xfrm>
            <a:off x="4114800" y="4306669"/>
            <a:ext cx="499872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spc="-100">
                <a:solidFill>
                  <a:schemeClr val="tx1">
                    <a:lumMod val="95000"/>
                    <a:lumOff val="5000"/>
                  </a:schemeClr>
                </a:solidFill>
                <a:latin typeface="Tahoma" pitchFamily="34" charset="0"/>
                <a:ea typeface="Tahoma" pitchFamily="34" charset="0"/>
                <a:cs typeface="Tahoma" pitchFamily="34" charset="0"/>
              </a:rPr>
              <a:t>- Trên TG xuất hiện nhiều mâu thuẫn</a:t>
            </a:r>
            <a:endParaRPr lang="en-US" b="1" spc="-100" dirty="0">
              <a:solidFill>
                <a:schemeClr val="tx1">
                  <a:lumMod val="95000"/>
                  <a:lumOff val="5000"/>
                </a:schemeClr>
              </a:solidFill>
              <a:latin typeface="Tahoma" pitchFamily="34" charset="0"/>
              <a:ea typeface="Tahoma" pitchFamily="34" charset="0"/>
              <a:cs typeface="Tahoma" pitchFamily="34" charset="0"/>
            </a:endParaRPr>
          </a:p>
        </p:txBody>
      </p:sp>
      <p:sp>
        <p:nvSpPr>
          <p:cNvPr id="118" name="TextBox 117"/>
          <p:cNvSpPr txBox="1"/>
          <p:nvPr/>
        </p:nvSpPr>
        <p:spPr>
          <a:xfrm>
            <a:off x="4114800" y="4724400"/>
            <a:ext cx="50292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spc="-100">
                <a:solidFill>
                  <a:schemeClr val="tx1">
                    <a:lumMod val="95000"/>
                    <a:lumOff val="5000"/>
                  </a:schemeClr>
                </a:solidFill>
                <a:latin typeface="Tahoma" pitchFamily="34" charset="0"/>
                <a:ea typeface="Tahoma" pitchFamily="34" charset="0"/>
                <a:cs typeface="Tahoma" pitchFamily="34" charset="0"/>
              </a:rPr>
              <a:t>- Nhiều p trào đấu tranh của GCCN và nhân dân thuộc địa nổ ra</a:t>
            </a:r>
            <a:endParaRPr lang="en-US" b="1" spc="-100" dirty="0">
              <a:solidFill>
                <a:schemeClr val="tx1">
                  <a:lumMod val="95000"/>
                  <a:lumOff val="5000"/>
                </a:schemeClr>
              </a:solidFill>
              <a:latin typeface="Tahoma" pitchFamily="34" charset="0"/>
              <a:ea typeface="Tahoma" pitchFamily="34" charset="0"/>
              <a:cs typeface="Tahoma" pitchFamily="34" charset="0"/>
            </a:endParaRPr>
          </a:p>
        </p:txBody>
      </p:sp>
      <p:sp>
        <p:nvSpPr>
          <p:cNvPr id="119" name="TextBox 118"/>
          <p:cNvSpPr txBox="1"/>
          <p:nvPr/>
        </p:nvSpPr>
        <p:spPr>
          <a:xfrm>
            <a:off x="4114800" y="5410200"/>
            <a:ext cx="5029200"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chemeClr val="tx1">
                    <a:lumMod val="95000"/>
                    <a:lumOff val="5000"/>
                  </a:schemeClr>
                </a:solidFill>
                <a:latin typeface="Tahoma" pitchFamily="34" charset="0"/>
                <a:ea typeface="Tahoma" pitchFamily="34" charset="0"/>
                <a:cs typeface="Tahoma" pitchFamily="34" charset="0"/>
              </a:rPr>
              <a:t>- 10/1917 CMT10 Nga nổ ra giành thắng lợi</a:t>
            </a:r>
            <a:endParaRPr lang="en-US" sz="1600" b="1" dirty="0">
              <a:solidFill>
                <a:schemeClr val="tx1">
                  <a:lumMod val="95000"/>
                  <a:lumOff val="5000"/>
                </a:schemeClr>
              </a:solidFill>
              <a:latin typeface="Tahoma" pitchFamily="34" charset="0"/>
              <a:ea typeface="Tahoma" pitchFamily="34" charset="0"/>
              <a:cs typeface="Tahoma" pitchFamily="34" charset="0"/>
            </a:endParaRPr>
          </a:p>
        </p:txBody>
      </p:sp>
      <p:sp>
        <p:nvSpPr>
          <p:cNvPr id="120" name="TextBox 119"/>
          <p:cNvSpPr txBox="1"/>
          <p:nvPr/>
        </p:nvSpPr>
        <p:spPr>
          <a:xfrm>
            <a:off x="4114800" y="6197025"/>
            <a:ext cx="50292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FF0000"/>
                </a:solidFill>
                <a:latin typeface="Tahoma" pitchFamily="34" charset="0"/>
                <a:ea typeface="Tahoma" pitchFamily="34" charset="0"/>
                <a:cs typeface="Tahoma" pitchFamily="34" charset="0"/>
              </a:rPr>
              <a:t>Bối cảnh quốc tế giúp HCM tiếp cận được với thực tiễn phong trào cách mạng TG…</a:t>
            </a:r>
            <a:endParaRPr lang="en-US" sz="1600" b="1" dirty="0">
              <a:solidFill>
                <a:srgbClr val="FF0000"/>
              </a:solidFill>
              <a:latin typeface="Tahoma" pitchFamily="34" charset="0"/>
              <a:ea typeface="Tahoma" pitchFamily="34" charset="0"/>
              <a:cs typeface="Tahoma" pitchFamily="34" charset="0"/>
            </a:endParaRPr>
          </a:p>
        </p:txBody>
      </p:sp>
      <p:grpSp>
        <p:nvGrpSpPr>
          <p:cNvPr id="3" name="Group 2"/>
          <p:cNvGrpSpPr/>
          <p:nvPr/>
        </p:nvGrpSpPr>
        <p:grpSpPr>
          <a:xfrm>
            <a:off x="2209800" y="1524000"/>
            <a:ext cx="1463040" cy="1332532"/>
            <a:chOff x="3962400" y="609600"/>
            <a:chExt cx="2667000" cy="548640"/>
          </a:xfrm>
          <a:solidFill>
            <a:srgbClr val="002060"/>
          </a:solidFill>
        </p:grpSpPr>
        <p:sp>
          <p:nvSpPr>
            <p:cNvPr id="4" name="Rounded Rectangle 3"/>
            <p:cNvSpPr/>
            <p:nvPr/>
          </p:nvSpPr>
          <p:spPr>
            <a:xfrm>
              <a:off x="3962400" y="609600"/>
              <a:ext cx="2667000" cy="54864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rId2" action="ppaction://hlinksldjump"/>
            </p:cNvPr>
            <p:cNvSpPr txBox="1"/>
            <p:nvPr/>
          </p:nvSpPr>
          <p:spPr>
            <a:xfrm>
              <a:off x="3962400" y="715562"/>
              <a:ext cx="2667000" cy="346249"/>
            </a:xfrm>
            <a:prstGeom prst="rect">
              <a:avLst/>
            </a:prstGeom>
            <a:noFill/>
          </p:spPr>
          <p:txBody>
            <a:bodyPr wrap="square" rtlCol="0">
              <a:spAutoFit/>
            </a:bodyPr>
            <a:lstStyle/>
            <a:p>
              <a:pPr algn="ctr"/>
              <a:r>
                <a:rPr lang="en-US" sz="2400" b="1">
                  <a:solidFill>
                    <a:schemeClr val="bg1"/>
                  </a:solidFill>
                  <a:latin typeface="Tahoma" pitchFamily="34" charset="0"/>
                  <a:ea typeface="Tahoma" pitchFamily="34" charset="0"/>
                  <a:cs typeface="Tahoma" pitchFamily="34" charset="0"/>
                </a:rPr>
                <a:t>a. Trong nước</a:t>
              </a:r>
            </a:p>
          </p:txBody>
        </p:sp>
      </p:grpSp>
      <p:cxnSp>
        <p:nvCxnSpPr>
          <p:cNvPr id="51" name="Straight Arrow Connector 50"/>
          <p:cNvCxnSpPr>
            <a:stCxn id="5" idx="3"/>
            <a:endCxn id="112" idx="1"/>
          </p:cNvCxnSpPr>
          <p:nvPr/>
        </p:nvCxnSpPr>
        <p:spPr>
          <a:xfrm>
            <a:off x="3672840" y="2201844"/>
            <a:ext cx="441960" cy="77442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14800" y="5791200"/>
            <a:ext cx="5029200"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chemeClr val="tx1">
                    <a:lumMod val="95000"/>
                    <a:lumOff val="5000"/>
                  </a:schemeClr>
                </a:solidFill>
                <a:latin typeface="Tahoma" pitchFamily="34" charset="0"/>
                <a:ea typeface="Tahoma" pitchFamily="34" charset="0"/>
                <a:cs typeface="Tahoma" pitchFamily="34" charset="0"/>
              </a:rPr>
              <a:t>- 3/1919 Lênin sáng lập Quốc tế cộng sản</a:t>
            </a:r>
            <a:endParaRPr lang="en-US" sz="1600" b="1" dirty="0">
              <a:solidFill>
                <a:schemeClr val="tx1">
                  <a:lumMod val="95000"/>
                  <a:lumOff val="5000"/>
                </a:schemeClr>
              </a:solidFill>
              <a:latin typeface="Tahoma" pitchFamily="34" charset="0"/>
              <a:ea typeface="Tahoma" pitchFamily="34" charset="0"/>
              <a:cs typeface="Tahoma" pitchFamily="34" charset="0"/>
            </a:endParaRPr>
          </a:p>
        </p:txBody>
      </p:sp>
      <p:cxnSp>
        <p:nvCxnSpPr>
          <p:cNvPr id="67" name="Straight Arrow Connector 66"/>
          <p:cNvCxnSpPr>
            <a:stCxn id="8" idx="3"/>
            <a:endCxn id="114" idx="1"/>
          </p:cNvCxnSpPr>
          <p:nvPr/>
        </p:nvCxnSpPr>
        <p:spPr>
          <a:xfrm flipV="1">
            <a:off x="3672840" y="3904566"/>
            <a:ext cx="441960" cy="118093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3"/>
            <a:endCxn id="117" idx="1"/>
          </p:cNvCxnSpPr>
          <p:nvPr/>
        </p:nvCxnSpPr>
        <p:spPr>
          <a:xfrm flipV="1">
            <a:off x="3672840" y="4491335"/>
            <a:ext cx="441960" cy="5941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8" idx="3"/>
            <a:endCxn id="118" idx="1"/>
          </p:cNvCxnSpPr>
          <p:nvPr/>
        </p:nvCxnSpPr>
        <p:spPr>
          <a:xfrm flipV="1">
            <a:off x="3672840" y="5047566"/>
            <a:ext cx="441960" cy="3793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 idx="3"/>
            <a:endCxn id="119" idx="1"/>
          </p:cNvCxnSpPr>
          <p:nvPr/>
        </p:nvCxnSpPr>
        <p:spPr>
          <a:xfrm>
            <a:off x="3672840" y="5085496"/>
            <a:ext cx="441960" cy="49398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 idx="3"/>
            <a:endCxn id="65" idx="1"/>
          </p:cNvCxnSpPr>
          <p:nvPr/>
        </p:nvCxnSpPr>
        <p:spPr>
          <a:xfrm>
            <a:off x="3672840" y="5085496"/>
            <a:ext cx="441960" cy="87498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8" idx="3"/>
            <a:endCxn id="120" idx="1"/>
          </p:cNvCxnSpPr>
          <p:nvPr/>
        </p:nvCxnSpPr>
        <p:spPr>
          <a:xfrm>
            <a:off x="3672840" y="5085496"/>
            <a:ext cx="441960" cy="1403917"/>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89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checkerboard(across)">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left)">
                                      <p:cBhvr>
                                        <p:cTn id="31" dur="500"/>
                                        <p:tgtEl>
                                          <p:spTgt spid="10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wipe(left)">
                                      <p:cBhvr>
                                        <p:cTn id="39" dur="500"/>
                                        <p:tgtEl>
                                          <p:spTgt spid="10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wipe(left)">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wipe(left)">
                                      <p:cBhvr>
                                        <p:cTn id="55" dur="500"/>
                                        <p:tgtEl>
                                          <p:spTgt spid="1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left)">
                                      <p:cBhvr>
                                        <p:cTn id="60" dur="500"/>
                                        <p:tgtEl>
                                          <p:spTgt spid="5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12"/>
                                        </p:tgtEl>
                                        <p:attrNameLst>
                                          <p:attrName>style.visibility</p:attrName>
                                        </p:attrNameLst>
                                      </p:cBhvr>
                                      <p:to>
                                        <p:strVal val="visible"/>
                                      </p:to>
                                    </p:set>
                                    <p:animEffect transition="in" filter="wipe(left)">
                                      <p:cBhvr>
                                        <p:cTn id="63" dur="500"/>
                                        <p:tgtEl>
                                          <p:spTgt spid="11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wipe(left)">
                                      <p:cBhvr>
                                        <p:cTn id="68" dur="500"/>
                                        <p:tgtEl>
                                          <p:spTgt spid="67"/>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wipe(left)">
                                      <p:cBhvr>
                                        <p:cTn id="72" dur="500"/>
                                        <p:tgtEl>
                                          <p:spTgt spid="1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wipe(left)">
                                      <p:cBhvr>
                                        <p:cTn id="77" dur="500"/>
                                        <p:tgtEl>
                                          <p:spTgt spid="72"/>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17"/>
                                        </p:tgtEl>
                                        <p:attrNameLst>
                                          <p:attrName>style.visibility</p:attrName>
                                        </p:attrNameLst>
                                      </p:cBhvr>
                                      <p:to>
                                        <p:strVal val="visible"/>
                                      </p:to>
                                    </p:set>
                                    <p:animEffect transition="in" filter="wipe(left)">
                                      <p:cBhvr>
                                        <p:cTn id="81" dur="500"/>
                                        <p:tgtEl>
                                          <p:spTgt spid="11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wipe(left)">
                                      <p:cBhvr>
                                        <p:cTn id="86" dur="500"/>
                                        <p:tgtEl>
                                          <p:spTgt spid="74"/>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118"/>
                                        </p:tgtEl>
                                        <p:attrNameLst>
                                          <p:attrName>style.visibility</p:attrName>
                                        </p:attrNameLst>
                                      </p:cBhvr>
                                      <p:to>
                                        <p:strVal val="visible"/>
                                      </p:to>
                                    </p:set>
                                    <p:animEffect transition="in" filter="wipe(left)">
                                      <p:cBhvr>
                                        <p:cTn id="90" dur="500"/>
                                        <p:tgtEl>
                                          <p:spTgt spid="11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left)">
                                      <p:cBhvr>
                                        <p:cTn id="95" dur="500"/>
                                        <p:tgtEl>
                                          <p:spTgt spid="76"/>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119"/>
                                        </p:tgtEl>
                                        <p:attrNameLst>
                                          <p:attrName>style.visibility</p:attrName>
                                        </p:attrNameLst>
                                      </p:cBhvr>
                                      <p:to>
                                        <p:strVal val="visible"/>
                                      </p:to>
                                    </p:set>
                                    <p:animEffect transition="in" filter="wipe(left)">
                                      <p:cBhvr>
                                        <p:cTn id="99" dur="500"/>
                                        <p:tgtEl>
                                          <p:spTgt spid="11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wipe(left)">
                                      <p:cBhvr>
                                        <p:cTn id="104" dur="500"/>
                                        <p:tgtEl>
                                          <p:spTgt spid="78"/>
                                        </p:tgtEl>
                                      </p:cBhvr>
                                    </p:animEffect>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wipe(left)">
                                      <p:cBhvr>
                                        <p:cTn id="108" dur="500"/>
                                        <p:tgtEl>
                                          <p:spTgt spid="6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81"/>
                                        </p:tgtEl>
                                        <p:attrNameLst>
                                          <p:attrName>style.visibility</p:attrName>
                                        </p:attrNameLst>
                                      </p:cBhvr>
                                      <p:to>
                                        <p:strVal val="visible"/>
                                      </p:to>
                                    </p:set>
                                    <p:animEffect transition="in" filter="wipe(left)">
                                      <p:cBhvr>
                                        <p:cTn id="113" dur="500"/>
                                        <p:tgtEl>
                                          <p:spTgt spid="81"/>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120"/>
                                        </p:tgtEl>
                                        <p:attrNameLst>
                                          <p:attrName>style.visibility</p:attrName>
                                        </p:attrNameLst>
                                      </p:cBhvr>
                                      <p:to>
                                        <p:strVal val="visible"/>
                                      </p:to>
                                    </p:set>
                                    <p:animEffect transition="in" filter="wipe(left)">
                                      <p:cBhvr>
                                        <p:cTn id="1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10" grpId="0" animBg="1"/>
      <p:bldP spid="112" grpId="0" animBg="1"/>
      <p:bldP spid="114" grpId="0" animBg="1"/>
      <p:bldP spid="117" grpId="0" animBg="1"/>
      <p:bldP spid="118" grpId="0" animBg="1"/>
      <p:bldP spid="119" grpId="0" animBg="1"/>
      <p:bldP spid="120" grpId="0" animBg="1"/>
      <p:bldP spid="6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400" y="51137"/>
            <a:ext cx="88392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17. Trình bày cơ sở hình thành và phân tích quan điểm của HCM về vai trò của đại đoàn kết dân tộc trong sự nghiệp cách mạng? Ý nghĩa của thực hiện đại đoàn kết dân tộc hiện nay? </a:t>
            </a:r>
            <a:endParaRPr lang="en-US" sz="2000" b="1">
              <a:solidFill>
                <a:srgbClr val="0000CC"/>
              </a:solidFill>
              <a:latin typeface="Tahoma" pitchFamily="34" charset="0"/>
              <a:ea typeface="Tahoma" pitchFamily="34" charset="0"/>
              <a:cs typeface="Tahoma" pitchFamily="34" charset="0"/>
            </a:endParaRPr>
          </a:p>
        </p:txBody>
      </p:sp>
      <p:sp>
        <p:nvSpPr>
          <p:cNvPr id="10" name="Rectangle 9"/>
          <p:cNvSpPr/>
          <p:nvPr/>
        </p:nvSpPr>
        <p:spPr>
          <a:xfrm>
            <a:off x="243840" y="1208544"/>
            <a:ext cx="173736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AU" sz="2800" b="1">
                <a:latin typeface="Tahoma" pitchFamily="34" charset="0"/>
                <a:ea typeface="Tahoma" pitchFamily="34" charset="0"/>
                <a:cs typeface="Tahoma" pitchFamily="34" charset="0"/>
              </a:rPr>
              <a:t>- Cơ sở hình thành TT HCM về ĐĐK dân tộc</a:t>
            </a:r>
            <a:endParaRPr lang="en-US" sz="2800" b="1">
              <a:latin typeface="Tahoma" pitchFamily="34" charset="0"/>
              <a:ea typeface="Tahoma" pitchFamily="34" charset="0"/>
              <a:cs typeface="Tahoma" pitchFamily="34" charset="0"/>
            </a:endParaRPr>
          </a:p>
        </p:txBody>
      </p:sp>
      <p:sp>
        <p:nvSpPr>
          <p:cNvPr id="11" name="Rectangle 10"/>
          <p:cNvSpPr/>
          <p:nvPr/>
        </p:nvSpPr>
        <p:spPr>
          <a:xfrm>
            <a:off x="3200400" y="1184701"/>
            <a:ext cx="5074920" cy="830997"/>
          </a:xfrm>
          <a:prstGeom prst="rect">
            <a:avLst/>
          </a:prstGeom>
          <a:solidFill>
            <a:srgbClr val="0000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chemeClr val="bg1"/>
                </a:solidFill>
                <a:latin typeface="Tahoma" pitchFamily="34" charset="0"/>
                <a:ea typeface="Tahoma" pitchFamily="34" charset="0"/>
                <a:cs typeface="Tahoma" pitchFamily="34" charset="0"/>
              </a:rPr>
              <a:t>+ Kế thừa những giá trị truyền thống của dân tộc về đoàn kết</a:t>
            </a:r>
            <a:endParaRPr lang="en-US" sz="2400" b="1">
              <a:solidFill>
                <a:schemeClr val="bg1"/>
              </a:solidFill>
              <a:latin typeface="Tahoma" pitchFamily="34" charset="0"/>
              <a:ea typeface="Tahoma" pitchFamily="34" charset="0"/>
              <a:cs typeface="Tahoma" pitchFamily="34" charset="0"/>
            </a:endParaRPr>
          </a:p>
        </p:txBody>
      </p:sp>
      <p:sp>
        <p:nvSpPr>
          <p:cNvPr id="12" name="Rectangle 11"/>
          <p:cNvSpPr/>
          <p:nvPr/>
        </p:nvSpPr>
        <p:spPr>
          <a:xfrm>
            <a:off x="3200400" y="2133600"/>
            <a:ext cx="5074920" cy="830997"/>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chemeClr val="bg1"/>
                </a:solidFill>
                <a:latin typeface="Tahoma" pitchFamily="34" charset="0"/>
                <a:ea typeface="Tahoma" pitchFamily="34" charset="0"/>
                <a:cs typeface="Tahoma" pitchFamily="34" charset="0"/>
              </a:rPr>
              <a:t>+ Kế thừa tinh hoa văn hoá nhân loại về đoàn kết</a:t>
            </a:r>
            <a:endParaRPr lang="en-US" sz="2400" b="1">
              <a:solidFill>
                <a:schemeClr val="bg1"/>
              </a:solidFill>
              <a:latin typeface="Tahoma" pitchFamily="34" charset="0"/>
              <a:ea typeface="Tahoma" pitchFamily="34" charset="0"/>
              <a:cs typeface="Tahoma" pitchFamily="34" charset="0"/>
            </a:endParaRPr>
          </a:p>
        </p:txBody>
      </p:sp>
      <p:sp>
        <p:nvSpPr>
          <p:cNvPr id="13" name="Rectangle 12"/>
          <p:cNvSpPr/>
          <p:nvPr/>
        </p:nvSpPr>
        <p:spPr>
          <a:xfrm>
            <a:off x="3185652" y="3048000"/>
            <a:ext cx="5087844" cy="830997"/>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chemeClr val="bg1"/>
                </a:solidFill>
                <a:latin typeface="Tahoma" pitchFamily="34" charset="0"/>
                <a:ea typeface="Tahoma" pitchFamily="34" charset="0"/>
                <a:cs typeface="Tahoma" pitchFamily="34" charset="0"/>
              </a:rPr>
              <a:t>+ Kế thừa quan điểm đoàn kết giai cấp của CN M-LN</a:t>
            </a:r>
            <a:endParaRPr lang="en-US" sz="2400" b="1">
              <a:solidFill>
                <a:schemeClr val="bg1"/>
              </a:solidFill>
              <a:latin typeface="Tahoma" pitchFamily="34" charset="0"/>
              <a:ea typeface="Tahoma" pitchFamily="34" charset="0"/>
              <a:cs typeface="Tahoma" pitchFamily="34" charset="0"/>
            </a:endParaRPr>
          </a:p>
        </p:txBody>
      </p:sp>
      <p:cxnSp>
        <p:nvCxnSpPr>
          <p:cNvPr id="15" name="Straight Arrow Connector 14"/>
          <p:cNvCxnSpPr>
            <a:stCxn id="10" idx="3"/>
            <a:endCxn id="11" idx="1"/>
          </p:cNvCxnSpPr>
          <p:nvPr/>
        </p:nvCxnSpPr>
        <p:spPr>
          <a:xfrm flipV="1">
            <a:off x="1981200" y="1600200"/>
            <a:ext cx="1219200" cy="947172"/>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2" idx="1"/>
          </p:cNvCxnSpPr>
          <p:nvPr/>
        </p:nvCxnSpPr>
        <p:spPr>
          <a:xfrm>
            <a:off x="1981200" y="2547372"/>
            <a:ext cx="1219200" cy="172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13" idx="1"/>
          </p:cNvCxnSpPr>
          <p:nvPr/>
        </p:nvCxnSpPr>
        <p:spPr>
          <a:xfrm>
            <a:off x="1981200" y="2547372"/>
            <a:ext cx="1204452" cy="91612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8097" y="4267200"/>
            <a:ext cx="1737360" cy="2246769"/>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AU" sz="2800" b="1">
                <a:latin typeface="Tahoma" pitchFamily="34" charset="0"/>
                <a:ea typeface="Tahoma" pitchFamily="34" charset="0"/>
                <a:cs typeface="Tahoma" pitchFamily="34" charset="0"/>
              </a:rPr>
              <a:t>- QĐ của HCM về vai trò của ĐĐK dân tộc</a:t>
            </a:r>
            <a:endParaRPr lang="en-US" sz="2800" b="1">
              <a:latin typeface="Tahoma" pitchFamily="34" charset="0"/>
              <a:ea typeface="Tahoma" pitchFamily="34" charset="0"/>
              <a:cs typeface="Tahoma" pitchFamily="34" charset="0"/>
            </a:endParaRPr>
          </a:p>
        </p:txBody>
      </p:sp>
      <p:sp>
        <p:nvSpPr>
          <p:cNvPr id="21" name="Rectangle 20"/>
          <p:cNvSpPr/>
          <p:nvPr/>
        </p:nvSpPr>
        <p:spPr>
          <a:xfrm>
            <a:off x="2971800" y="3962400"/>
            <a:ext cx="5303520"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eaLnBrk="0" hangingPunct="0">
              <a:defRPr/>
            </a:pPr>
            <a:r>
              <a:rPr lang="en-AU" sz="2800" b="1">
                <a:ln>
                  <a:solidFill>
                    <a:srgbClr val="0000CC"/>
                  </a:solidFill>
                </a:ln>
                <a:solidFill>
                  <a:srgbClr val="0000FF"/>
                </a:solidFill>
                <a:latin typeface="Times New Roman" pitchFamily="18" charset="0"/>
                <a:cs typeface="Times New Roman" pitchFamily="18" charset="0"/>
              </a:rPr>
              <a:t>+ ĐĐK DT là vấn đề có ý nghĩa chiến lược, quyết định thành công của CM.</a:t>
            </a:r>
          </a:p>
        </p:txBody>
      </p:sp>
      <p:sp>
        <p:nvSpPr>
          <p:cNvPr id="22" name="Rectangle 21"/>
          <p:cNvSpPr/>
          <p:nvPr/>
        </p:nvSpPr>
        <p:spPr>
          <a:xfrm>
            <a:off x="2971800" y="5410200"/>
            <a:ext cx="5303520"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eaLnBrk="0" hangingPunct="0">
              <a:defRPr/>
            </a:pPr>
            <a:r>
              <a:rPr lang="pt-BR" sz="2800" b="1">
                <a:ln>
                  <a:solidFill>
                    <a:schemeClr val="accent6">
                      <a:lumMod val="50000"/>
                    </a:schemeClr>
                  </a:solidFill>
                </a:ln>
                <a:solidFill>
                  <a:schemeClr val="accent6">
                    <a:lumMod val="50000"/>
                  </a:schemeClr>
                </a:solidFill>
                <a:latin typeface="Times New Roman" pitchFamily="18" charset="0"/>
                <a:cs typeface="Times New Roman" pitchFamily="18" charset="0"/>
              </a:rPr>
              <a:t>+ ĐĐK DT là mục tiêu, nhiệm vụ hàng đầu của Đảng, là yêu cầu khách quan của CM</a:t>
            </a:r>
            <a:endParaRPr lang="en-AU" sz="2800" b="1">
              <a:ln>
                <a:solidFill>
                  <a:schemeClr val="accent6">
                    <a:lumMod val="50000"/>
                  </a:schemeClr>
                </a:solidFill>
              </a:ln>
              <a:solidFill>
                <a:schemeClr val="accent6">
                  <a:lumMod val="50000"/>
                </a:schemeClr>
              </a:solidFill>
              <a:latin typeface="Times New Roman" pitchFamily="18" charset="0"/>
              <a:cs typeface="Times New Roman" pitchFamily="18" charset="0"/>
            </a:endParaRPr>
          </a:p>
        </p:txBody>
      </p:sp>
      <p:cxnSp>
        <p:nvCxnSpPr>
          <p:cNvPr id="24" name="Straight Arrow Connector 23"/>
          <p:cNvCxnSpPr>
            <a:stCxn id="20" idx="3"/>
            <a:endCxn id="21" idx="1"/>
          </p:cNvCxnSpPr>
          <p:nvPr/>
        </p:nvCxnSpPr>
        <p:spPr>
          <a:xfrm flipV="1">
            <a:off x="1995457" y="4654898"/>
            <a:ext cx="976343" cy="73568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3"/>
            <a:endCxn id="22" idx="1"/>
          </p:cNvCxnSpPr>
          <p:nvPr/>
        </p:nvCxnSpPr>
        <p:spPr>
          <a:xfrm>
            <a:off x="1995457" y="5390585"/>
            <a:ext cx="976343" cy="71211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02484" y="2930206"/>
            <a:ext cx="2255613"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5400" b="1">
                <a:solidFill>
                  <a:schemeClr val="bg1"/>
                </a:solidFill>
                <a:latin typeface="Tahoma" pitchFamily="34" charset="0"/>
                <a:ea typeface="Tahoma" pitchFamily="34" charset="0"/>
                <a:cs typeface="Tahoma" pitchFamily="34" charset="0"/>
              </a:rPr>
              <a:t>- Ý nghĩa</a:t>
            </a:r>
            <a:endParaRPr lang="en-US" sz="5400">
              <a:solidFill>
                <a:schemeClr val="bg1"/>
              </a:solidFill>
            </a:endParaRPr>
          </a:p>
        </p:txBody>
      </p:sp>
      <p:sp>
        <p:nvSpPr>
          <p:cNvPr id="28" name="Rectangle 27"/>
          <p:cNvSpPr/>
          <p:nvPr/>
        </p:nvSpPr>
        <p:spPr>
          <a:xfrm>
            <a:off x="3624897" y="1255532"/>
            <a:ext cx="5181600" cy="2308324"/>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Thấy được tầm quan trọng của ĐĐK DT trong bất kỳ giai đoạn CM nào</a:t>
            </a:r>
            <a:endParaRPr lang="en-US" sz="3600">
              <a:solidFill>
                <a:schemeClr val="bg1"/>
              </a:solidFill>
            </a:endParaRPr>
          </a:p>
        </p:txBody>
      </p:sp>
      <p:sp>
        <p:nvSpPr>
          <p:cNvPr id="29" name="Rectangle 28"/>
          <p:cNvSpPr/>
          <p:nvPr/>
        </p:nvSpPr>
        <p:spPr>
          <a:xfrm>
            <a:off x="3657600" y="4151132"/>
            <a:ext cx="5181600" cy="2554545"/>
          </a:xfrm>
          <a:prstGeom prst="rect">
            <a:avLst/>
          </a:prstGeom>
          <a:solidFill>
            <a:srgbClr val="0000FF"/>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Trong thời kỳ đổi mới đất nước hiện nay cần tiếp tục phát huy thực hiện ĐĐK dân tộc theo QĐ của HCM</a:t>
            </a:r>
            <a:endParaRPr lang="en-US" sz="3200">
              <a:solidFill>
                <a:schemeClr val="bg1"/>
              </a:solidFill>
            </a:endParaRPr>
          </a:p>
        </p:txBody>
      </p:sp>
      <p:cxnSp>
        <p:nvCxnSpPr>
          <p:cNvPr id="30" name="Straight Arrow Connector 29"/>
          <p:cNvCxnSpPr>
            <a:stCxn id="27" idx="3"/>
            <a:endCxn id="28" idx="1"/>
          </p:cNvCxnSpPr>
          <p:nvPr/>
        </p:nvCxnSpPr>
        <p:spPr>
          <a:xfrm flipV="1">
            <a:off x="2558097" y="2409694"/>
            <a:ext cx="1066800" cy="1397675"/>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9" idx="1"/>
          </p:cNvCxnSpPr>
          <p:nvPr/>
        </p:nvCxnSpPr>
        <p:spPr>
          <a:xfrm>
            <a:off x="2558097" y="3807369"/>
            <a:ext cx="1099503" cy="1621036"/>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273496" y="4050774"/>
            <a:ext cx="718104" cy="58427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273496" y="4635043"/>
            <a:ext cx="718104" cy="47035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8325924" y="5532387"/>
            <a:ext cx="718104" cy="58427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325924" y="6116656"/>
            <a:ext cx="718104" cy="47035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885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8)">
                                      <p:cBhvr>
                                        <p:cTn id="7" dur="1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8"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heel(8)">
                                      <p:cBhvr>
                                        <p:cTn id="36" dur="125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par>
                                <p:cTn id="45" presetID="22" presetClass="entr" presetSubtype="8"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par>
                                <p:cTn id="48" presetID="22" presetClass="entr" presetSubtype="8"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par>
                                <p:cTn id="62" presetID="22" presetClass="entr" presetSubtype="8"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xit" presetSubtype="21" fill="hold" grpId="1" nodeType="clickEffect">
                                  <p:stCondLst>
                                    <p:cond delay="0"/>
                                  </p:stCondLst>
                                  <p:childTnLst>
                                    <p:animEffect transition="out" filter="barn(inVertical)">
                                      <p:cBhvr>
                                        <p:cTn id="68" dur="500"/>
                                        <p:tgtEl>
                                          <p:spTgt spid="10"/>
                                        </p:tgtEl>
                                      </p:cBhvr>
                                    </p:animEffect>
                                    <p:set>
                                      <p:cBhvr>
                                        <p:cTn id="69" dur="1" fill="hold">
                                          <p:stCondLst>
                                            <p:cond delay="499"/>
                                          </p:stCondLst>
                                        </p:cTn>
                                        <p:tgtEl>
                                          <p:spTgt spid="10"/>
                                        </p:tgtEl>
                                        <p:attrNameLst>
                                          <p:attrName>style.visibility</p:attrName>
                                        </p:attrNameLst>
                                      </p:cBhvr>
                                      <p:to>
                                        <p:strVal val="hidden"/>
                                      </p:to>
                                    </p:set>
                                  </p:childTnLst>
                                </p:cTn>
                              </p:par>
                              <p:par>
                                <p:cTn id="70" presetID="16" presetClass="exit" presetSubtype="21" fill="hold" nodeType="withEffect">
                                  <p:stCondLst>
                                    <p:cond delay="0"/>
                                  </p:stCondLst>
                                  <p:childTnLst>
                                    <p:animEffect transition="out" filter="barn(inVertical)">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16" presetClass="exit" presetSubtype="21" fill="hold" grpId="1" nodeType="withEffect">
                                  <p:stCondLst>
                                    <p:cond delay="0"/>
                                  </p:stCondLst>
                                  <p:childTnLst>
                                    <p:animEffect transition="out" filter="barn(inVertical)">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par>
                                <p:cTn id="76" presetID="16" presetClass="exit" presetSubtype="21" fill="hold" nodeType="withEffect">
                                  <p:stCondLst>
                                    <p:cond delay="0"/>
                                  </p:stCondLst>
                                  <p:childTnLst>
                                    <p:animEffect transition="out" filter="barn(inVertical)">
                                      <p:cBhvr>
                                        <p:cTn id="77" dur="500"/>
                                        <p:tgtEl>
                                          <p:spTgt spid="17"/>
                                        </p:tgtEl>
                                      </p:cBhvr>
                                    </p:animEffect>
                                    <p:set>
                                      <p:cBhvr>
                                        <p:cTn id="78" dur="1" fill="hold">
                                          <p:stCondLst>
                                            <p:cond delay="499"/>
                                          </p:stCondLst>
                                        </p:cTn>
                                        <p:tgtEl>
                                          <p:spTgt spid="17"/>
                                        </p:tgtEl>
                                        <p:attrNameLst>
                                          <p:attrName>style.visibility</p:attrName>
                                        </p:attrNameLst>
                                      </p:cBhvr>
                                      <p:to>
                                        <p:strVal val="hidden"/>
                                      </p:to>
                                    </p:set>
                                  </p:childTnLst>
                                </p:cTn>
                              </p:par>
                              <p:par>
                                <p:cTn id="79" presetID="16" presetClass="exit" presetSubtype="21" fill="hold" grpId="1" nodeType="withEffect">
                                  <p:stCondLst>
                                    <p:cond delay="0"/>
                                  </p:stCondLst>
                                  <p:childTnLst>
                                    <p:animEffect transition="out" filter="barn(inVertical)">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6" presetClass="exit" presetSubtype="21" fill="hold" nodeType="withEffect">
                                  <p:stCondLst>
                                    <p:cond delay="0"/>
                                  </p:stCondLst>
                                  <p:childTnLst>
                                    <p:animEffect transition="out" filter="barn(inVertical)">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16" presetClass="exit" presetSubtype="21" fill="hold" grpId="1" nodeType="withEffect">
                                  <p:stCondLst>
                                    <p:cond delay="0"/>
                                  </p:stCondLst>
                                  <p:childTnLst>
                                    <p:animEffect transition="out" filter="barn(inVertical)">
                                      <p:cBhvr>
                                        <p:cTn id="86" dur="500"/>
                                        <p:tgtEl>
                                          <p:spTgt spid="13"/>
                                        </p:tgtEl>
                                      </p:cBhvr>
                                    </p:animEffect>
                                    <p:set>
                                      <p:cBhvr>
                                        <p:cTn id="87" dur="1" fill="hold">
                                          <p:stCondLst>
                                            <p:cond delay="499"/>
                                          </p:stCondLst>
                                        </p:cTn>
                                        <p:tgtEl>
                                          <p:spTgt spid="13"/>
                                        </p:tgtEl>
                                        <p:attrNameLst>
                                          <p:attrName>style.visibility</p:attrName>
                                        </p:attrNameLst>
                                      </p:cBhvr>
                                      <p:to>
                                        <p:strVal val="hidden"/>
                                      </p:to>
                                    </p:set>
                                  </p:childTnLst>
                                </p:cTn>
                              </p:par>
                              <p:par>
                                <p:cTn id="88" presetID="16" presetClass="exit" presetSubtype="21" fill="hold" grpId="1" nodeType="withEffect">
                                  <p:stCondLst>
                                    <p:cond delay="0"/>
                                  </p:stCondLst>
                                  <p:childTnLst>
                                    <p:animEffect transition="out" filter="barn(inVertical)">
                                      <p:cBhvr>
                                        <p:cTn id="89" dur="500"/>
                                        <p:tgtEl>
                                          <p:spTgt spid="20"/>
                                        </p:tgtEl>
                                      </p:cBhvr>
                                    </p:animEffect>
                                    <p:set>
                                      <p:cBhvr>
                                        <p:cTn id="90" dur="1" fill="hold">
                                          <p:stCondLst>
                                            <p:cond delay="499"/>
                                          </p:stCondLst>
                                        </p:cTn>
                                        <p:tgtEl>
                                          <p:spTgt spid="20"/>
                                        </p:tgtEl>
                                        <p:attrNameLst>
                                          <p:attrName>style.visibility</p:attrName>
                                        </p:attrNameLst>
                                      </p:cBhvr>
                                      <p:to>
                                        <p:strVal val="hidden"/>
                                      </p:to>
                                    </p:set>
                                  </p:childTnLst>
                                </p:cTn>
                              </p:par>
                              <p:par>
                                <p:cTn id="91" presetID="16" presetClass="exit" presetSubtype="21" fill="hold" nodeType="withEffect">
                                  <p:stCondLst>
                                    <p:cond delay="0"/>
                                  </p:stCondLst>
                                  <p:childTnLst>
                                    <p:animEffect transition="out" filter="barn(inVertical)">
                                      <p:cBhvr>
                                        <p:cTn id="92" dur="500"/>
                                        <p:tgtEl>
                                          <p:spTgt spid="24"/>
                                        </p:tgtEl>
                                      </p:cBhvr>
                                    </p:animEffect>
                                    <p:set>
                                      <p:cBhvr>
                                        <p:cTn id="93" dur="1" fill="hold">
                                          <p:stCondLst>
                                            <p:cond delay="499"/>
                                          </p:stCondLst>
                                        </p:cTn>
                                        <p:tgtEl>
                                          <p:spTgt spid="24"/>
                                        </p:tgtEl>
                                        <p:attrNameLst>
                                          <p:attrName>style.visibility</p:attrName>
                                        </p:attrNameLst>
                                      </p:cBhvr>
                                      <p:to>
                                        <p:strVal val="hidden"/>
                                      </p:to>
                                    </p:set>
                                  </p:childTnLst>
                                </p:cTn>
                              </p:par>
                              <p:par>
                                <p:cTn id="94" presetID="16" presetClass="exit" presetSubtype="21" fill="hold" grpId="1" nodeType="withEffect">
                                  <p:stCondLst>
                                    <p:cond delay="0"/>
                                  </p:stCondLst>
                                  <p:childTnLst>
                                    <p:animEffect transition="out" filter="barn(inVertical)">
                                      <p:cBhvr>
                                        <p:cTn id="95" dur="500"/>
                                        <p:tgtEl>
                                          <p:spTgt spid="21"/>
                                        </p:tgtEl>
                                      </p:cBhvr>
                                    </p:animEffect>
                                    <p:set>
                                      <p:cBhvr>
                                        <p:cTn id="96" dur="1" fill="hold">
                                          <p:stCondLst>
                                            <p:cond delay="499"/>
                                          </p:stCondLst>
                                        </p:cTn>
                                        <p:tgtEl>
                                          <p:spTgt spid="21"/>
                                        </p:tgtEl>
                                        <p:attrNameLst>
                                          <p:attrName>style.visibility</p:attrName>
                                        </p:attrNameLst>
                                      </p:cBhvr>
                                      <p:to>
                                        <p:strVal val="hidden"/>
                                      </p:to>
                                    </p:set>
                                  </p:childTnLst>
                                </p:cTn>
                              </p:par>
                              <p:par>
                                <p:cTn id="97" presetID="16" presetClass="exit" presetSubtype="21" fill="hold" nodeType="withEffect">
                                  <p:stCondLst>
                                    <p:cond delay="0"/>
                                  </p:stCondLst>
                                  <p:childTnLst>
                                    <p:animEffect transition="out" filter="barn(inVertical)">
                                      <p:cBhvr>
                                        <p:cTn id="98" dur="500"/>
                                        <p:tgtEl>
                                          <p:spTgt spid="26"/>
                                        </p:tgtEl>
                                      </p:cBhvr>
                                    </p:animEffect>
                                    <p:set>
                                      <p:cBhvr>
                                        <p:cTn id="99" dur="1" fill="hold">
                                          <p:stCondLst>
                                            <p:cond delay="499"/>
                                          </p:stCondLst>
                                        </p:cTn>
                                        <p:tgtEl>
                                          <p:spTgt spid="26"/>
                                        </p:tgtEl>
                                        <p:attrNameLst>
                                          <p:attrName>style.visibility</p:attrName>
                                        </p:attrNameLst>
                                      </p:cBhvr>
                                      <p:to>
                                        <p:strVal val="hidden"/>
                                      </p:to>
                                    </p:set>
                                  </p:childTnLst>
                                </p:cTn>
                              </p:par>
                              <p:par>
                                <p:cTn id="100" presetID="16" presetClass="exit" presetSubtype="21" fill="hold" grpId="1" nodeType="withEffect">
                                  <p:stCondLst>
                                    <p:cond delay="0"/>
                                  </p:stCondLst>
                                  <p:childTnLst>
                                    <p:animEffect transition="out" filter="barn(inVertical)">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par>
                                <p:cTn id="103" presetID="16" presetClass="exit" presetSubtype="21" fill="hold" nodeType="withEffect">
                                  <p:stCondLst>
                                    <p:cond delay="0"/>
                                  </p:stCondLst>
                                  <p:childTnLst>
                                    <p:animEffect transition="out" filter="barn(inVertical)">
                                      <p:cBhvr>
                                        <p:cTn id="104" dur="500"/>
                                        <p:tgtEl>
                                          <p:spTgt spid="23"/>
                                        </p:tgtEl>
                                      </p:cBhvr>
                                    </p:animEffect>
                                    <p:set>
                                      <p:cBhvr>
                                        <p:cTn id="105" dur="1" fill="hold">
                                          <p:stCondLst>
                                            <p:cond delay="499"/>
                                          </p:stCondLst>
                                        </p:cTn>
                                        <p:tgtEl>
                                          <p:spTgt spid="23"/>
                                        </p:tgtEl>
                                        <p:attrNameLst>
                                          <p:attrName>style.visibility</p:attrName>
                                        </p:attrNameLst>
                                      </p:cBhvr>
                                      <p:to>
                                        <p:strVal val="hidden"/>
                                      </p:to>
                                    </p:set>
                                  </p:childTnLst>
                                </p:cTn>
                              </p:par>
                              <p:par>
                                <p:cTn id="106" presetID="16" presetClass="exit" presetSubtype="21" fill="hold" nodeType="withEffect">
                                  <p:stCondLst>
                                    <p:cond delay="0"/>
                                  </p:stCondLst>
                                  <p:childTnLst>
                                    <p:animEffect transition="out" filter="barn(inVertical)">
                                      <p:cBhvr>
                                        <p:cTn id="107" dur="500"/>
                                        <p:tgtEl>
                                          <p:spTgt spid="25"/>
                                        </p:tgtEl>
                                      </p:cBhvr>
                                    </p:animEffect>
                                    <p:set>
                                      <p:cBhvr>
                                        <p:cTn id="108" dur="1" fill="hold">
                                          <p:stCondLst>
                                            <p:cond delay="499"/>
                                          </p:stCondLst>
                                        </p:cTn>
                                        <p:tgtEl>
                                          <p:spTgt spid="25"/>
                                        </p:tgtEl>
                                        <p:attrNameLst>
                                          <p:attrName>style.visibility</p:attrName>
                                        </p:attrNameLst>
                                      </p:cBhvr>
                                      <p:to>
                                        <p:strVal val="hidden"/>
                                      </p:to>
                                    </p:set>
                                  </p:childTnLst>
                                </p:cTn>
                              </p:par>
                              <p:par>
                                <p:cTn id="109" presetID="16" presetClass="exit" presetSubtype="21" fill="hold" nodeType="withEffect">
                                  <p:stCondLst>
                                    <p:cond delay="0"/>
                                  </p:stCondLst>
                                  <p:childTnLst>
                                    <p:animEffect transition="out" filter="barn(inVertical)">
                                      <p:cBhvr>
                                        <p:cTn id="110" dur="500"/>
                                        <p:tgtEl>
                                          <p:spTgt spid="32"/>
                                        </p:tgtEl>
                                      </p:cBhvr>
                                    </p:animEffect>
                                    <p:set>
                                      <p:cBhvr>
                                        <p:cTn id="111" dur="1" fill="hold">
                                          <p:stCondLst>
                                            <p:cond delay="499"/>
                                          </p:stCondLst>
                                        </p:cTn>
                                        <p:tgtEl>
                                          <p:spTgt spid="32"/>
                                        </p:tgtEl>
                                        <p:attrNameLst>
                                          <p:attrName>style.visibility</p:attrName>
                                        </p:attrNameLst>
                                      </p:cBhvr>
                                      <p:to>
                                        <p:strVal val="hidden"/>
                                      </p:to>
                                    </p:set>
                                  </p:childTnLst>
                                </p:cTn>
                              </p:par>
                              <p:par>
                                <p:cTn id="112" presetID="16" presetClass="exit" presetSubtype="21" fill="hold" nodeType="withEffect">
                                  <p:stCondLst>
                                    <p:cond delay="0"/>
                                  </p:stCondLst>
                                  <p:childTnLst>
                                    <p:animEffect transition="out" filter="barn(inVertical)">
                                      <p:cBhvr>
                                        <p:cTn id="113" dur="500"/>
                                        <p:tgtEl>
                                          <p:spTgt spid="33"/>
                                        </p:tgtEl>
                                      </p:cBhvr>
                                    </p:animEffect>
                                    <p:set>
                                      <p:cBhvr>
                                        <p:cTn id="114" dur="1" fill="hold">
                                          <p:stCondLst>
                                            <p:cond delay="499"/>
                                          </p:stCondLst>
                                        </p:cTn>
                                        <p:tgtEl>
                                          <p:spTgt spid="33"/>
                                        </p:tgtEl>
                                        <p:attrNameLst>
                                          <p:attrName>style.visibility</p:attrName>
                                        </p:attrNameLst>
                                      </p:cBhvr>
                                      <p:to>
                                        <p:strVal val="hidden"/>
                                      </p:to>
                                    </p:set>
                                  </p:childTnLst>
                                </p:cTn>
                              </p:par>
                              <p:par>
                                <p:cTn id="115" presetID="6" presetClass="entr" presetSubtype="16" fill="hold" grpId="0" nodeType="with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circle(in)">
                                      <p:cBhvr>
                                        <p:cTn id="117" dur="750"/>
                                        <p:tgtEl>
                                          <p:spTgt spid="2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wipe(left)">
                                      <p:cBhvr>
                                        <p:cTn id="122" dur="500"/>
                                        <p:tgtEl>
                                          <p:spTgt spid="30"/>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wipe(left)">
                                      <p:cBhvr>
                                        <p:cTn id="125" dur="500"/>
                                        <p:tgtEl>
                                          <p:spTgt spid="2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wipe(left)">
                                      <p:cBhvr>
                                        <p:cTn id="130" dur="500"/>
                                        <p:tgtEl>
                                          <p:spTgt spid="31"/>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wipe(left)">
                                      <p:cBhvr>
                                        <p:cTn id="1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20" grpId="0" animBg="1"/>
      <p:bldP spid="20" grpId="1" animBg="1"/>
      <p:bldP spid="21" grpId="0" animBg="1"/>
      <p:bldP spid="21" grpId="1" animBg="1"/>
      <p:bldP spid="22" grpId="0" animBg="1"/>
      <p:bldP spid="22" grpId="1"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4114"/>
            <a:ext cx="8610600"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000" b="1">
                <a:solidFill>
                  <a:srgbClr val="0000CC"/>
                </a:solidFill>
                <a:latin typeface="Tahoma" pitchFamily="34" charset="0"/>
                <a:ea typeface="Tahoma" pitchFamily="34" charset="0"/>
                <a:cs typeface="Tahoma" pitchFamily="34" charset="0"/>
              </a:rPr>
              <a:t>Câu 18. Phân tích tư tưởng Hồ Chí Minh về nội dung đại đoàn kết dân tộc? Ý nghĩa của thực hiện đại đoàn kết dân tộc hiện nay? </a:t>
            </a:r>
            <a:endParaRPr lang="en-US" sz="2000" b="1">
              <a:solidFill>
                <a:srgbClr val="0000CC"/>
              </a:solidFill>
              <a:latin typeface="Tahoma" pitchFamily="34" charset="0"/>
              <a:ea typeface="Tahoma" pitchFamily="34" charset="0"/>
              <a:cs typeface="Tahoma" pitchFamily="34" charset="0"/>
            </a:endParaRPr>
          </a:p>
        </p:txBody>
      </p:sp>
      <p:sp>
        <p:nvSpPr>
          <p:cNvPr id="3" name="Rectangle 2"/>
          <p:cNvSpPr/>
          <p:nvPr/>
        </p:nvSpPr>
        <p:spPr>
          <a:xfrm>
            <a:off x="76200" y="2133600"/>
            <a:ext cx="1737360"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AU" sz="2800" b="1">
                <a:latin typeface="Tahoma" pitchFamily="34" charset="0"/>
                <a:ea typeface="Tahoma" pitchFamily="34" charset="0"/>
                <a:cs typeface="Tahoma" pitchFamily="34" charset="0"/>
              </a:rPr>
              <a:t>- QĐ của HCM về nội dung của ĐĐK dân tộc</a:t>
            </a:r>
            <a:endParaRPr lang="en-US" sz="2800" b="1">
              <a:latin typeface="Tahoma" pitchFamily="34" charset="0"/>
              <a:ea typeface="Tahoma" pitchFamily="34" charset="0"/>
              <a:cs typeface="Tahoma" pitchFamily="34" charset="0"/>
            </a:endParaRPr>
          </a:p>
        </p:txBody>
      </p:sp>
      <p:sp>
        <p:nvSpPr>
          <p:cNvPr id="4" name="Rectangle 3"/>
          <p:cNvSpPr/>
          <p:nvPr/>
        </p:nvSpPr>
        <p:spPr>
          <a:xfrm>
            <a:off x="2362200" y="990600"/>
            <a:ext cx="2560320" cy="1815882"/>
          </a:xfrm>
          <a:prstGeom prst="rect">
            <a:avLst/>
          </a:prstGeom>
          <a:solidFill>
            <a:schemeClr val="accent6">
              <a:lumMod val="5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n-AU" sz="2800" b="1">
                <a:ln w="10541" cmpd="sng">
                  <a:solidFill>
                    <a:schemeClr val="bg1"/>
                  </a:solidFill>
                  <a:prstDash val="solid"/>
                </a:ln>
                <a:solidFill>
                  <a:schemeClr val="bg1"/>
                </a:solidFill>
                <a:latin typeface="Tahoma" pitchFamily="34" charset="0"/>
                <a:ea typeface="Tahoma" pitchFamily="34" charset="0"/>
                <a:cs typeface="Tahoma" pitchFamily="34" charset="0"/>
              </a:rPr>
              <a:t>+ Đại đoàn kết dân tộc là đại đoàn kết toàn dân</a:t>
            </a:r>
            <a:endParaRPr lang="en-US" sz="2800">
              <a:ln w="10541" cmpd="sng">
                <a:solidFill>
                  <a:schemeClr val="bg1"/>
                </a:solidFill>
                <a:prstDash val="solid"/>
              </a:ln>
              <a:solidFill>
                <a:schemeClr val="bg1"/>
              </a:solidFill>
              <a:latin typeface="Tahoma" pitchFamily="34" charset="0"/>
              <a:ea typeface="Tahoma" pitchFamily="34" charset="0"/>
              <a:cs typeface="Tahoma" pitchFamily="34" charset="0"/>
            </a:endParaRPr>
          </a:p>
        </p:txBody>
      </p:sp>
      <p:sp>
        <p:nvSpPr>
          <p:cNvPr id="5" name="Rectangle 4"/>
          <p:cNvSpPr/>
          <p:nvPr/>
        </p:nvSpPr>
        <p:spPr>
          <a:xfrm>
            <a:off x="2362200" y="4284315"/>
            <a:ext cx="2560320" cy="1815882"/>
          </a:xfrm>
          <a:prstGeom prst="rect">
            <a:avLst/>
          </a:prstGeom>
          <a:solidFill>
            <a:srgbClr val="00206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n-AU" sz="2800" b="1">
                <a:ln w="10541" cmpd="sng">
                  <a:solidFill>
                    <a:schemeClr val="bg1"/>
                  </a:solidFill>
                  <a:prstDash val="solid"/>
                </a:ln>
                <a:solidFill>
                  <a:schemeClr val="bg1"/>
                </a:solidFill>
                <a:latin typeface="Tahoma" pitchFamily="34" charset="0"/>
                <a:ea typeface="Tahoma" pitchFamily="34" charset="0"/>
                <a:cs typeface="Tahoma" pitchFamily="34" charset="0"/>
              </a:rPr>
              <a:t>+ Cơ cở để thực hiện đại đoàn kết dân tộc</a:t>
            </a:r>
            <a:endParaRPr lang="en-US" sz="2800">
              <a:ln w="10541" cmpd="sng">
                <a:solidFill>
                  <a:schemeClr val="bg1"/>
                </a:solidFill>
                <a:prstDash val="solid"/>
              </a:ln>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5867400" y="1238071"/>
            <a:ext cx="237744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b="1">
                <a:solidFill>
                  <a:srgbClr val="7030A0"/>
                </a:solidFill>
                <a:latin typeface="Tahoma" pitchFamily="34" charset="0"/>
                <a:ea typeface="Tahoma" pitchFamily="34" charset="0"/>
                <a:cs typeface="Tahoma" pitchFamily="34" charset="0"/>
              </a:rPr>
              <a:t>Đoàn kết toàn dân là như thế nào?</a:t>
            </a:r>
          </a:p>
        </p:txBody>
      </p:sp>
      <p:sp>
        <p:nvSpPr>
          <p:cNvPr id="7" name="TextBox 6"/>
          <p:cNvSpPr txBox="1"/>
          <p:nvPr/>
        </p:nvSpPr>
        <p:spPr>
          <a:xfrm>
            <a:off x="5486400" y="3253263"/>
            <a:ext cx="35814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b="1">
                <a:solidFill>
                  <a:srgbClr val="0000FF"/>
                </a:solidFill>
                <a:latin typeface="Tahoma" pitchFamily="34" charset="0"/>
                <a:ea typeface="Tahoma" pitchFamily="34" charset="0"/>
                <a:cs typeface="Tahoma" pitchFamily="34" charset="0"/>
              </a:rPr>
              <a:t>Kế thừa truyền thống đoàn kết nhân nghĩa của dân tộc</a:t>
            </a:r>
          </a:p>
        </p:txBody>
      </p:sp>
      <p:sp>
        <p:nvSpPr>
          <p:cNvPr id="8" name="TextBox 7"/>
          <p:cNvSpPr txBox="1"/>
          <p:nvPr/>
        </p:nvSpPr>
        <p:spPr>
          <a:xfrm>
            <a:off x="5486400" y="4731603"/>
            <a:ext cx="35814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b="1">
                <a:solidFill>
                  <a:srgbClr val="C00000"/>
                </a:solidFill>
                <a:latin typeface="Tahoma" pitchFamily="34" charset="0"/>
                <a:ea typeface="Tahoma" pitchFamily="34" charset="0"/>
                <a:cs typeface="Tahoma" pitchFamily="34" charset="0"/>
              </a:rPr>
              <a:t>Phải có niềm tin vào quần chúng nhân dân</a:t>
            </a:r>
          </a:p>
        </p:txBody>
      </p:sp>
      <p:sp>
        <p:nvSpPr>
          <p:cNvPr id="9" name="TextBox 8"/>
          <p:cNvSpPr txBox="1"/>
          <p:nvPr/>
        </p:nvSpPr>
        <p:spPr>
          <a:xfrm>
            <a:off x="5486400" y="5874603"/>
            <a:ext cx="35814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b="1">
                <a:latin typeface="Tahoma" pitchFamily="34" charset="0"/>
                <a:ea typeface="Tahoma" pitchFamily="34" charset="0"/>
                <a:cs typeface="Tahoma" pitchFamily="34" charset="0"/>
              </a:rPr>
              <a:t>Phải có lòng khoan dung, độ lượng</a:t>
            </a:r>
          </a:p>
        </p:txBody>
      </p:sp>
      <p:cxnSp>
        <p:nvCxnSpPr>
          <p:cNvPr id="11" name="Straight Arrow Connector 10"/>
          <p:cNvCxnSpPr>
            <a:stCxn id="3" idx="3"/>
          </p:cNvCxnSpPr>
          <p:nvPr/>
        </p:nvCxnSpPr>
        <p:spPr>
          <a:xfrm flipV="1">
            <a:off x="1813560" y="1838235"/>
            <a:ext cx="548640" cy="163419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p:cNvCxnSpPr>
          <p:nvPr/>
        </p:nvCxnSpPr>
        <p:spPr>
          <a:xfrm>
            <a:off x="1813560" y="3472428"/>
            <a:ext cx="548640" cy="171982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1"/>
          </p:cNvCxnSpPr>
          <p:nvPr/>
        </p:nvCxnSpPr>
        <p:spPr>
          <a:xfrm>
            <a:off x="4922520" y="1838235"/>
            <a:ext cx="944880" cy="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7" idx="1"/>
          </p:cNvCxnSpPr>
          <p:nvPr/>
        </p:nvCxnSpPr>
        <p:spPr>
          <a:xfrm flipV="1">
            <a:off x="4922520" y="3853428"/>
            <a:ext cx="563880" cy="133882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8" idx="1"/>
          </p:cNvCxnSpPr>
          <p:nvPr/>
        </p:nvCxnSpPr>
        <p:spPr>
          <a:xfrm flipV="1">
            <a:off x="4922520" y="5147102"/>
            <a:ext cx="563880" cy="4515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a:endCxn id="9" idx="1"/>
          </p:cNvCxnSpPr>
          <p:nvPr/>
        </p:nvCxnSpPr>
        <p:spPr>
          <a:xfrm>
            <a:off x="4922520" y="5192256"/>
            <a:ext cx="563880" cy="109784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2787" y="2817674"/>
            <a:ext cx="2255613"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5400" b="1">
                <a:solidFill>
                  <a:schemeClr val="bg1"/>
                </a:solidFill>
                <a:latin typeface="Tahoma" pitchFamily="34" charset="0"/>
                <a:ea typeface="Tahoma" pitchFamily="34" charset="0"/>
                <a:cs typeface="Tahoma" pitchFamily="34" charset="0"/>
              </a:rPr>
              <a:t>- Ý nghĩa</a:t>
            </a:r>
            <a:endParaRPr lang="en-US" sz="5400">
              <a:solidFill>
                <a:schemeClr val="bg1"/>
              </a:solidFill>
            </a:endParaRPr>
          </a:p>
        </p:txBody>
      </p:sp>
      <p:sp>
        <p:nvSpPr>
          <p:cNvPr id="25" name="Rectangle 24"/>
          <p:cNvSpPr/>
          <p:nvPr/>
        </p:nvSpPr>
        <p:spPr>
          <a:xfrm>
            <a:off x="3505200" y="1143000"/>
            <a:ext cx="5181600" cy="2308324"/>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Thấy được tầm quan trọng của ĐĐK DT trong bất kỳ GĐ CM nào</a:t>
            </a:r>
            <a:endParaRPr lang="en-US" sz="3600">
              <a:solidFill>
                <a:schemeClr val="bg1"/>
              </a:solidFill>
            </a:endParaRPr>
          </a:p>
        </p:txBody>
      </p:sp>
      <p:sp>
        <p:nvSpPr>
          <p:cNvPr id="26" name="Rectangle 25"/>
          <p:cNvSpPr/>
          <p:nvPr/>
        </p:nvSpPr>
        <p:spPr>
          <a:xfrm>
            <a:off x="3505200" y="4038600"/>
            <a:ext cx="5181600" cy="2554545"/>
          </a:xfrm>
          <a:prstGeom prst="rect">
            <a:avLst/>
          </a:prstGeom>
          <a:solidFill>
            <a:srgbClr val="0000FF"/>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Trong thời kỳ đổi mới đất nước hiện nay cần tiếp tục phát huy thực hiện ĐĐK dân tộc theo QĐ của HCM</a:t>
            </a:r>
            <a:endParaRPr lang="en-US" sz="3200">
              <a:solidFill>
                <a:schemeClr val="bg1"/>
              </a:solidFill>
            </a:endParaRPr>
          </a:p>
        </p:txBody>
      </p:sp>
      <p:cxnSp>
        <p:nvCxnSpPr>
          <p:cNvPr id="27" name="Straight Arrow Connector 26"/>
          <p:cNvCxnSpPr>
            <a:stCxn id="24" idx="3"/>
            <a:endCxn id="25" idx="1"/>
          </p:cNvCxnSpPr>
          <p:nvPr/>
        </p:nvCxnSpPr>
        <p:spPr>
          <a:xfrm flipV="1">
            <a:off x="2438400" y="2297162"/>
            <a:ext cx="1066800" cy="1397675"/>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a:endCxn id="26" idx="1"/>
          </p:cNvCxnSpPr>
          <p:nvPr/>
        </p:nvCxnSpPr>
        <p:spPr>
          <a:xfrm>
            <a:off x="2438400" y="3694837"/>
            <a:ext cx="1066800" cy="1621036"/>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6730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xit" presetSubtype="2" fill="hold" grpId="1" nodeType="clickEffect">
                                  <p:stCondLst>
                                    <p:cond delay="0"/>
                                  </p:stCondLst>
                                  <p:childTnLst>
                                    <p:anim calcmode="lin" valueType="num">
                                      <p:cBhvr additive="base">
                                        <p:cTn id="59" dur="500"/>
                                        <p:tgtEl>
                                          <p:spTgt spid="3"/>
                                        </p:tgtEl>
                                        <p:attrNameLst>
                                          <p:attrName>ppt_x</p:attrName>
                                        </p:attrNameLst>
                                      </p:cBhvr>
                                      <p:tavLst>
                                        <p:tav tm="0">
                                          <p:val>
                                            <p:strVal val="ppt_x"/>
                                          </p:val>
                                        </p:tav>
                                        <p:tav tm="100000">
                                          <p:val>
                                            <p:strVal val="1+ppt_w/2"/>
                                          </p:val>
                                        </p:tav>
                                      </p:tavLst>
                                    </p:anim>
                                    <p:anim calcmode="lin" valueType="num">
                                      <p:cBhvr additive="base">
                                        <p:cTn id="60" dur="500"/>
                                        <p:tgtEl>
                                          <p:spTgt spid="3"/>
                                        </p:tgtEl>
                                        <p:attrNameLst>
                                          <p:attrName>ppt_y</p:attrName>
                                        </p:attrNameLst>
                                      </p:cBhvr>
                                      <p:tavLst>
                                        <p:tav tm="0">
                                          <p:val>
                                            <p:strVal val="ppt_y"/>
                                          </p:val>
                                        </p:tav>
                                        <p:tav tm="100000">
                                          <p:val>
                                            <p:strVal val="ppt_y"/>
                                          </p:val>
                                        </p:tav>
                                      </p:tavLst>
                                    </p:anim>
                                    <p:set>
                                      <p:cBhvr>
                                        <p:cTn id="61" dur="1" fill="hold">
                                          <p:stCondLst>
                                            <p:cond delay="499"/>
                                          </p:stCondLst>
                                        </p:cTn>
                                        <p:tgtEl>
                                          <p:spTgt spid="3"/>
                                        </p:tgtEl>
                                        <p:attrNameLst>
                                          <p:attrName>style.visibility</p:attrName>
                                        </p:attrNameLst>
                                      </p:cBhvr>
                                      <p:to>
                                        <p:strVal val="hidden"/>
                                      </p:to>
                                    </p:set>
                                  </p:childTnLst>
                                </p:cTn>
                              </p:par>
                              <p:par>
                                <p:cTn id="62" presetID="2" presetClass="exit" presetSubtype="2" fill="hold" nodeType="withEffect">
                                  <p:stCondLst>
                                    <p:cond delay="0"/>
                                  </p:stCondLst>
                                  <p:childTnLst>
                                    <p:anim calcmode="lin" valueType="num">
                                      <p:cBhvr additive="base">
                                        <p:cTn id="63" dur="500"/>
                                        <p:tgtEl>
                                          <p:spTgt spid="11"/>
                                        </p:tgtEl>
                                        <p:attrNameLst>
                                          <p:attrName>ppt_x</p:attrName>
                                        </p:attrNameLst>
                                      </p:cBhvr>
                                      <p:tavLst>
                                        <p:tav tm="0">
                                          <p:val>
                                            <p:strVal val="ppt_x"/>
                                          </p:val>
                                        </p:tav>
                                        <p:tav tm="100000">
                                          <p:val>
                                            <p:strVal val="1+ppt_w/2"/>
                                          </p:val>
                                        </p:tav>
                                      </p:tavLst>
                                    </p:anim>
                                    <p:anim calcmode="lin" valueType="num">
                                      <p:cBhvr additive="base">
                                        <p:cTn id="64" dur="500"/>
                                        <p:tgtEl>
                                          <p:spTgt spid="11"/>
                                        </p:tgtEl>
                                        <p:attrNameLst>
                                          <p:attrName>ppt_y</p:attrName>
                                        </p:attrNameLst>
                                      </p:cBhvr>
                                      <p:tavLst>
                                        <p:tav tm="0">
                                          <p:val>
                                            <p:strVal val="ppt_y"/>
                                          </p:val>
                                        </p:tav>
                                        <p:tav tm="100000">
                                          <p:val>
                                            <p:strVal val="ppt_y"/>
                                          </p:val>
                                        </p:tav>
                                      </p:tavLst>
                                    </p:anim>
                                    <p:set>
                                      <p:cBhvr>
                                        <p:cTn id="65" dur="1" fill="hold">
                                          <p:stCondLst>
                                            <p:cond delay="499"/>
                                          </p:stCondLst>
                                        </p:cTn>
                                        <p:tgtEl>
                                          <p:spTgt spid="11"/>
                                        </p:tgtEl>
                                        <p:attrNameLst>
                                          <p:attrName>style.visibility</p:attrName>
                                        </p:attrNameLst>
                                      </p:cBhvr>
                                      <p:to>
                                        <p:strVal val="hidden"/>
                                      </p:to>
                                    </p:set>
                                  </p:childTnLst>
                                </p:cTn>
                              </p:par>
                              <p:par>
                                <p:cTn id="66" presetID="2" presetClass="exit" presetSubtype="2" fill="hold" grpId="1" nodeType="withEffect">
                                  <p:stCondLst>
                                    <p:cond delay="0"/>
                                  </p:stCondLst>
                                  <p:childTnLst>
                                    <p:anim calcmode="lin" valueType="num">
                                      <p:cBhvr additive="base">
                                        <p:cTn id="67" dur="500"/>
                                        <p:tgtEl>
                                          <p:spTgt spid="4"/>
                                        </p:tgtEl>
                                        <p:attrNameLst>
                                          <p:attrName>ppt_x</p:attrName>
                                        </p:attrNameLst>
                                      </p:cBhvr>
                                      <p:tavLst>
                                        <p:tav tm="0">
                                          <p:val>
                                            <p:strVal val="ppt_x"/>
                                          </p:val>
                                        </p:tav>
                                        <p:tav tm="100000">
                                          <p:val>
                                            <p:strVal val="1+ppt_w/2"/>
                                          </p:val>
                                        </p:tav>
                                      </p:tavLst>
                                    </p:anim>
                                    <p:anim calcmode="lin" valueType="num">
                                      <p:cBhvr additive="base">
                                        <p:cTn id="68" dur="500"/>
                                        <p:tgtEl>
                                          <p:spTgt spid="4"/>
                                        </p:tgtEl>
                                        <p:attrNameLst>
                                          <p:attrName>ppt_y</p:attrName>
                                        </p:attrNameLst>
                                      </p:cBhvr>
                                      <p:tavLst>
                                        <p:tav tm="0">
                                          <p:val>
                                            <p:strVal val="ppt_y"/>
                                          </p:val>
                                        </p:tav>
                                        <p:tav tm="100000">
                                          <p:val>
                                            <p:strVal val="ppt_y"/>
                                          </p:val>
                                        </p:tav>
                                      </p:tavLst>
                                    </p:anim>
                                    <p:set>
                                      <p:cBhvr>
                                        <p:cTn id="69" dur="1" fill="hold">
                                          <p:stCondLst>
                                            <p:cond delay="499"/>
                                          </p:stCondLst>
                                        </p:cTn>
                                        <p:tgtEl>
                                          <p:spTgt spid="4"/>
                                        </p:tgtEl>
                                        <p:attrNameLst>
                                          <p:attrName>style.visibility</p:attrName>
                                        </p:attrNameLst>
                                      </p:cBhvr>
                                      <p:to>
                                        <p:strVal val="hidden"/>
                                      </p:to>
                                    </p:set>
                                  </p:childTnLst>
                                </p:cTn>
                              </p:par>
                              <p:par>
                                <p:cTn id="70" presetID="2" presetClass="exit" presetSubtype="2" fill="hold" nodeType="withEffect">
                                  <p:stCondLst>
                                    <p:cond delay="0"/>
                                  </p:stCondLst>
                                  <p:childTnLst>
                                    <p:anim calcmode="lin" valueType="num">
                                      <p:cBhvr additive="base">
                                        <p:cTn id="71" dur="500"/>
                                        <p:tgtEl>
                                          <p:spTgt spid="17"/>
                                        </p:tgtEl>
                                        <p:attrNameLst>
                                          <p:attrName>ppt_x</p:attrName>
                                        </p:attrNameLst>
                                      </p:cBhvr>
                                      <p:tavLst>
                                        <p:tav tm="0">
                                          <p:val>
                                            <p:strVal val="ppt_x"/>
                                          </p:val>
                                        </p:tav>
                                        <p:tav tm="100000">
                                          <p:val>
                                            <p:strVal val="1+ppt_w/2"/>
                                          </p:val>
                                        </p:tav>
                                      </p:tavLst>
                                    </p:anim>
                                    <p:anim calcmode="lin" valueType="num">
                                      <p:cBhvr additive="base">
                                        <p:cTn id="72" dur="500"/>
                                        <p:tgtEl>
                                          <p:spTgt spid="17"/>
                                        </p:tgtEl>
                                        <p:attrNameLst>
                                          <p:attrName>ppt_y</p:attrName>
                                        </p:attrNameLst>
                                      </p:cBhvr>
                                      <p:tavLst>
                                        <p:tav tm="0">
                                          <p:val>
                                            <p:strVal val="ppt_y"/>
                                          </p:val>
                                        </p:tav>
                                        <p:tav tm="100000">
                                          <p:val>
                                            <p:strVal val="ppt_y"/>
                                          </p:val>
                                        </p:tav>
                                      </p:tavLst>
                                    </p:anim>
                                    <p:set>
                                      <p:cBhvr>
                                        <p:cTn id="73" dur="1" fill="hold">
                                          <p:stCondLst>
                                            <p:cond delay="499"/>
                                          </p:stCondLst>
                                        </p:cTn>
                                        <p:tgtEl>
                                          <p:spTgt spid="17"/>
                                        </p:tgtEl>
                                        <p:attrNameLst>
                                          <p:attrName>style.visibility</p:attrName>
                                        </p:attrNameLst>
                                      </p:cBhvr>
                                      <p:to>
                                        <p:strVal val="hidden"/>
                                      </p:to>
                                    </p:set>
                                  </p:childTnLst>
                                </p:cTn>
                              </p:par>
                              <p:par>
                                <p:cTn id="74" presetID="2" presetClass="exit" presetSubtype="2" fill="hold" grpId="1" nodeType="withEffect">
                                  <p:stCondLst>
                                    <p:cond delay="0"/>
                                  </p:stCondLst>
                                  <p:childTnLst>
                                    <p:anim calcmode="lin" valueType="num">
                                      <p:cBhvr additive="base">
                                        <p:cTn id="75" dur="500"/>
                                        <p:tgtEl>
                                          <p:spTgt spid="6"/>
                                        </p:tgtEl>
                                        <p:attrNameLst>
                                          <p:attrName>ppt_x</p:attrName>
                                        </p:attrNameLst>
                                      </p:cBhvr>
                                      <p:tavLst>
                                        <p:tav tm="0">
                                          <p:val>
                                            <p:strVal val="ppt_x"/>
                                          </p:val>
                                        </p:tav>
                                        <p:tav tm="100000">
                                          <p:val>
                                            <p:strVal val="1+ppt_w/2"/>
                                          </p:val>
                                        </p:tav>
                                      </p:tavLst>
                                    </p:anim>
                                    <p:anim calcmode="lin" valueType="num">
                                      <p:cBhvr additive="base">
                                        <p:cTn id="76" dur="500"/>
                                        <p:tgtEl>
                                          <p:spTgt spid="6"/>
                                        </p:tgtEl>
                                        <p:attrNameLst>
                                          <p:attrName>ppt_y</p:attrName>
                                        </p:attrNameLst>
                                      </p:cBhvr>
                                      <p:tavLst>
                                        <p:tav tm="0">
                                          <p:val>
                                            <p:strVal val="ppt_y"/>
                                          </p:val>
                                        </p:tav>
                                        <p:tav tm="100000">
                                          <p:val>
                                            <p:strVal val="ppt_y"/>
                                          </p:val>
                                        </p:tav>
                                      </p:tavLst>
                                    </p:anim>
                                    <p:set>
                                      <p:cBhvr>
                                        <p:cTn id="77" dur="1" fill="hold">
                                          <p:stCondLst>
                                            <p:cond delay="499"/>
                                          </p:stCondLst>
                                        </p:cTn>
                                        <p:tgtEl>
                                          <p:spTgt spid="6"/>
                                        </p:tgtEl>
                                        <p:attrNameLst>
                                          <p:attrName>style.visibility</p:attrName>
                                        </p:attrNameLst>
                                      </p:cBhvr>
                                      <p:to>
                                        <p:strVal val="hidden"/>
                                      </p:to>
                                    </p:set>
                                  </p:childTnLst>
                                </p:cTn>
                              </p:par>
                              <p:par>
                                <p:cTn id="78" presetID="2" presetClass="exit" presetSubtype="2" fill="hold" nodeType="withEffect">
                                  <p:stCondLst>
                                    <p:cond delay="0"/>
                                  </p:stCondLst>
                                  <p:childTnLst>
                                    <p:anim calcmode="lin" valueType="num">
                                      <p:cBhvr additive="base">
                                        <p:cTn id="79" dur="500"/>
                                        <p:tgtEl>
                                          <p:spTgt spid="13"/>
                                        </p:tgtEl>
                                        <p:attrNameLst>
                                          <p:attrName>ppt_x</p:attrName>
                                        </p:attrNameLst>
                                      </p:cBhvr>
                                      <p:tavLst>
                                        <p:tav tm="0">
                                          <p:val>
                                            <p:strVal val="ppt_x"/>
                                          </p:val>
                                        </p:tav>
                                        <p:tav tm="100000">
                                          <p:val>
                                            <p:strVal val="1+ppt_w/2"/>
                                          </p:val>
                                        </p:tav>
                                      </p:tavLst>
                                    </p:anim>
                                    <p:anim calcmode="lin" valueType="num">
                                      <p:cBhvr additive="base">
                                        <p:cTn id="80" dur="500"/>
                                        <p:tgtEl>
                                          <p:spTgt spid="13"/>
                                        </p:tgtEl>
                                        <p:attrNameLst>
                                          <p:attrName>ppt_y</p:attrName>
                                        </p:attrNameLst>
                                      </p:cBhvr>
                                      <p:tavLst>
                                        <p:tav tm="0">
                                          <p:val>
                                            <p:strVal val="ppt_y"/>
                                          </p:val>
                                        </p:tav>
                                        <p:tav tm="100000">
                                          <p:val>
                                            <p:strVal val="ppt_y"/>
                                          </p:val>
                                        </p:tav>
                                      </p:tavLst>
                                    </p:anim>
                                    <p:set>
                                      <p:cBhvr>
                                        <p:cTn id="81" dur="1" fill="hold">
                                          <p:stCondLst>
                                            <p:cond delay="499"/>
                                          </p:stCondLst>
                                        </p:cTn>
                                        <p:tgtEl>
                                          <p:spTgt spid="13"/>
                                        </p:tgtEl>
                                        <p:attrNameLst>
                                          <p:attrName>style.visibility</p:attrName>
                                        </p:attrNameLst>
                                      </p:cBhvr>
                                      <p:to>
                                        <p:strVal val="hidden"/>
                                      </p:to>
                                    </p:set>
                                  </p:childTnLst>
                                </p:cTn>
                              </p:par>
                              <p:par>
                                <p:cTn id="82" presetID="2" presetClass="exit" presetSubtype="2" fill="hold" grpId="1" nodeType="withEffect">
                                  <p:stCondLst>
                                    <p:cond delay="0"/>
                                  </p:stCondLst>
                                  <p:childTnLst>
                                    <p:anim calcmode="lin" valueType="num">
                                      <p:cBhvr additive="base">
                                        <p:cTn id="83" dur="500"/>
                                        <p:tgtEl>
                                          <p:spTgt spid="5"/>
                                        </p:tgtEl>
                                        <p:attrNameLst>
                                          <p:attrName>ppt_x</p:attrName>
                                        </p:attrNameLst>
                                      </p:cBhvr>
                                      <p:tavLst>
                                        <p:tav tm="0">
                                          <p:val>
                                            <p:strVal val="ppt_x"/>
                                          </p:val>
                                        </p:tav>
                                        <p:tav tm="100000">
                                          <p:val>
                                            <p:strVal val="1+ppt_w/2"/>
                                          </p:val>
                                        </p:tav>
                                      </p:tavLst>
                                    </p:anim>
                                    <p:anim calcmode="lin" valueType="num">
                                      <p:cBhvr additive="base">
                                        <p:cTn id="84" dur="500"/>
                                        <p:tgtEl>
                                          <p:spTgt spid="5"/>
                                        </p:tgtEl>
                                        <p:attrNameLst>
                                          <p:attrName>ppt_y</p:attrName>
                                        </p:attrNameLst>
                                      </p:cBhvr>
                                      <p:tavLst>
                                        <p:tav tm="0">
                                          <p:val>
                                            <p:strVal val="ppt_y"/>
                                          </p:val>
                                        </p:tav>
                                        <p:tav tm="100000">
                                          <p:val>
                                            <p:strVal val="ppt_y"/>
                                          </p:val>
                                        </p:tav>
                                      </p:tavLst>
                                    </p:anim>
                                    <p:set>
                                      <p:cBhvr>
                                        <p:cTn id="85" dur="1" fill="hold">
                                          <p:stCondLst>
                                            <p:cond delay="499"/>
                                          </p:stCondLst>
                                        </p:cTn>
                                        <p:tgtEl>
                                          <p:spTgt spid="5"/>
                                        </p:tgtEl>
                                        <p:attrNameLst>
                                          <p:attrName>style.visibility</p:attrName>
                                        </p:attrNameLst>
                                      </p:cBhvr>
                                      <p:to>
                                        <p:strVal val="hidden"/>
                                      </p:to>
                                    </p:set>
                                  </p:childTnLst>
                                </p:cTn>
                              </p:par>
                              <p:par>
                                <p:cTn id="86" presetID="2" presetClass="exit" presetSubtype="2" fill="hold" nodeType="withEffect">
                                  <p:stCondLst>
                                    <p:cond delay="0"/>
                                  </p:stCondLst>
                                  <p:childTnLst>
                                    <p:anim calcmode="lin" valueType="num">
                                      <p:cBhvr additive="base">
                                        <p:cTn id="87" dur="500"/>
                                        <p:tgtEl>
                                          <p:spTgt spid="19"/>
                                        </p:tgtEl>
                                        <p:attrNameLst>
                                          <p:attrName>ppt_x</p:attrName>
                                        </p:attrNameLst>
                                      </p:cBhvr>
                                      <p:tavLst>
                                        <p:tav tm="0">
                                          <p:val>
                                            <p:strVal val="ppt_x"/>
                                          </p:val>
                                        </p:tav>
                                        <p:tav tm="100000">
                                          <p:val>
                                            <p:strVal val="1+ppt_w/2"/>
                                          </p:val>
                                        </p:tav>
                                      </p:tavLst>
                                    </p:anim>
                                    <p:anim calcmode="lin" valueType="num">
                                      <p:cBhvr additive="base">
                                        <p:cTn id="88" dur="500"/>
                                        <p:tgtEl>
                                          <p:spTgt spid="19"/>
                                        </p:tgtEl>
                                        <p:attrNameLst>
                                          <p:attrName>ppt_y</p:attrName>
                                        </p:attrNameLst>
                                      </p:cBhvr>
                                      <p:tavLst>
                                        <p:tav tm="0">
                                          <p:val>
                                            <p:strVal val="ppt_y"/>
                                          </p:val>
                                        </p:tav>
                                        <p:tav tm="100000">
                                          <p:val>
                                            <p:strVal val="ppt_y"/>
                                          </p:val>
                                        </p:tav>
                                      </p:tavLst>
                                    </p:anim>
                                    <p:set>
                                      <p:cBhvr>
                                        <p:cTn id="89" dur="1" fill="hold">
                                          <p:stCondLst>
                                            <p:cond delay="499"/>
                                          </p:stCondLst>
                                        </p:cTn>
                                        <p:tgtEl>
                                          <p:spTgt spid="19"/>
                                        </p:tgtEl>
                                        <p:attrNameLst>
                                          <p:attrName>style.visibility</p:attrName>
                                        </p:attrNameLst>
                                      </p:cBhvr>
                                      <p:to>
                                        <p:strVal val="hidden"/>
                                      </p:to>
                                    </p:set>
                                  </p:childTnLst>
                                </p:cTn>
                              </p:par>
                              <p:par>
                                <p:cTn id="90" presetID="2" presetClass="exit" presetSubtype="2" fill="hold" grpId="1" nodeType="withEffect">
                                  <p:stCondLst>
                                    <p:cond delay="0"/>
                                  </p:stCondLst>
                                  <p:childTnLst>
                                    <p:anim calcmode="lin" valueType="num">
                                      <p:cBhvr additive="base">
                                        <p:cTn id="91" dur="500"/>
                                        <p:tgtEl>
                                          <p:spTgt spid="7"/>
                                        </p:tgtEl>
                                        <p:attrNameLst>
                                          <p:attrName>ppt_x</p:attrName>
                                        </p:attrNameLst>
                                      </p:cBhvr>
                                      <p:tavLst>
                                        <p:tav tm="0">
                                          <p:val>
                                            <p:strVal val="ppt_x"/>
                                          </p:val>
                                        </p:tav>
                                        <p:tav tm="100000">
                                          <p:val>
                                            <p:strVal val="1+ppt_w/2"/>
                                          </p:val>
                                        </p:tav>
                                      </p:tavLst>
                                    </p:anim>
                                    <p:anim calcmode="lin" valueType="num">
                                      <p:cBhvr additive="base">
                                        <p:cTn id="92" dur="500"/>
                                        <p:tgtEl>
                                          <p:spTgt spid="7"/>
                                        </p:tgtEl>
                                        <p:attrNameLst>
                                          <p:attrName>ppt_y</p:attrName>
                                        </p:attrNameLst>
                                      </p:cBhvr>
                                      <p:tavLst>
                                        <p:tav tm="0">
                                          <p:val>
                                            <p:strVal val="ppt_y"/>
                                          </p:val>
                                        </p:tav>
                                        <p:tav tm="100000">
                                          <p:val>
                                            <p:strVal val="ppt_y"/>
                                          </p:val>
                                        </p:tav>
                                      </p:tavLst>
                                    </p:anim>
                                    <p:set>
                                      <p:cBhvr>
                                        <p:cTn id="93" dur="1" fill="hold">
                                          <p:stCondLst>
                                            <p:cond delay="499"/>
                                          </p:stCondLst>
                                        </p:cTn>
                                        <p:tgtEl>
                                          <p:spTgt spid="7"/>
                                        </p:tgtEl>
                                        <p:attrNameLst>
                                          <p:attrName>style.visibility</p:attrName>
                                        </p:attrNameLst>
                                      </p:cBhvr>
                                      <p:to>
                                        <p:strVal val="hidden"/>
                                      </p:to>
                                    </p:set>
                                  </p:childTnLst>
                                </p:cTn>
                              </p:par>
                              <p:par>
                                <p:cTn id="94" presetID="2" presetClass="exit" presetSubtype="2" fill="hold" nodeType="withEffect">
                                  <p:stCondLst>
                                    <p:cond delay="0"/>
                                  </p:stCondLst>
                                  <p:childTnLst>
                                    <p:anim calcmode="lin" valueType="num">
                                      <p:cBhvr additive="base">
                                        <p:cTn id="95" dur="500"/>
                                        <p:tgtEl>
                                          <p:spTgt spid="21"/>
                                        </p:tgtEl>
                                        <p:attrNameLst>
                                          <p:attrName>ppt_x</p:attrName>
                                        </p:attrNameLst>
                                      </p:cBhvr>
                                      <p:tavLst>
                                        <p:tav tm="0">
                                          <p:val>
                                            <p:strVal val="ppt_x"/>
                                          </p:val>
                                        </p:tav>
                                        <p:tav tm="100000">
                                          <p:val>
                                            <p:strVal val="1+ppt_w/2"/>
                                          </p:val>
                                        </p:tav>
                                      </p:tavLst>
                                    </p:anim>
                                    <p:anim calcmode="lin" valueType="num">
                                      <p:cBhvr additive="base">
                                        <p:cTn id="96" dur="500"/>
                                        <p:tgtEl>
                                          <p:spTgt spid="21"/>
                                        </p:tgtEl>
                                        <p:attrNameLst>
                                          <p:attrName>ppt_y</p:attrName>
                                        </p:attrNameLst>
                                      </p:cBhvr>
                                      <p:tavLst>
                                        <p:tav tm="0">
                                          <p:val>
                                            <p:strVal val="ppt_y"/>
                                          </p:val>
                                        </p:tav>
                                        <p:tav tm="100000">
                                          <p:val>
                                            <p:strVal val="ppt_y"/>
                                          </p:val>
                                        </p:tav>
                                      </p:tavLst>
                                    </p:anim>
                                    <p:set>
                                      <p:cBhvr>
                                        <p:cTn id="97" dur="1" fill="hold">
                                          <p:stCondLst>
                                            <p:cond delay="499"/>
                                          </p:stCondLst>
                                        </p:cTn>
                                        <p:tgtEl>
                                          <p:spTgt spid="21"/>
                                        </p:tgtEl>
                                        <p:attrNameLst>
                                          <p:attrName>style.visibility</p:attrName>
                                        </p:attrNameLst>
                                      </p:cBhvr>
                                      <p:to>
                                        <p:strVal val="hidden"/>
                                      </p:to>
                                    </p:set>
                                  </p:childTnLst>
                                </p:cTn>
                              </p:par>
                              <p:par>
                                <p:cTn id="98" presetID="2" presetClass="exit" presetSubtype="2" fill="hold" grpId="1" nodeType="withEffect">
                                  <p:stCondLst>
                                    <p:cond delay="0"/>
                                  </p:stCondLst>
                                  <p:childTnLst>
                                    <p:anim calcmode="lin" valueType="num">
                                      <p:cBhvr additive="base">
                                        <p:cTn id="99" dur="500"/>
                                        <p:tgtEl>
                                          <p:spTgt spid="8"/>
                                        </p:tgtEl>
                                        <p:attrNameLst>
                                          <p:attrName>ppt_x</p:attrName>
                                        </p:attrNameLst>
                                      </p:cBhvr>
                                      <p:tavLst>
                                        <p:tav tm="0">
                                          <p:val>
                                            <p:strVal val="ppt_x"/>
                                          </p:val>
                                        </p:tav>
                                        <p:tav tm="100000">
                                          <p:val>
                                            <p:strVal val="1+ppt_w/2"/>
                                          </p:val>
                                        </p:tav>
                                      </p:tavLst>
                                    </p:anim>
                                    <p:anim calcmode="lin" valueType="num">
                                      <p:cBhvr additive="base">
                                        <p:cTn id="100" dur="500"/>
                                        <p:tgtEl>
                                          <p:spTgt spid="8"/>
                                        </p:tgtEl>
                                        <p:attrNameLst>
                                          <p:attrName>ppt_y</p:attrName>
                                        </p:attrNameLst>
                                      </p:cBhvr>
                                      <p:tavLst>
                                        <p:tav tm="0">
                                          <p:val>
                                            <p:strVal val="ppt_y"/>
                                          </p:val>
                                        </p:tav>
                                        <p:tav tm="100000">
                                          <p:val>
                                            <p:strVal val="ppt_y"/>
                                          </p:val>
                                        </p:tav>
                                      </p:tavLst>
                                    </p:anim>
                                    <p:set>
                                      <p:cBhvr>
                                        <p:cTn id="101" dur="1" fill="hold">
                                          <p:stCondLst>
                                            <p:cond delay="499"/>
                                          </p:stCondLst>
                                        </p:cTn>
                                        <p:tgtEl>
                                          <p:spTgt spid="8"/>
                                        </p:tgtEl>
                                        <p:attrNameLst>
                                          <p:attrName>style.visibility</p:attrName>
                                        </p:attrNameLst>
                                      </p:cBhvr>
                                      <p:to>
                                        <p:strVal val="hidden"/>
                                      </p:to>
                                    </p:set>
                                  </p:childTnLst>
                                </p:cTn>
                              </p:par>
                              <p:par>
                                <p:cTn id="102" presetID="2" presetClass="exit" presetSubtype="2" fill="hold" nodeType="withEffect">
                                  <p:stCondLst>
                                    <p:cond delay="0"/>
                                  </p:stCondLst>
                                  <p:childTnLst>
                                    <p:anim calcmode="lin" valueType="num">
                                      <p:cBhvr additive="base">
                                        <p:cTn id="103" dur="500"/>
                                        <p:tgtEl>
                                          <p:spTgt spid="23"/>
                                        </p:tgtEl>
                                        <p:attrNameLst>
                                          <p:attrName>ppt_x</p:attrName>
                                        </p:attrNameLst>
                                      </p:cBhvr>
                                      <p:tavLst>
                                        <p:tav tm="0">
                                          <p:val>
                                            <p:strVal val="ppt_x"/>
                                          </p:val>
                                        </p:tav>
                                        <p:tav tm="100000">
                                          <p:val>
                                            <p:strVal val="1+ppt_w/2"/>
                                          </p:val>
                                        </p:tav>
                                      </p:tavLst>
                                    </p:anim>
                                    <p:anim calcmode="lin" valueType="num">
                                      <p:cBhvr additive="base">
                                        <p:cTn id="104" dur="500"/>
                                        <p:tgtEl>
                                          <p:spTgt spid="23"/>
                                        </p:tgtEl>
                                        <p:attrNameLst>
                                          <p:attrName>ppt_y</p:attrName>
                                        </p:attrNameLst>
                                      </p:cBhvr>
                                      <p:tavLst>
                                        <p:tav tm="0">
                                          <p:val>
                                            <p:strVal val="ppt_y"/>
                                          </p:val>
                                        </p:tav>
                                        <p:tav tm="100000">
                                          <p:val>
                                            <p:strVal val="ppt_y"/>
                                          </p:val>
                                        </p:tav>
                                      </p:tavLst>
                                    </p:anim>
                                    <p:set>
                                      <p:cBhvr>
                                        <p:cTn id="105" dur="1" fill="hold">
                                          <p:stCondLst>
                                            <p:cond delay="499"/>
                                          </p:stCondLst>
                                        </p:cTn>
                                        <p:tgtEl>
                                          <p:spTgt spid="23"/>
                                        </p:tgtEl>
                                        <p:attrNameLst>
                                          <p:attrName>style.visibility</p:attrName>
                                        </p:attrNameLst>
                                      </p:cBhvr>
                                      <p:to>
                                        <p:strVal val="hidden"/>
                                      </p:to>
                                    </p:set>
                                  </p:childTnLst>
                                </p:cTn>
                              </p:par>
                              <p:par>
                                <p:cTn id="106" presetID="2" presetClass="exit" presetSubtype="2" fill="hold" grpId="1" nodeType="withEffect">
                                  <p:stCondLst>
                                    <p:cond delay="0"/>
                                  </p:stCondLst>
                                  <p:childTnLst>
                                    <p:anim calcmode="lin" valueType="num">
                                      <p:cBhvr additive="base">
                                        <p:cTn id="107" dur="500"/>
                                        <p:tgtEl>
                                          <p:spTgt spid="9"/>
                                        </p:tgtEl>
                                        <p:attrNameLst>
                                          <p:attrName>ppt_x</p:attrName>
                                        </p:attrNameLst>
                                      </p:cBhvr>
                                      <p:tavLst>
                                        <p:tav tm="0">
                                          <p:val>
                                            <p:strVal val="ppt_x"/>
                                          </p:val>
                                        </p:tav>
                                        <p:tav tm="100000">
                                          <p:val>
                                            <p:strVal val="1+ppt_w/2"/>
                                          </p:val>
                                        </p:tav>
                                      </p:tavLst>
                                    </p:anim>
                                    <p:anim calcmode="lin" valueType="num">
                                      <p:cBhvr additive="base">
                                        <p:cTn id="108" dur="500"/>
                                        <p:tgtEl>
                                          <p:spTgt spid="9"/>
                                        </p:tgtEl>
                                        <p:attrNameLst>
                                          <p:attrName>ppt_y</p:attrName>
                                        </p:attrNameLst>
                                      </p:cBhvr>
                                      <p:tavLst>
                                        <p:tav tm="0">
                                          <p:val>
                                            <p:strVal val="ppt_y"/>
                                          </p:val>
                                        </p:tav>
                                        <p:tav tm="100000">
                                          <p:val>
                                            <p:strVal val="ppt_y"/>
                                          </p:val>
                                        </p:tav>
                                      </p:tavLst>
                                    </p:anim>
                                    <p:set>
                                      <p:cBhvr>
                                        <p:cTn id="109" dur="1" fill="hold">
                                          <p:stCondLst>
                                            <p:cond delay="499"/>
                                          </p:stCondLst>
                                        </p:cTn>
                                        <p:tgtEl>
                                          <p:spTgt spid="9"/>
                                        </p:tgtEl>
                                        <p:attrNameLst>
                                          <p:attrName>style.visibility</p:attrName>
                                        </p:attrNameLst>
                                      </p:cBhvr>
                                      <p:to>
                                        <p:strVal val="hidden"/>
                                      </p:to>
                                    </p:set>
                                  </p:childTnLst>
                                </p:cTn>
                              </p:par>
                              <p:par>
                                <p:cTn id="110" presetID="6" presetClass="entr" presetSubtype="16" fill="hold" grpId="0" nodeType="with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circle(in)">
                                      <p:cBhvr>
                                        <p:cTn id="112" dur="750"/>
                                        <p:tgtEl>
                                          <p:spTgt spid="2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wipe(left)">
                                      <p:cBhvr>
                                        <p:cTn id="117" dur="500"/>
                                        <p:tgtEl>
                                          <p:spTgt spid="27"/>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wipe(left)">
                                      <p:cBhvr>
                                        <p:cTn id="120" dur="500"/>
                                        <p:tgtEl>
                                          <p:spTgt spid="25"/>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wipe(left)">
                                      <p:cBhvr>
                                        <p:cTn id="125" dur="500"/>
                                        <p:tgtEl>
                                          <p:spTgt spid="2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wipe(left)">
                                      <p:cBhvr>
                                        <p:cTn id="1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24" grpId="0"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1137"/>
            <a:ext cx="89154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FF"/>
                </a:solidFill>
                <a:latin typeface="Tahoma" pitchFamily="34" charset="0"/>
                <a:ea typeface="Tahoma" pitchFamily="34" charset="0"/>
                <a:cs typeface="Tahoma" pitchFamily="34" charset="0"/>
              </a:rPr>
              <a:t>Câu 19. Trình bày quan điểm của HCM về hình thức tổ chức khối ĐĐK dân tộc? Ý nghĩa của quan điểm đó trong phát huy vai trò của Mặt trận Tổ quốc hiện nay? </a:t>
            </a:r>
            <a:endParaRPr lang="en-US" sz="2000" b="1">
              <a:solidFill>
                <a:srgbClr val="0000FF"/>
              </a:solidFill>
              <a:latin typeface="Tahoma" pitchFamily="34" charset="0"/>
              <a:ea typeface="Tahoma" pitchFamily="34" charset="0"/>
              <a:cs typeface="Tahoma" pitchFamily="34" charset="0"/>
            </a:endParaRPr>
          </a:p>
        </p:txBody>
      </p:sp>
      <p:sp>
        <p:nvSpPr>
          <p:cNvPr id="3" name="Rectangle 2"/>
          <p:cNvSpPr/>
          <p:nvPr/>
        </p:nvSpPr>
        <p:spPr>
          <a:xfrm>
            <a:off x="76200" y="1752600"/>
            <a:ext cx="2133600" cy="3970318"/>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AU" sz="2800" b="1">
                <a:solidFill>
                  <a:srgbClr val="FFFF00"/>
                </a:solidFill>
                <a:latin typeface="Tahoma" pitchFamily="34" charset="0"/>
                <a:ea typeface="Tahoma" pitchFamily="34" charset="0"/>
                <a:cs typeface="Tahoma" pitchFamily="34" charset="0"/>
              </a:rPr>
              <a:t>- Theo HCM hình thức tổ chức khối ĐĐK DT là Mặt trận dân tộc thống nhất</a:t>
            </a:r>
            <a:endParaRPr lang="en-US" sz="2800">
              <a:solidFill>
                <a:srgbClr val="FFFF00"/>
              </a:solidFill>
            </a:endParaRPr>
          </a:p>
        </p:txBody>
      </p:sp>
      <p:sp>
        <p:nvSpPr>
          <p:cNvPr id="5" name="Rectangle 4"/>
          <p:cNvSpPr/>
          <p:nvPr/>
        </p:nvSpPr>
        <p:spPr>
          <a:xfrm>
            <a:off x="3011129" y="1244025"/>
            <a:ext cx="4456471" cy="584775"/>
          </a:xfrm>
          <a:prstGeom prst="rect">
            <a:avLst/>
          </a:prstGeom>
          <a:solidFill>
            <a:srgbClr val="0000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MTDTTN là:</a:t>
            </a:r>
            <a:endParaRPr lang="en-US" sz="3200" b="1">
              <a:solidFill>
                <a:schemeClr val="bg1"/>
              </a:solidFill>
              <a:latin typeface="Tahoma" pitchFamily="34" charset="0"/>
              <a:ea typeface="Tahoma" pitchFamily="34" charset="0"/>
              <a:cs typeface="Tahoma" pitchFamily="34" charset="0"/>
            </a:endParaRPr>
          </a:p>
        </p:txBody>
      </p:sp>
      <p:sp>
        <p:nvSpPr>
          <p:cNvPr id="6" name="Rectangle 5"/>
          <p:cNvSpPr/>
          <p:nvPr/>
        </p:nvSpPr>
        <p:spPr>
          <a:xfrm>
            <a:off x="3048000" y="5059740"/>
            <a:ext cx="4419600" cy="1569660"/>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Nguyên tắc trong xây dựng và hoạt động của MTDTTN</a:t>
            </a:r>
            <a:endParaRPr lang="en-US" sz="3200" b="1">
              <a:solidFill>
                <a:schemeClr val="bg1"/>
              </a:solidFill>
              <a:latin typeface="Tahoma" pitchFamily="34" charset="0"/>
              <a:ea typeface="Tahoma" pitchFamily="34" charset="0"/>
              <a:cs typeface="Tahoma" pitchFamily="34" charset="0"/>
            </a:endParaRPr>
          </a:p>
        </p:txBody>
      </p:sp>
      <p:cxnSp>
        <p:nvCxnSpPr>
          <p:cNvPr id="9" name="Straight Arrow Connector 8"/>
          <p:cNvCxnSpPr>
            <a:stCxn id="3" idx="3"/>
            <a:endCxn id="5" idx="1"/>
          </p:cNvCxnSpPr>
          <p:nvPr/>
        </p:nvCxnSpPr>
        <p:spPr>
          <a:xfrm flipV="1">
            <a:off x="2209800" y="1536413"/>
            <a:ext cx="801329" cy="220134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a:endCxn id="6" idx="1"/>
          </p:cNvCxnSpPr>
          <p:nvPr/>
        </p:nvCxnSpPr>
        <p:spPr>
          <a:xfrm>
            <a:off x="2209800" y="3737759"/>
            <a:ext cx="838200" cy="210681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01297" y="2199382"/>
            <a:ext cx="4466303" cy="1077218"/>
          </a:xfrm>
          <a:prstGeom prst="rect">
            <a:avLst/>
          </a:prstGeom>
          <a:solidFill>
            <a:srgbClr val="002060"/>
          </a:solidFill>
          <a:ln>
            <a:solidFill>
              <a:srgbClr val="FF6600"/>
            </a:solidFill>
          </a:ln>
        </p:spPr>
        <p:txBody>
          <a:bodyPr wrap="square">
            <a:spAutoFit/>
          </a:bodyPr>
          <a:lstStyle/>
          <a:p>
            <a:pPr algn="ctr"/>
            <a:r>
              <a:rPr lang="en-AU" sz="3200" b="1">
                <a:solidFill>
                  <a:schemeClr val="bg1"/>
                </a:solidFill>
                <a:latin typeface="Tahoma" pitchFamily="34" charset="0"/>
                <a:ea typeface="Tahoma" pitchFamily="34" charset="0"/>
                <a:cs typeface="Tahoma" pitchFamily="34" charset="0"/>
              </a:rPr>
              <a:t>+ Vai trò, nhiệm vụ của MTDTTN </a:t>
            </a:r>
            <a:endParaRPr lang="en-US" sz="3200"/>
          </a:p>
        </p:txBody>
      </p:sp>
      <p:sp>
        <p:nvSpPr>
          <p:cNvPr id="8" name="Rectangle 7"/>
          <p:cNvSpPr/>
          <p:nvPr/>
        </p:nvSpPr>
        <p:spPr>
          <a:xfrm>
            <a:off x="3011129" y="3581400"/>
            <a:ext cx="4456471" cy="1077218"/>
          </a:xfrm>
          <a:prstGeom prst="rect">
            <a:avLst/>
          </a:prstGeom>
          <a:solidFill>
            <a:srgbClr val="009900"/>
          </a:solidFill>
          <a:ln>
            <a:solidFill>
              <a:schemeClr val="accent2">
                <a:lumMod val="50000"/>
              </a:schemeClr>
            </a:solidFill>
          </a:ln>
        </p:spPr>
        <p:txBody>
          <a:bodyPr wrap="square">
            <a:spAutoFit/>
          </a:bodyPr>
          <a:lstStyle/>
          <a:p>
            <a:pPr algn="ctr"/>
            <a:r>
              <a:rPr lang="en-AU" sz="3200" b="1">
                <a:solidFill>
                  <a:schemeClr val="bg1"/>
                </a:solidFill>
                <a:latin typeface="Tahoma" pitchFamily="34" charset="0"/>
                <a:ea typeface="Tahoma" pitchFamily="34" charset="0"/>
                <a:cs typeface="Tahoma" pitchFamily="34" charset="0"/>
              </a:rPr>
              <a:t>Tên gọi của MTDTTN qua các thời kỳ</a:t>
            </a:r>
            <a:endParaRPr lang="en-US" sz="3200" b="1">
              <a:solidFill>
                <a:schemeClr val="bg1"/>
              </a:solidFill>
              <a:latin typeface="Tahoma" pitchFamily="34" charset="0"/>
              <a:ea typeface="Tahoma" pitchFamily="34" charset="0"/>
              <a:cs typeface="Tahoma" pitchFamily="34" charset="0"/>
            </a:endParaRPr>
          </a:p>
        </p:txBody>
      </p:sp>
      <p:cxnSp>
        <p:nvCxnSpPr>
          <p:cNvPr id="17" name="Straight Arrow Connector 16"/>
          <p:cNvCxnSpPr>
            <a:stCxn id="3" idx="3"/>
            <a:endCxn id="4" idx="1"/>
          </p:cNvCxnSpPr>
          <p:nvPr/>
        </p:nvCxnSpPr>
        <p:spPr>
          <a:xfrm flipV="1">
            <a:off x="2209800" y="2737991"/>
            <a:ext cx="791497" cy="99976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1"/>
          </p:cNvCxnSpPr>
          <p:nvPr/>
        </p:nvCxnSpPr>
        <p:spPr>
          <a:xfrm>
            <a:off x="2209800" y="3737759"/>
            <a:ext cx="801329" cy="38225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467600" y="5059740"/>
            <a:ext cx="457200" cy="81239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467600" y="5562600"/>
            <a:ext cx="533400" cy="31101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467600" y="5872137"/>
            <a:ext cx="533400" cy="26433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a:xfrm>
            <a:off x="7467600" y="5844570"/>
            <a:ext cx="457200" cy="78483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787" y="2817674"/>
            <a:ext cx="2255613"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5400" b="1">
                <a:solidFill>
                  <a:schemeClr val="bg1"/>
                </a:solidFill>
                <a:latin typeface="Tahoma" pitchFamily="34" charset="0"/>
                <a:ea typeface="Tahoma" pitchFamily="34" charset="0"/>
                <a:cs typeface="Tahoma" pitchFamily="34" charset="0"/>
              </a:rPr>
              <a:t>- Ý nghĩa</a:t>
            </a:r>
            <a:endParaRPr lang="en-US" sz="5400">
              <a:solidFill>
                <a:schemeClr val="bg1"/>
              </a:solidFill>
            </a:endParaRPr>
          </a:p>
        </p:txBody>
      </p:sp>
      <p:sp>
        <p:nvSpPr>
          <p:cNvPr id="35" name="Rectangle 34"/>
          <p:cNvSpPr/>
          <p:nvPr/>
        </p:nvSpPr>
        <p:spPr>
          <a:xfrm>
            <a:off x="3505200" y="1371600"/>
            <a:ext cx="5525729" cy="1754326"/>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Hiện nay MTTQ có vai trò, chức năng, nhiệm vụ như thế nào?</a:t>
            </a:r>
            <a:endParaRPr lang="en-US" sz="3600">
              <a:solidFill>
                <a:schemeClr val="bg1"/>
              </a:solidFill>
            </a:endParaRPr>
          </a:p>
        </p:txBody>
      </p:sp>
      <p:sp>
        <p:nvSpPr>
          <p:cNvPr id="36" name="Rectangle 35"/>
          <p:cNvSpPr/>
          <p:nvPr/>
        </p:nvSpPr>
        <p:spPr>
          <a:xfrm>
            <a:off x="3505200" y="4038600"/>
            <a:ext cx="5525728" cy="2062103"/>
          </a:xfrm>
          <a:prstGeom prst="rect">
            <a:avLst/>
          </a:prstGeom>
          <a:solidFill>
            <a:srgbClr val="0000FF"/>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Những giải pháp để phát huy vai trò của MTTQ trong giai đoạn hiện nay</a:t>
            </a:r>
            <a:endParaRPr lang="en-US" sz="3200">
              <a:solidFill>
                <a:schemeClr val="bg1"/>
              </a:solidFill>
            </a:endParaRPr>
          </a:p>
        </p:txBody>
      </p:sp>
      <p:cxnSp>
        <p:nvCxnSpPr>
          <p:cNvPr id="37" name="Straight Arrow Connector 36"/>
          <p:cNvCxnSpPr>
            <a:stCxn id="34" idx="3"/>
            <a:endCxn id="35" idx="1"/>
          </p:cNvCxnSpPr>
          <p:nvPr/>
        </p:nvCxnSpPr>
        <p:spPr>
          <a:xfrm flipV="1">
            <a:off x="2438400" y="2248763"/>
            <a:ext cx="1066800" cy="1446074"/>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a:endCxn id="36" idx="1"/>
          </p:cNvCxnSpPr>
          <p:nvPr/>
        </p:nvCxnSpPr>
        <p:spPr>
          <a:xfrm>
            <a:off x="2438400" y="3694837"/>
            <a:ext cx="1066800" cy="1374815"/>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3248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8"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xit" presetSubtype="21" fill="hold" grpId="1" nodeType="clickEffect">
                                  <p:stCondLst>
                                    <p:cond delay="0"/>
                                  </p:stCondLst>
                                  <p:childTnLst>
                                    <p:animEffect transition="out" filter="barn(inVertical)">
                                      <p:cBhvr>
                                        <p:cTn id="55" dur="500"/>
                                        <p:tgtEl>
                                          <p:spTgt spid="3"/>
                                        </p:tgtEl>
                                      </p:cBhvr>
                                    </p:animEffect>
                                    <p:set>
                                      <p:cBhvr>
                                        <p:cTn id="56" dur="1" fill="hold">
                                          <p:stCondLst>
                                            <p:cond delay="499"/>
                                          </p:stCondLst>
                                        </p:cTn>
                                        <p:tgtEl>
                                          <p:spTgt spid="3"/>
                                        </p:tgtEl>
                                        <p:attrNameLst>
                                          <p:attrName>style.visibility</p:attrName>
                                        </p:attrNameLst>
                                      </p:cBhvr>
                                      <p:to>
                                        <p:strVal val="hidden"/>
                                      </p:to>
                                    </p:set>
                                  </p:childTnLst>
                                </p:cTn>
                              </p:par>
                              <p:par>
                                <p:cTn id="57" presetID="16" presetClass="exit" presetSubtype="21" fill="hold" nodeType="withEffect">
                                  <p:stCondLst>
                                    <p:cond delay="0"/>
                                  </p:stCondLst>
                                  <p:childTnLst>
                                    <p:animEffect transition="out" filter="barn(inVertical)">
                                      <p:cBhvr>
                                        <p:cTn id="58" dur="500"/>
                                        <p:tgtEl>
                                          <p:spTgt spid="9"/>
                                        </p:tgtEl>
                                      </p:cBhvr>
                                    </p:animEffect>
                                    <p:set>
                                      <p:cBhvr>
                                        <p:cTn id="59" dur="1" fill="hold">
                                          <p:stCondLst>
                                            <p:cond delay="499"/>
                                          </p:stCondLst>
                                        </p:cTn>
                                        <p:tgtEl>
                                          <p:spTgt spid="9"/>
                                        </p:tgtEl>
                                        <p:attrNameLst>
                                          <p:attrName>style.visibility</p:attrName>
                                        </p:attrNameLst>
                                      </p:cBhvr>
                                      <p:to>
                                        <p:strVal val="hidden"/>
                                      </p:to>
                                    </p:set>
                                  </p:childTnLst>
                                </p:cTn>
                              </p:par>
                              <p:par>
                                <p:cTn id="60" presetID="16" presetClass="exit" presetSubtype="21" fill="hold" grpId="1" nodeType="withEffect">
                                  <p:stCondLst>
                                    <p:cond delay="0"/>
                                  </p:stCondLst>
                                  <p:childTnLst>
                                    <p:animEffect transition="out" filter="barn(inVertical)">
                                      <p:cBhvr>
                                        <p:cTn id="61" dur="500"/>
                                        <p:tgtEl>
                                          <p:spTgt spid="5"/>
                                        </p:tgtEl>
                                      </p:cBhvr>
                                    </p:animEffect>
                                    <p:set>
                                      <p:cBhvr>
                                        <p:cTn id="62" dur="1" fill="hold">
                                          <p:stCondLst>
                                            <p:cond delay="499"/>
                                          </p:stCondLst>
                                        </p:cTn>
                                        <p:tgtEl>
                                          <p:spTgt spid="5"/>
                                        </p:tgtEl>
                                        <p:attrNameLst>
                                          <p:attrName>style.visibility</p:attrName>
                                        </p:attrNameLst>
                                      </p:cBhvr>
                                      <p:to>
                                        <p:strVal val="hidden"/>
                                      </p:to>
                                    </p:set>
                                  </p:childTnLst>
                                </p:cTn>
                              </p:par>
                              <p:par>
                                <p:cTn id="63" presetID="16" presetClass="exit" presetSubtype="21" fill="hold" nodeType="withEffect">
                                  <p:stCondLst>
                                    <p:cond delay="0"/>
                                  </p:stCondLst>
                                  <p:childTnLst>
                                    <p:animEffect transition="out" filter="barn(inVertical)">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6" presetClass="exit" presetSubtype="21" fill="hold" grpId="1" nodeType="withEffect">
                                  <p:stCondLst>
                                    <p:cond delay="0"/>
                                  </p:stCondLst>
                                  <p:childTnLst>
                                    <p:animEffect transition="out" filter="barn(inVertical)">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6" presetClass="exit" presetSubtype="21" fill="hold" nodeType="withEffect">
                                  <p:stCondLst>
                                    <p:cond delay="0"/>
                                  </p:stCondLst>
                                  <p:childTnLst>
                                    <p:animEffect transition="out" filter="barn(inVertical)">
                                      <p:cBhvr>
                                        <p:cTn id="70" dur="500"/>
                                        <p:tgtEl>
                                          <p:spTgt spid="17"/>
                                        </p:tgtEl>
                                      </p:cBhvr>
                                    </p:animEffect>
                                    <p:set>
                                      <p:cBhvr>
                                        <p:cTn id="71" dur="1" fill="hold">
                                          <p:stCondLst>
                                            <p:cond delay="499"/>
                                          </p:stCondLst>
                                        </p:cTn>
                                        <p:tgtEl>
                                          <p:spTgt spid="17"/>
                                        </p:tgtEl>
                                        <p:attrNameLst>
                                          <p:attrName>style.visibility</p:attrName>
                                        </p:attrNameLst>
                                      </p:cBhvr>
                                      <p:to>
                                        <p:strVal val="hidden"/>
                                      </p:to>
                                    </p:set>
                                  </p:childTnLst>
                                </p:cTn>
                              </p:par>
                              <p:par>
                                <p:cTn id="72" presetID="16" presetClass="exit" presetSubtype="21" fill="hold" nodeType="withEffect">
                                  <p:stCondLst>
                                    <p:cond delay="0"/>
                                  </p:stCondLst>
                                  <p:childTnLst>
                                    <p:animEffect transition="out" filter="barn(inVertical)">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par>
                                <p:cTn id="75" presetID="42" presetClass="exit" presetSubtype="0" fill="hold" grpId="1" nodeType="withEffect">
                                  <p:stCondLst>
                                    <p:cond delay="0"/>
                                  </p:stCondLst>
                                  <p:childTnLst>
                                    <p:animEffect transition="out" filter="fade">
                                      <p:cBhvr>
                                        <p:cTn id="76" dur="1000"/>
                                        <p:tgtEl>
                                          <p:spTgt spid="4"/>
                                        </p:tgtEl>
                                      </p:cBhvr>
                                    </p:animEffect>
                                    <p:anim calcmode="lin" valueType="num">
                                      <p:cBhvr>
                                        <p:cTn id="77" dur="1000"/>
                                        <p:tgtEl>
                                          <p:spTgt spid="4"/>
                                        </p:tgtEl>
                                        <p:attrNameLst>
                                          <p:attrName>ppt_x</p:attrName>
                                        </p:attrNameLst>
                                      </p:cBhvr>
                                      <p:tavLst>
                                        <p:tav tm="0">
                                          <p:val>
                                            <p:strVal val="ppt_x"/>
                                          </p:val>
                                        </p:tav>
                                        <p:tav tm="100000">
                                          <p:val>
                                            <p:strVal val="ppt_x"/>
                                          </p:val>
                                        </p:tav>
                                      </p:tavLst>
                                    </p:anim>
                                    <p:anim calcmode="lin" valueType="num">
                                      <p:cBhvr>
                                        <p:cTn id="78" dur="1000"/>
                                        <p:tgtEl>
                                          <p:spTgt spid="4"/>
                                        </p:tgtEl>
                                        <p:attrNameLst>
                                          <p:attrName>ppt_y</p:attrName>
                                        </p:attrNameLst>
                                      </p:cBhvr>
                                      <p:tavLst>
                                        <p:tav tm="0">
                                          <p:val>
                                            <p:strVal val="ppt_y"/>
                                          </p:val>
                                        </p:tav>
                                        <p:tav tm="100000">
                                          <p:val>
                                            <p:strVal val="ppt_y+.1"/>
                                          </p:val>
                                        </p:tav>
                                      </p:tavLst>
                                    </p:anim>
                                    <p:set>
                                      <p:cBhvr>
                                        <p:cTn id="79" dur="1" fill="hold">
                                          <p:stCondLst>
                                            <p:cond delay="999"/>
                                          </p:stCondLst>
                                        </p:cTn>
                                        <p:tgtEl>
                                          <p:spTgt spid="4"/>
                                        </p:tgtEl>
                                        <p:attrNameLst>
                                          <p:attrName>style.visibility</p:attrName>
                                        </p:attrNameLst>
                                      </p:cBhvr>
                                      <p:to>
                                        <p:strVal val="hidden"/>
                                      </p:to>
                                    </p:set>
                                  </p:childTnLst>
                                </p:cTn>
                              </p:par>
                              <p:par>
                                <p:cTn id="80" presetID="42" presetClass="exit" presetSubtype="0" fill="hold" grpId="1" nodeType="withEffect">
                                  <p:stCondLst>
                                    <p:cond delay="0"/>
                                  </p:stCondLst>
                                  <p:childTnLst>
                                    <p:animEffect transition="out" filter="fade">
                                      <p:cBhvr>
                                        <p:cTn id="81" dur="1000"/>
                                        <p:tgtEl>
                                          <p:spTgt spid="8"/>
                                        </p:tgtEl>
                                      </p:cBhvr>
                                    </p:animEffect>
                                    <p:anim calcmode="lin" valueType="num">
                                      <p:cBhvr>
                                        <p:cTn id="82" dur="1000"/>
                                        <p:tgtEl>
                                          <p:spTgt spid="8"/>
                                        </p:tgtEl>
                                        <p:attrNameLst>
                                          <p:attrName>ppt_x</p:attrName>
                                        </p:attrNameLst>
                                      </p:cBhvr>
                                      <p:tavLst>
                                        <p:tav tm="0">
                                          <p:val>
                                            <p:strVal val="ppt_x"/>
                                          </p:val>
                                        </p:tav>
                                        <p:tav tm="100000">
                                          <p:val>
                                            <p:strVal val="ppt_x"/>
                                          </p:val>
                                        </p:tav>
                                      </p:tavLst>
                                    </p:anim>
                                    <p:anim calcmode="lin" valueType="num">
                                      <p:cBhvr>
                                        <p:cTn id="83" dur="1000"/>
                                        <p:tgtEl>
                                          <p:spTgt spid="8"/>
                                        </p:tgtEl>
                                        <p:attrNameLst>
                                          <p:attrName>ppt_y</p:attrName>
                                        </p:attrNameLst>
                                      </p:cBhvr>
                                      <p:tavLst>
                                        <p:tav tm="0">
                                          <p:val>
                                            <p:strVal val="ppt_y"/>
                                          </p:val>
                                        </p:tav>
                                        <p:tav tm="100000">
                                          <p:val>
                                            <p:strVal val="ppt_y+.1"/>
                                          </p:val>
                                        </p:tav>
                                      </p:tavLst>
                                    </p:anim>
                                    <p:set>
                                      <p:cBhvr>
                                        <p:cTn id="84" dur="1" fill="hold">
                                          <p:stCondLst>
                                            <p:cond delay="999"/>
                                          </p:stCondLst>
                                        </p:cTn>
                                        <p:tgtEl>
                                          <p:spTgt spid="8"/>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1000"/>
                                        <p:tgtEl>
                                          <p:spTgt spid="28"/>
                                        </p:tgtEl>
                                      </p:cBhvr>
                                    </p:animEffect>
                                    <p:anim calcmode="lin" valueType="num">
                                      <p:cBhvr>
                                        <p:cTn id="87" dur="1000"/>
                                        <p:tgtEl>
                                          <p:spTgt spid="28"/>
                                        </p:tgtEl>
                                        <p:attrNameLst>
                                          <p:attrName>ppt_x</p:attrName>
                                        </p:attrNameLst>
                                      </p:cBhvr>
                                      <p:tavLst>
                                        <p:tav tm="0">
                                          <p:val>
                                            <p:strVal val="ppt_x"/>
                                          </p:val>
                                        </p:tav>
                                        <p:tav tm="100000">
                                          <p:val>
                                            <p:strVal val="ppt_x"/>
                                          </p:val>
                                        </p:tav>
                                      </p:tavLst>
                                    </p:anim>
                                    <p:anim calcmode="lin" valueType="num">
                                      <p:cBhvr>
                                        <p:cTn id="88" dur="1000"/>
                                        <p:tgtEl>
                                          <p:spTgt spid="28"/>
                                        </p:tgtEl>
                                        <p:attrNameLst>
                                          <p:attrName>ppt_y</p:attrName>
                                        </p:attrNameLst>
                                      </p:cBhvr>
                                      <p:tavLst>
                                        <p:tav tm="0">
                                          <p:val>
                                            <p:strVal val="ppt_y"/>
                                          </p:val>
                                        </p:tav>
                                        <p:tav tm="100000">
                                          <p:val>
                                            <p:strVal val="ppt_y+.1"/>
                                          </p:val>
                                        </p:tav>
                                      </p:tavLst>
                                    </p:anim>
                                    <p:set>
                                      <p:cBhvr>
                                        <p:cTn id="89" dur="1" fill="hold">
                                          <p:stCondLst>
                                            <p:cond delay="999"/>
                                          </p:stCondLst>
                                        </p:cTn>
                                        <p:tgtEl>
                                          <p:spTgt spid="28"/>
                                        </p:tgtEl>
                                        <p:attrNameLst>
                                          <p:attrName>style.visibility</p:attrName>
                                        </p:attrNameLst>
                                      </p:cBhvr>
                                      <p:to>
                                        <p:strVal val="hidden"/>
                                      </p:to>
                                    </p:set>
                                  </p:childTnLst>
                                </p:cTn>
                              </p:par>
                              <p:par>
                                <p:cTn id="90" presetID="42" presetClass="exit" presetSubtype="0" fill="hold" nodeType="withEffect">
                                  <p:stCondLst>
                                    <p:cond delay="0"/>
                                  </p:stCondLst>
                                  <p:childTnLst>
                                    <p:animEffect transition="out" filter="fade">
                                      <p:cBhvr>
                                        <p:cTn id="91" dur="1000"/>
                                        <p:tgtEl>
                                          <p:spTgt spid="27"/>
                                        </p:tgtEl>
                                      </p:cBhvr>
                                    </p:animEffect>
                                    <p:anim calcmode="lin" valueType="num">
                                      <p:cBhvr>
                                        <p:cTn id="92" dur="1000"/>
                                        <p:tgtEl>
                                          <p:spTgt spid="27"/>
                                        </p:tgtEl>
                                        <p:attrNameLst>
                                          <p:attrName>ppt_x</p:attrName>
                                        </p:attrNameLst>
                                      </p:cBhvr>
                                      <p:tavLst>
                                        <p:tav tm="0">
                                          <p:val>
                                            <p:strVal val="ppt_x"/>
                                          </p:val>
                                        </p:tav>
                                        <p:tav tm="100000">
                                          <p:val>
                                            <p:strVal val="ppt_x"/>
                                          </p:val>
                                        </p:tav>
                                      </p:tavLst>
                                    </p:anim>
                                    <p:anim calcmode="lin" valueType="num">
                                      <p:cBhvr>
                                        <p:cTn id="93" dur="1000"/>
                                        <p:tgtEl>
                                          <p:spTgt spid="27"/>
                                        </p:tgtEl>
                                        <p:attrNameLst>
                                          <p:attrName>ppt_y</p:attrName>
                                        </p:attrNameLst>
                                      </p:cBhvr>
                                      <p:tavLst>
                                        <p:tav tm="0">
                                          <p:val>
                                            <p:strVal val="ppt_y"/>
                                          </p:val>
                                        </p:tav>
                                        <p:tav tm="100000">
                                          <p:val>
                                            <p:strVal val="ppt_y+.1"/>
                                          </p:val>
                                        </p:tav>
                                      </p:tavLst>
                                    </p:anim>
                                    <p:set>
                                      <p:cBhvr>
                                        <p:cTn id="94" dur="1" fill="hold">
                                          <p:stCondLst>
                                            <p:cond delay="999"/>
                                          </p:stCondLst>
                                        </p:cTn>
                                        <p:tgtEl>
                                          <p:spTgt spid="27"/>
                                        </p:tgtEl>
                                        <p:attrNameLst>
                                          <p:attrName>style.visibility</p:attrName>
                                        </p:attrNameLst>
                                      </p:cBhvr>
                                      <p:to>
                                        <p:strVal val="hidden"/>
                                      </p:to>
                                    </p:set>
                                  </p:childTnLst>
                                </p:cTn>
                              </p:par>
                              <p:par>
                                <p:cTn id="95" presetID="42" presetClass="exit" presetSubtype="0" fill="hold" nodeType="withEffect">
                                  <p:stCondLst>
                                    <p:cond delay="0"/>
                                  </p:stCondLst>
                                  <p:childTnLst>
                                    <p:animEffect transition="out" filter="fade">
                                      <p:cBhvr>
                                        <p:cTn id="96" dur="1000"/>
                                        <p:tgtEl>
                                          <p:spTgt spid="26"/>
                                        </p:tgtEl>
                                      </p:cBhvr>
                                    </p:animEffect>
                                    <p:anim calcmode="lin" valueType="num">
                                      <p:cBhvr>
                                        <p:cTn id="97" dur="1000"/>
                                        <p:tgtEl>
                                          <p:spTgt spid="26"/>
                                        </p:tgtEl>
                                        <p:attrNameLst>
                                          <p:attrName>ppt_x</p:attrName>
                                        </p:attrNameLst>
                                      </p:cBhvr>
                                      <p:tavLst>
                                        <p:tav tm="0">
                                          <p:val>
                                            <p:strVal val="ppt_x"/>
                                          </p:val>
                                        </p:tav>
                                        <p:tav tm="100000">
                                          <p:val>
                                            <p:strVal val="ppt_x"/>
                                          </p:val>
                                        </p:tav>
                                      </p:tavLst>
                                    </p:anim>
                                    <p:anim calcmode="lin" valueType="num">
                                      <p:cBhvr>
                                        <p:cTn id="98" dur="1000"/>
                                        <p:tgtEl>
                                          <p:spTgt spid="26"/>
                                        </p:tgtEl>
                                        <p:attrNameLst>
                                          <p:attrName>ppt_y</p:attrName>
                                        </p:attrNameLst>
                                      </p:cBhvr>
                                      <p:tavLst>
                                        <p:tav tm="0">
                                          <p:val>
                                            <p:strVal val="ppt_y"/>
                                          </p:val>
                                        </p:tav>
                                        <p:tav tm="100000">
                                          <p:val>
                                            <p:strVal val="ppt_y+.1"/>
                                          </p:val>
                                        </p:tav>
                                      </p:tavLst>
                                    </p:anim>
                                    <p:set>
                                      <p:cBhvr>
                                        <p:cTn id="99" dur="1" fill="hold">
                                          <p:stCondLst>
                                            <p:cond delay="999"/>
                                          </p:stCondLst>
                                        </p:cTn>
                                        <p:tgtEl>
                                          <p:spTgt spid="26"/>
                                        </p:tgtEl>
                                        <p:attrNameLst>
                                          <p:attrName>style.visibility</p:attrName>
                                        </p:attrNameLst>
                                      </p:cBhvr>
                                      <p:to>
                                        <p:strVal val="hidden"/>
                                      </p:to>
                                    </p:set>
                                  </p:childTnLst>
                                </p:cTn>
                              </p:par>
                              <p:par>
                                <p:cTn id="100" presetID="42" presetClass="exit" presetSubtype="0" fill="hold" nodeType="withEffect">
                                  <p:stCondLst>
                                    <p:cond delay="0"/>
                                  </p:stCondLst>
                                  <p:childTnLst>
                                    <p:animEffect transition="out" filter="fade">
                                      <p:cBhvr>
                                        <p:cTn id="101" dur="1000"/>
                                        <p:tgtEl>
                                          <p:spTgt spid="25"/>
                                        </p:tgtEl>
                                      </p:cBhvr>
                                    </p:animEffect>
                                    <p:anim calcmode="lin" valueType="num">
                                      <p:cBhvr>
                                        <p:cTn id="102" dur="1000"/>
                                        <p:tgtEl>
                                          <p:spTgt spid="25"/>
                                        </p:tgtEl>
                                        <p:attrNameLst>
                                          <p:attrName>ppt_x</p:attrName>
                                        </p:attrNameLst>
                                      </p:cBhvr>
                                      <p:tavLst>
                                        <p:tav tm="0">
                                          <p:val>
                                            <p:strVal val="ppt_x"/>
                                          </p:val>
                                        </p:tav>
                                        <p:tav tm="100000">
                                          <p:val>
                                            <p:strVal val="ppt_x"/>
                                          </p:val>
                                        </p:tav>
                                      </p:tavLst>
                                    </p:anim>
                                    <p:anim calcmode="lin" valueType="num">
                                      <p:cBhvr>
                                        <p:cTn id="103" dur="1000"/>
                                        <p:tgtEl>
                                          <p:spTgt spid="25"/>
                                        </p:tgtEl>
                                        <p:attrNameLst>
                                          <p:attrName>ppt_y</p:attrName>
                                        </p:attrNameLst>
                                      </p:cBhvr>
                                      <p:tavLst>
                                        <p:tav tm="0">
                                          <p:val>
                                            <p:strVal val="ppt_y"/>
                                          </p:val>
                                        </p:tav>
                                        <p:tav tm="100000">
                                          <p:val>
                                            <p:strVal val="ppt_y+.1"/>
                                          </p:val>
                                        </p:tav>
                                      </p:tavLst>
                                    </p:anim>
                                    <p:set>
                                      <p:cBhvr>
                                        <p:cTn id="104" dur="1" fill="hold">
                                          <p:stCondLst>
                                            <p:cond delay="999"/>
                                          </p:stCondLst>
                                        </p:cTn>
                                        <p:tgtEl>
                                          <p:spTgt spid="25"/>
                                        </p:tgtEl>
                                        <p:attrNameLst>
                                          <p:attrName>style.visibility</p:attrName>
                                        </p:attrNameLst>
                                      </p:cBhvr>
                                      <p:to>
                                        <p:strVal val="hidden"/>
                                      </p:to>
                                    </p:set>
                                  </p:childTnLst>
                                </p:cTn>
                              </p:par>
                              <p:par>
                                <p:cTn id="105" presetID="6" presetClass="entr" presetSubtype="16"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circle(in)">
                                      <p:cBhvr>
                                        <p:cTn id="107" dur="75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wipe(left)">
                                      <p:cBhvr>
                                        <p:cTn id="112" dur="500"/>
                                        <p:tgtEl>
                                          <p:spTgt spid="3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left)">
                                      <p:cBhvr>
                                        <p:cTn id="115" dur="500"/>
                                        <p:tgtEl>
                                          <p:spTgt spid="35"/>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left)">
                                      <p:cBhvr>
                                        <p:cTn id="120" dur="500"/>
                                        <p:tgtEl>
                                          <p:spTgt spid="38"/>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wipe(left)">
                                      <p:cBhvr>
                                        <p:cTn id="1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P spid="4" grpId="0" animBg="1"/>
      <p:bldP spid="4" grpId="1" animBg="1"/>
      <p:bldP spid="8" grpId="0" animBg="1"/>
      <p:bldP spid="8" grpId="1" animBg="1"/>
      <p:bldP spid="34" grpId="0" animBg="1"/>
      <p:bldP spid="35" grpId="0" animBg="1"/>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5344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22. Phân tích quan điểm của Hồ Chí Minh về nhà nước dân chủ và bản chất của nhà nước? Ý nghĩa của quan điểm đó đối với xây dựng nhà nước ta hiện nay? </a:t>
            </a:r>
            <a:endParaRPr lang="en-US" sz="2000" b="1">
              <a:solidFill>
                <a:srgbClr val="0000CC"/>
              </a:solidFill>
              <a:latin typeface="Tahoma" pitchFamily="34" charset="0"/>
              <a:ea typeface="Tahoma" pitchFamily="34" charset="0"/>
              <a:cs typeface="Tahoma" pitchFamily="34" charset="0"/>
            </a:endParaRPr>
          </a:p>
        </p:txBody>
      </p:sp>
      <p:sp>
        <p:nvSpPr>
          <p:cNvPr id="3" name="Rectangle 2"/>
          <p:cNvSpPr/>
          <p:nvPr/>
        </p:nvSpPr>
        <p:spPr>
          <a:xfrm>
            <a:off x="76200" y="1261408"/>
            <a:ext cx="3566160" cy="1938992"/>
          </a:xfrm>
          <a:prstGeom prst="rect">
            <a:avLst/>
          </a:prstGeom>
          <a:solidFill>
            <a:schemeClr val="accent6">
              <a:lumMod val="50000"/>
            </a:schemeClr>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n-AU" sz="2400" b="1">
                <a:solidFill>
                  <a:srgbClr val="FFFF00"/>
                </a:solidFill>
                <a:latin typeface="Tahoma" pitchFamily="34" charset="0"/>
                <a:ea typeface="Tahoma" pitchFamily="34" charset="0"/>
                <a:cs typeface="Tahoma" pitchFamily="34" charset="0"/>
              </a:rPr>
              <a:t>- Quan điểm của HCM về nhà nước dân chủ </a:t>
            </a:r>
            <a:r>
              <a:rPr lang="en-AU" sz="2400" b="1">
                <a:solidFill>
                  <a:schemeClr val="bg1"/>
                </a:solidFill>
                <a:latin typeface="Tahoma" pitchFamily="34" charset="0"/>
                <a:ea typeface="Tahoma" pitchFamily="34" charset="0"/>
                <a:cs typeface="Tahoma" pitchFamily="34" charset="0"/>
              </a:rPr>
              <a:t>(Nhà nước thể hiện quyền là chủ và làm chủ của nhân dân)</a:t>
            </a:r>
            <a:endParaRPr lang="en-US" sz="2400">
              <a:solidFill>
                <a:schemeClr val="bg1"/>
              </a:solidFill>
              <a:latin typeface="Tahoma" pitchFamily="34" charset="0"/>
              <a:ea typeface="Tahoma" pitchFamily="34" charset="0"/>
              <a:cs typeface="Tahoma" pitchFamily="34" charset="0"/>
            </a:endParaRPr>
          </a:p>
        </p:txBody>
      </p:sp>
      <p:sp>
        <p:nvSpPr>
          <p:cNvPr id="4" name="Rectangle 3"/>
          <p:cNvSpPr/>
          <p:nvPr/>
        </p:nvSpPr>
        <p:spPr>
          <a:xfrm>
            <a:off x="4810690" y="1143000"/>
            <a:ext cx="3799910" cy="523220"/>
          </a:xfrm>
          <a:prstGeom prst="rect">
            <a:avLst/>
          </a:prstGeom>
          <a:solidFill>
            <a:srgbClr val="0000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Nhà nước của dân</a:t>
            </a:r>
            <a:endParaRPr lang="en-US" sz="2800" b="1">
              <a:solidFill>
                <a:schemeClr val="bg1"/>
              </a:solidFill>
              <a:latin typeface="Tahoma" pitchFamily="34" charset="0"/>
              <a:ea typeface="Tahoma" pitchFamily="34" charset="0"/>
              <a:cs typeface="Tahoma" pitchFamily="34" charset="0"/>
            </a:endParaRPr>
          </a:p>
        </p:txBody>
      </p:sp>
      <p:sp>
        <p:nvSpPr>
          <p:cNvPr id="5" name="Rectangle 4"/>
          <p:cNvSpPr/>
          <p:nvPr/>
        </p:nvSpPr>
        <p:spPr>
          <a:xfrm>
            <a:off x="4810690" y="1981200"/>
            <a:ext cx="3799910" cy="523220"/>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Nhà nước do dân</a:t>
            </a:r>
            <a:endParaRPr lang="en-US" sz="2800" b="1">
              <a:solidFill>
                <a:schemeClr val="bg1"/>
              </a:solidFill>
              <a:latin typeface="Tahoma" pitchFamily="34" charset="0"/>
              <a:ea typeface="Tahoma" pitchFamily="34" charset="0"/>
              <a:cs typeface="Tahoma" pitchFamily="34" charset="0"/>
            </a:endParaRPr>
          </a:p>
        </p:txBody>
      </p:sp>
      <p:sp>
        <p:nvSpPr>
          <p:cNvPr id="6" name="Rectangle 5"/>
          <p:cNvSpPr/>
          <p:nvPr/>
        </p:nvSpPr>
        <p:spPr>
          <a:xfrm>
            <a:off x="4800599" y="2819400"/>
            <a:ext cx="3809587" cy="523220"/>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Nhà nước vì dân</a:t>
            </a:r>
            <a:endParaRPr lang="en-US" sz="2800" b="1">
              <a:solidFill>
                <a:schemeClr val="bg1"/>
              </a:solidFill>
              <a:latin typeface="Tahoma" pitchFamily="34" charset="0"/>
              <a:ea typeface="Tahoma" pitchFamily="34" charset="0"/>
              <a:cs typeface="Tahoma" pitchFamily="34" charset="0"/>
            </a:endParaRPr>
          </a:p>
        </p:txBody>
      </p:sp>
      <p:cxnSp>
        <p:nvCxnSpPr>
          <p:cNvPr id="7" name="Straight Arrow Connector 6"/>
          <p:cNvCxnSpPr>
            <a:stCxn id="3" idx="3"/>
            <a:endCxn id="4" idx="1"/>
          </p:cNvCxnSpPr>
          <p:nvPr/>
        </p:nvCxnSpPr>
        <p:spPr>
          <a:xfrm flipV="1">
            <a:off x="3642360" y="1404610"/>
            <a:ext cx="1168330" cy="82629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3"/>
            <a:endCxn id="5" idx="1"/>
          </p:cNvCxnSpPr>
          <p:nvPr/>
        </p:nvCxnSpPr>
        <p:spPr>
          <a:xfrm>
            <a:off x="3642360" y="2230904"/>
            <a:ext cx="1168330" cy="11906"/>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1"/>
          </p:cNvCxnSpPr>
          <p:nvPr/>
        </p:nvCxnSpPr>
        <p:spPr>
          <a:xfrm>
            <a:off x="3642360" y="2230904"/>
            <a:ext cx="1158239" cy="850106"/>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3406" y="4512192"/>
            <a:ext cx="2255613" cy="1384995"/>
          </a:xfrm>
          <a:prstGeom prst="rect">
            <a:avLst/>
          </a:prstGeom>
          <a:solidFill>
            <a:srgbClr val="0000FF"/>
          </a:solidFill>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Về bản chất của Nhà nước</a:t>
            </a:r>
            <a:endParaRPr lang="en-US" sz="2800">
              <a:solidFill>
                <a:schemeClr val="bg1"/>
              </a:solidFill>
            </a:endParaRPr>
          </a:p>
        </p:txBody>
      </p:sp>
      <p:sp>
        <p:nvSpPr>
          <p:cNvPr id="25" name="Rectangle 24"/>
          <p:cNvSpPr/>
          <p:nvPr/>
        </p:nvSpPr>
        <p:spPr>
          <a:xfrm>
            <a:off x="3569109" y="4038599"/>
            <a:ext cx="5029200" cy="1005840"/>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a:solidFill>
                  <a:srgbClr val="FFFF00"/>
                </a:solidFill>
                <a:latin typeface="Tahoma" pitchFamily="34" charset="0"/>
                <a:ea typeface="Tahoma" pitchFamily="34" charset="0"/>
                <a:cs typeface="Tahoma" pitchFamily="34" charset="0"/>
              </a:rPr>
              <a:t>+ Nhà nước ta mang bản chất của GCCN VN</a:t>
            </a:r>
            <a:endParaRPr lang="en-US" sz="2400">
              <a:solidFill>
                <a:srgbClr val="FFFF00"/>
              </a:solidFill>
            </a:endParaRPr>
          </a:p>
        </p:txBody>
      </p:sp>
      <p:sp>
        <p:nvSpPr>
          <p:cNvPr id="26" name="Rectangle 25"/>
          <p:cNvSpPr/>
          <p:nvPr/>
        </p:nvSpPr>
        <p:spPr>
          <a:xfrm>
            <a:off x="3574025" y="5352871"/>
            <a:ext cx="5029200" cy="1200329"/>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rgbClr val="FFFF00"/>
                </a:solidFill>
                <a:latin typeface="Tahoma" pitchFamily="34" charset="0"/>
                <a:ea typeface="Tahoma" pitchFamily="34" charset="0"/>
                <a:cs typeface="Tahoma" pitchFamily="34" charset="0"/>
              </a:rPr>
              <a:t>+ Bản chất GCCN của nhà nước thống nhất với tính nhân dân và dân tộc VN</a:t>
            </a:r>
            <a:endParaRPr lang="en-US" sz="2400">
              <a:solidFill>
                <a:srgbClr val="FFFF00"/>
              </a:solidFill>
            </a:endParaRPr>
          </a:p>
        </p:txBody>
      </p:sp>
      <p:cxnSp>
        <p:nvCxnSpPr>
          <p:cNvPr id="27" name="Straight Arrow Connector 26"/>
          <p:cNvCxnSpPr>
            <a:stCxn id="24" idx="3"/>
            <a:endCxn id="25" idx="1"/>
          </p:cNvCxnSpPr>
          <p:nvPr/>
        </p:nvCxnSpPr>
        <p:spPr>
          <a:xfrm flipV="1">
            <a:off x="2349019" y="4541519"/>
            <a:ext cx="1220090" cy="663171"/>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6" idx="1"/>
          </p:cNvCxnSpPr>
          <p:nvPr/>
        </p:nvCxnSpPr>
        <p:spPr>
          <a:xfrm>
            <a:off x="2349019" y="5204690"/>
            <a:ext cx="1225006" cy="748346"/>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04800" y="3007786"/>
            <a:ext cx="1828800" cy="144655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AU" sz="4400" b="1">
                <a:latin typeface="Tahoma" pitchFamily="34" charset="0"/>
                <a:ea typeface="Tahoma" pitchFamily="34" charset="0"/>
                <a:cs typeface="Tahoma" pitchFamily="34" charset="0"/>
              </a:rPr>
              <a:t>- Ý nghĩa</a:t>
            </a:r>
            <a:endParaRPr lang="en-US" sz="4400" b="1">
              <a:latin typeface="Tahoma" pitchFamily="34" charset="0"/>
              <a:ea typeface="Tahoma" pitchFamily="34" charset="0"/>
              <a:cs typeface="Tahoma" pitchFamily="34" charset="0"/>
            </a:endParaRPr>
          </a:p>
        </p:txBody>
      </p:sp>
      <p:sp>
        <p:nvSpPr>
          <p:cNvPr id="31" name="Rectangle 30"/>
          <p:cNvSpPr/>
          <p:nvPr/>
        </p:nvSpPr>
        <p:spPr>
          <a:xfrm>
            <a:off x="3200400" y="1219200"/>
            <a:ext cx="5791200" cy="1569660"/>
          </a:xfrm>
          <a:prstGeom prst="rect">
            <a:avLst/>
          </a:prstGeom>
          <a:solidFill>
            <a:srgbClr val="0000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Xây dựng NN thực sự đảm bảo quyền làm chủ của nhân dân</a:t>
            </a:r>
            <a:endParaRPr lang="en-US" sz="3200" b="1">
              <a:solidFill>
                <a:schemeClr val="bg1"/>
              </a:solidFill>
              <a:latin typeface="Tahoma" pitchFamily="34" charset="0"/>
              <a:ea typeface="Tahoma" pitchFamily="34" charset="0"/>
              <a:cs typeface="Tahoma" pitchFamily="34" charset="0"/>
            </a:endParaRPr>
          </a:p>
        </p:txBody>
      </p:sp>
      <p:sp>
        <p:nvSpPr>
          <p:cNvPr id="32" name="Rectangle 31"/>
          <p:cNvSpPr/>
          <p:nvPr/>
        </p:nvSpPr>
        <p:spPr>
          <a:xfrm>
            <a:off x="3200400" y="3192452"/>
            <a:ext cx="5791200" cy="1077218"/>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Ngày càng kiện toàn bộ máy hành chính NN</a:t>
            </a:r>
            <a:endParaRPr lang="en-US" sz="3200" b="1">
              <a:solidFill>
                <a:schemeClr val="bg1"/>
              </a:solidFill>
              <a:latin typeface="Tahoma" pitchFamily="34" charset="0"/>
              <a:ea typeface="Tahoma" pitchFamily="34" charset="0"/>
              <a:cs typeface="Tahoma" pitchFamily="34" charset="0"/>
            </a:endParaRPr>
          </a:p>
        </p:txBody>
      </p:sp>
      <p:sp>
        <p:nvSpPr>
          <p:cNvPr id="33" name="Rectangle 32"/>
          <p:cNvSpPr/>
          <p:nvPr/>
        </p:nvSpPr>
        <p:spPr>
          <a:xfrm>
            <a:off x="3185652" y="4777770"/>
            <a:ext cx="5805948" cy="1569660"/>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Tăng cường hơn nữa sự lãnh đạo của Đảng đối với NN</a:t>
            </a:r>
            <a:endParaRPr lang="en-US" sz="3200" b="1">
              <a:solidFill>
                <a:schemeClr val="bg1"/>
              </a:solidFill>
              <a:latin typeface="Tahoma" pitchFamily="34" charset="0"/>
              <a:ea typeface="Tahoma" pitchFamily="34" charset="0"/>
              <a:cs typeface="Tahoma" pitchFamily="34" charset="0"/>
            </a:endParaRPr>
          </a:p>
        </p:txBody>
      </p:sp>
      <p:cxnSp>
        <p:nvCxnSpPr>
          <p:cNvPr id="34" name="Straight Arrow Connector 33"/>
          <p:cNvCxnSpPr>
            <a:stCxn id="30" idx="3"/>
            <a:endCxn id="31" idx="1"/>
          </p:cNvCxnSpPr>
          <p:nvPr/>
        </p:nvCxnSpPr>
        <p:spPr>
          <a:xfrm flipV="1">
            <a:off x="2133600" y="2004030"/>
            <a:ext cx="1066800" cy="1727031"/>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32" idx="1"/>
          </p:cNvCxnSpPr>
          <p:nvPr/>
        </p:nvCxnSpPr>
        <p:spPr>
          <a:xfrm>
            <a:off x="2133600" y="3731061"/>
            <a:ext cx="1066800" cy="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3"/>
            <a:endCxn id="33" idx="1"/>
          </p:cNvCxnSpPr>
          <p:nvPr/>
        </p:nvCxnSpPr>
        <p:spPr>
          <a:xfrm>
            <a:off x="2133600" y="3731061"/>
            <a:ext cx="1052052" cy="1831539"/>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610600" y="4121752"/>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610600" y="4608214"/>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610600" y="4618313"/>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610600" y="5451776"/>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610600" y="5938238"/>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610600" y="5948337"/>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641080" y="894719"/>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8641080" y="1381181"/>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641080" y="1391280"/>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631522" y="1755749"/>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8631522" y="2242810"/>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631522" y="2252909"/>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641080" y="2619264"/>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8641080" y="3105726"/>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41080" y="3115825"/>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6996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par>
                                <p:cTn id="22" presetID="22" presetClass="entr" presetSubtype="8"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8"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left)">
                                      <p:cBhvr>
                                        <p:cTn id="35" dur="500"/>
                                        <p:tgtEl>
                                          <p:spTgt spid="51"/>
                                        </p:tgtEl>
                                      </p:cBhvr>
                                    </p:animEffect>
                                  </p:childTnLst>
                                </p:cTn>
                              </p:par>
                              <p:par>
                                <p:cTn id="36" presetID="22" presetClass="entr" presetSubtype="8"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left)">
                                      <p:cBhvr>
                                        <p:cTn id="38" dur="500"/>
                                        <p:tgtEl>
                                          <p:spTgt spid="50"/>
                                        </p:tgtEl>
                                      </p:cBhvr>
                                    </p:animEffect>
                                  </p:childTnLst>
                                </p:cTn>
                              </p:par>
                              <p:par>
                                <p:cTn id="39" presetID="22" presetClass="entr" presetSubtype="8"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left)">
                                      <p:cBhvr>
                                        <p:cTn id="52" dur="500"/>
                                        <p:tgtEl>
                                          <p:spTgt spid="54"/>
                                        </p:tgtEl>
                                      </p:cBhvr>
                                    </p:animEffect>
                                  </p:childTnLst>
                                </p:cTn>
                              </p:par>
                              <p:par>
                                <p:cTn id="53" presetID="22" presetClass="entr" presetSubtype="8"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par>
                                <p:cTn id="56" presetID="22" presetClass="entr" presetSubtype="8"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left)">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arn(inVertical)">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par>
                                <p:cTn id="72" presetID="22" presetClass="entr" presetSubtype="8"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par>
                                <p:cTn id="78" presetID="22" presetClass="entr" presetSubtype="8"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left)">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left)">
                                      <p:cBhvr>
                                        <p:cTn id="88" dur="500"/>
                                        <p:tgtEl>
                                          <p:spTgt spid="26"/>
                                        </p:tgtEl>
                                      </p:cBhvr>
                                    </p:animEffect>
                                  </p:childTnLst>
                                </p:cTn>
                              </p:par>
                              <p:par>
                                <p:cTn id="89" presetID="22" presetClass="entr" presetSubtype="8"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par>
                                <p:cTn id="92" presetID="22" presetClass="entr" presetSubtype="8"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wipe(left)">
                                      <p:cBhvr>
                                        <p:cTn id="94" dur="500"/>
                                        <p:tgtEl>
                                          <p:spTgt spid="38"/>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xit" presetSubtype="0" fill="hold" grpId="1" nodeType="clickEffect">
                                  <p:stCondLst>
                                    <p:cond delay="0"/>
                                  </p:stCondLst>
                                  <p:childTnLst>
                                    <p:animEffect transition="out" filter="fade">
                                      <p:cBhvr>
                                        <p:cTn id="101" dur="1000"/>
                                        <p:tgtEl>
                                          <p:spTgt spid="3"/>
                                        </p:tgtEl>
                                      </p:cBhvr>
                                    </p:animEffect>
                                    <p:anim calcmode="lin" valueType="num">
                                      <p:cBhvr>
                                        <p:cTn id="102" dur="1000"/>
                                        <p:tgtEl>
                                          <p:spTgt spid="3"/>
                                        </p:tgtEl>
                                        <p:attrNameLst>
                                          <p:attrName>ppt_x</p:attrName>
                                        </p:attrNameLst>
                                      </p:cBhvr>
                                      <p:tavLst>
                                        <p:tav tm="0">
                                          <p:val>
                                            <p:strVal val="ppt_x"/>
                                          </p:val>
                                        </p:tav>
                                        <p:tav tm="100000">
                                          <p:val>
                                            <p:strVal val="ppt_x"/>
                                          </p:val>
                                        </p:tav>
                                      </p:tavLst>
                                    </p:anim>
                                    <p:anim calcmode="lin" valueType="num">
                                      <p:cBhvr>
                                        <p:cTn id="103" dur="1000"/>
                                        <p:tgtEl>
                                          <p:spTgt spid="3"/>
                                        </p:tgtEl>
                                        <p:attrNameLst>
                                          <p:attrName>ppt_y</p:attrName>
                                        </p:attrNameLst>
                                      </p:cBhvr>
                                      <p:tavLst>
                                        <p:tav tm="0">
                                          <p:val>
                                            <p:strVal val="ppt_y"/>
                                          </p:val>
                                        </p:tav>
                                        <p:tav tm="100000">
                                          <p:val>
                                            <p:strVal val="ppt_y+.1"/>
                                          </p:val>
                                        </p:tav>
                                      </p:tavLst>
                                    </p:anim>
                                    <p:set>
                                      <p:cBhvr>
                                        <p:cTn id="104" dur="1" fill="hold">
                                          <p:stCondLst>
                                            <p:cond delay="999"/>
                                          </p:stCondLst>
                                        </p:cTn>
                                        <p:tgtEl>
                                          <p:spTgt spid="3"/>
                                        </p:tgtEl>
                                        <p:attrNameLst>
                                          <p:attrName>style.visibility</p:attrName>
                                        </p:attrNameLst>
                                      </p:cBhvr>
                                      <p:to>
                                        <p:strVal val="hidden"/>
                                      </p:to>
                                    </p:set>
                                  </p:childTnLst>
                                </p:cTn>
                              </p:par>
                              <p:par>
                                <p:cTn id="105" presetID="42" presetClass="exit" presetSubtype="0" fill="hold" nodeType="withEffect">
                                  <p:stCondLst>
                                    <p:cond delay="0"/>
                                  </p:stCondLst>
                                  <p:childTnLst>
                                    <p:animEffect transition="out" filter="fade">
                                      <p:cBhvr>
                                        <p:cTn id="106" dur="1000"/>
                                        <p:tgtEl>
                                          <p:spTgt spid="7"/>
                                        </p:tgtEl>
                                      </p:cBhvr>
                                    </p:animEffect>
                                    <p:anim calcmode="lin" valueType="num">
                                      <p:cBhvr>
                                        <p:cTn id="107" dur="1000"/>
                                        <p:tgtEl>
                                          <p:spTgt spid="7"/>
                                        </p:tgtEl>
                                        <p:attrNameLst>
                                          <p:attrName>ppt_x</p:attrName>
                                        </p:attrNameLst>
                                      </p:cBhvr>
                                      <p:tavLst>
                                        <p:tav tm="0">
                                          <p:val>
                                            <p:strVal val="ppt_x"/>
                                          </p:val>
                                        </p:tav>
                                        <p:tav tm="100000">
                                          <p:val>
                                            <p:strVal val="ppt_x"/>
                                          </p:val>
                                        </p:tav>
                                      </p:tavLst>
                                    </p:anim>
                                    <p:anim calcmode="lin" valueType="num">
                                      <p:cBhvr>
                                        <p:cTn id="108" dur="1000"/>
                                        <p:tgtEl>
                                          <p:spTgt spid="7"/>
                                        </p:tgtEl>
                                        <p:attrNameLst>
                                          <p:attrName>ppt_y</p:attrName>
                                        </p:attrNameLst>
                                      </p:cBhvr>
                                      <p:tavLst>
                                        <p:tav tm="0">
                                          <p:val>
                                            <p:strVal val="ppt_y"/>
                                          </p:val>
                                        </p:tav>
                                        <p:tav tm="100000">
                                          <p:val>
                                            <p:strVal val="ppt_y+.1"/>
                                          </p:val>
                                        </p:tav>
                                      </p:tavLst>
                                    </p:anim>
                                    <p:set>
                                      <p:cBhvr>
                                        <p:cTn id="109" dur="1" fill="hold">
                                          <p:stCondLst>
                                            <p:cond delay="999"/>
                                          </p:stCondLst>
                                        </p:cTn>
                                        <p:tgtEl>
                                          <p:spTgt spid="7"/>
                                        </p:tgtEl>
                                        <p:attrNameLst>
                                          <p:attrName>style.visibility</p:attrName>
                                        </p:attrNameLst>
                                      </p:cBhvr>
                                      <p:to>
                                        <p:strVal val="hidden"/>
                                      </p:to>
                                    </p:set>
                                  </p:childTnLst>
                                </p:cTn>
                              </p:par>
                              <p:par>
                                <p:cTn id="110" presetID="42" presetClass="exit" presetSubtype="0" fill="hold" grpId="1" nodeType="withEffect">
                                  <p:stCondLst>
                                    <p:cond delay="0"/>
                                  </p:stCondLst>
                                  <p:childTnLst>
                                    <p:animEffect transition="out" filter="fade">
                                      <p:cBhvr>
                                        <p:cTn id="111" dur="1000"/>
                                        <p:tgtEl>
                                          <p:spTgt spid="4"/>
                                        </p:tgtEl>
                                      </p:cBhvr>
                                    </p:animEffect>
                                    <p:anim calcmode="lin" valueType="num">
                                      <p:cBhvr>
                                        <p:cTn id="112" dur="1000"/>
                                        <p:tgtEl>
                                          <p:spTgt spid="4"/>
                                        </p:tgtEl>
                                        <p:attrNameLst>
                                          <p:attrName>ppt_x</p:attrName>
                                        </p:attrNameLst>
                                      </p:cBhvr>
                                      <p:tavLst>
                                        <p:tav tm="0">
                                          <p:val>
                                            <p:strVal val="ppt_x"/>
                                          </p:val>
                                        </p:tav>
                                        <p:tav tm="100000">
                                          <p:val>
                                            <p:strVal val="ppt_x"/>
                                          </p:val>
                                        </p:tav>
                                      </p:tavLst>
                                    </p:anim>
                                    <p:anim calcmode="lin" valueType="num">
                                      <p:cBhvr>
                                        <p:cTn id="113" dur="1000"/>
                                        <p:tgtEl>
                                          <p:spTgt spid="4"/>
                                        </p:tgtEl>
                                        <p:attrNameLst>
                                          <p:attrName>ppt_y</p:attrName>
                                        </p:attrNameLst>
                                      </p:cBhvr>
                                      <p:tavLst>
                                        <p:tav tm="0">
                                          <p:val>
                                            <p:strVal val="ppt_y"/>
                                          </p:val>
                                        </p:tav>
                                        <p:tav tm="100000">
                                          <p:val>
                                            <p:strVal val="ppt_y+.1"/>
                                          </p:val>
                                        </p:tav>
                                      </p:tavLst>
                                    </p:anim>
                                    <p:set>
                                      <p:cBhvr>
                                        <p:cTn id="114" dur="1" fill="hold">
                                          <p:stCondLst>
                                            <p:cond delay="999"/>
                                          </p:stCondLst>
                                        </p:cTn>
                                        <p:tgtEl>
                                          <p:spTgt spid="4"/>
                                        </p:tgtEl>
                                        <p:attrNameLst>
                                          <p:attrName>style.visibility</p:attrName>
                                        </p:attrNameLst>
                                      </p:cBhvr>
                                      <p:to>
                                        <p:strVal val="hidden"/>
                                      </p:to>
                                    </p:set>
                                  </p:childTnLst>
                                </p:cTn>
                              </p:par>
                              <p:par>
                                <p:cTn id="115" presetID="42" presetClass="exit" presetSubtype="0" fill="hold" nodeType="withEffect">
                                  <p:stCondLst>
                                    <p:cond delay="0"/>
                                  </p:stCondLst>
                                  <p:childTnLst>
                                    <p:animEffect transition="out" filter="fade">
                                      <p:cBhvr>
                                        <p:cTn id="116" dur="1000"/>
                                        <p:tgtEl>
                                          <p:spTgt spid="8"/>
                                        </p:tgtEl>
                                      </p:cBhvr>
                                    </p:animEffect>
                                    <p:anim calcmode="lin" valueType="num">
                                      <p:cBhvr>
                                        <p:cTn id="117" dur="1000"/>
                                        <p:tgtEl>
                                          <p:spTgt spid="8"/>
                                        </p:tgtEl>
                                        <p:attrNameLst>
                                          <p:attrName>ppt_x</p:attrName>
                                        </p:attrNameLst>
                                      </p:cBhvr>
                                      <p:tavLst>
                                        <p:tav tm="0">
                                          <p:val>
                                            <p:strVal val="ppt_x"/>
                                          </p:val>
                                        </p:tav>
                                        <p:tav tm="100000">
                                          <p:val>
                                            <p:strVal val="ppt_x"/>
                                          </p:val>
                                        </p:tav>
                                      </p:tavLst>
                                    </p:anim>
                                    <p:anim calcmode="lin" valueType="num">
                                      <p:cBhvr>
                                        <p:cTn id="118" dur="1000"/>
                                        <p:tgtEl>
                                          <p:spTgt spid="8"/>
                                        </p:tgtEl>
                                        <p:attrNameLst>
                                          <p:attrName>ppt_y</p:attrName>
                                        </p:attrNameLst>
                                      </p:cBhvr>
                                      <p:tavLst>
                                        <p:tav tm="0">
                                          <p:val>
                                            <p:strVal val="ppt_y"/>
                                          </p:val>
                                        </p:tav>
                                        <p:tav tm="100000">
                                          <p:val>
                                            <p:strVal val="ppt_y+.1"/>
                                          </p:val>
                                        </p:tav>
                                      </p:tavLst>
                                    </p:anim>
                                    <p:set>
                                      <p:cBhvr>
                                        <p:cTn id="119" dur="1" fill="hold">
                                          <p:stCondLst>
                                            <p:cond delay="999"/>
                                          </p:stCondLst>
                                        </p:cTn>
                                        <p:tgtEl>
                                          <p:spTgt spid="8"/>
                                        </p:tgtEl>
                                        <p:attrNameLst>
                                          <p:attrName>style.visibility</p:attrName>
                                        </p:attrNameLst>
                                      </p:cBhvr>
                                      <p:to>
                                        <p:strVal val="hidden"/>
                                      </p:to>
                                    </p:set>
                                  </p:childTnLst>
                                </p:cTn>
                              </p:par>
                              <p:par>
                                <p:cTn id="120" presetID="42" presetClass="exit" presetSubtype="0" fill="hold" grpId="1" nodeType="withEffect">
                                  <p:stCondLst>
                                    <p:cond delay="0"/>
                                  </p:stCondLst>
                                  <p:childTnLst>
                                    <p:animEffect transition="out" filter="fade">
                                      <p:cBhvr>
                                        <p:cTn id="121" dur="1000"/>
                                        <p:tgtEl>
                                          <p:spTgt spid="5"/>
                                        </p:tgtEl>
                                      </p:cBhvr>
                                    </p:animEffect>
                                    <p:anim calcmode="lin" valueType="num">
                                      <p:cBhvr>
                                        <p:cTn id="122" dur="1000"/>
                                        <p:tgtEl>
                                          <p:spTgt spid="5"/>
                                        </p:tgtEl>
                                        <p:attrNameLst>
                                          <p:attrName>ppt_x</p:attrName>
                                        </p:attrNameLst>
                                      </p:cBhvr>
                                      <p:tavLst>
                                        <p:tav tm="0">
                                          <p:val>
                                            <p:strVal val="ppt_x"/>
                                          </p:val>
                                        </p:tav>
                                        <p:tav tm="100000">
                                          <p:val>
                                            <p:strVal val="ppt_x"/>
                                          </p:val>
                                        </p:tav>
                                      </p:tavLst>
                                    </p:anim>
                                    <p:anim calcmode="lin" valueType="num">
                                      <p:cBhvr>
                                        <p:cTn id="123" dur="1000"/>
                                        <p:tgtEl>
                                          <p:spTgt spid="5"/>
                                        </p:tgtEl>
                                        <p:attrNameLst>
                                          <p:attrName>ppt_y</p:attrName>
                                        </p:attrNameLst>
                                      </p:cBhvr>
                                      <p:tavLst>
                                        <p:tav tm="0">
                                          <p:val>
                                            <p:strVal val="ppt_y"/>
                                          </p:val>
                                        </p:tav>
                                        <p:tav tm="100000">
                                          <p:val>
                                            <p:strVal val="ppt_y+.1"/>
                                          </p:val>
                                        </p:tav>
                                      </p:tavLst>
                                    </p:anim>
                                    <p:set>
                                      <p:cBhvr>
                                        <p:cTn id="124" dur="1" fill="hold">
                                          <p:stCondLst>
                                            <p:cond delay="999"/>
                                          </p:stCondLst>
                                        </p:cTn>
                                        <p:tgtEl>
                                          <p:spTgt spid="5"/>
                                        </p:tgtEl>
                                        <p:attrNameLst>
                                          <p:attrName>style.visibility</p:attrName>
                                        </p:attrNameLst>
                                      </p:cBhvr>
                                      <p:to>
                                        <p:strVal val="hidden"/>
                                      </p:to>
                                    </p:set>
                                  </p:childTnLst>
                                </p:cTn>
                              </p:par>
                              <p:par>
                                <p:cTn id="125" presetID="42" presetClass="exit" presetSubtype="0" fill="hold" nodeType="withEffect">
                                  <p:stCondLst>
                                    <p:cond delay="0"/>
                                  </p:stCondLst>
                                  <p:childTnLst>
                                    <p:animEffect transition="out" filter="fade">
                                      <p:cBhvr>
                                        <p:cTn id="126" dur="1000"/>
                                        <p:tgtEl>
                                          <p:spTgt spid="9"/>
                                        </p:tgtEl>
                                      </p:cBhvr>
                                    </p:animEffect>
                                    <p:anim calcmode="lin" valueType="num">
                                      <p:cBhvr>
                                        <p:cTn id="127" dur="1000"/>
                                        <p:tgtEl>
                                          <p:spTgt spid="9"/>
                                        </p:tgtEl>
                                        <p:attrNameLst>
                                          <p:attrName>ppt_x</p:attrName>
                                        </p:attrNameLst>
                                      </p:cBhvr>
                                      <p:tavLst>
                                        <p:tav tm="0">
                                          <p:val>
                                            <p:strVal val="ppt_x"/>
                                          </p:val>
                                        </p:tav>
                                        <p:tav tm="100000">
                                          <p:val>
                                            <p:strVal val="ppt_x"/>
                                          </p:val>
                                        </p:tav>
                                      </p:tavLst>
                                    </p:anim>
                                    <p:anim calcmode="lin" valueType="num">
                                      <p:cBhvr>
                                        <p:cTn id="128" dur="1000"/>
                                        <p:tgtEl>
                                          <p:spTgt spid="9"/>
                                        </p:tgtEl>
                                        <p:attrNameLst>
                                          <p:attrName>ppt_y</p:attrName>
                                        </p:attrNameLst>
                                      </p:cBhvr>
                                      <p:tavLst>
                                        <p:tav tm="0">
                                          <p:val>
                                            <p:strVal val="ppt_y"/>
                                          </p:val>
                                        </p:tav>
                                        <p:tav tm="100000">
                                          <p:val>
                                            <p:strVal val="ppt_y+.1"/>
                                          </p:val>
                                        </p:tav>
                                      </p:tavLst>
                                    </p:anim>
                                    <p:set>
                                      <p:cBhvr>
                                        <p:cTn id="129" dur="1" fill="hold">
                                          <p:stCondLst>
                                            <p:cond delay="999"/>
                                          </p:stCondLst>
                                        </p:cTn>
                                        <p:tgtEl>
                                          <p:spTgt spid="9"/>
                                        </p:tgtEl>
                                        <p:attrNameLst>
                                          <p:attrName>style.visibility</p:attrName>
                                        </p:attrNameLst>
                                      </p:cBhvr>
                                      <p:to>
                                        <p:strVal val="hidden"/>
                                      </p:to>
                                    </p:set>
                                  </p:childTnLst>
                                </p:cTn>
                              </p:par>
                              <p:par>
                                <p:cTn id="130" presetID="42" presetClass="exit" presetSubtype="0" fill="hold" grpId="1" nodeType="withEffect">
                                  <p:stCondLst>
                                    <p:cond delay="0"/>
                                  </p:stCondLst>
                                  <p:childTnLst>
                                    <p:animEffect transition="out" filter="fade">
                                      <p:cBhvr>
                                        <p:cTn id="131" dur="1000"/>
                                        <p:tgtEl>
                                          <p:spTgt spid="6"/>
                                        </p:tgtEl>
                                      </p:cBhvr>
                                    </p:animEffect>
                                    <p:anim calcmode="lin" valueType="num">
                                      <p:cBhvr>
                                        <p:cTn id="132" dur="1000"/>
                                        <p:tgtEl>
                                          <p:spTgt spid="6"/>
                                        </p:tgtEl>
                                        <p:attrNameLst>
                                          <p:attrName>ppt_x</p:attrName>
                                        </p:attrNameLst>
                                      </p:cBhvr>
                                      <p:tavLst>
                                        <p:tav tm="0">
                                          <p:val>
                                            <p:strVal val="ppt_x"/>
                                          </p:val>
                                        </p:tav>
                                        <p:tav tm="100000">
                                          <p:val>
                                            <p:strVal val="ppt_x"/>
                                          </p:val>
                                        </p:tav>
                                      </p:tavLst>
                                    </p:anim>
                                    <p:anim calcmode="lin" valueType="num">
                                      <p:cBhvr>
                                        <p:cTn id="133" dur="1000"/>
                                        <p:tgtEl>
                                          <p:spTgt spid="6"/>
                                        </p:tgtEl>
                                        <p:attrNameLst>
                                          <p:attrName>ppt_y</p:attrName>
                                        </p:attrNameLst>
                                      </p:cBhvr>
                                      <p:tavLst>
                                        <p:tav tm="0">
                                          <p:val>
                                            <p:strVal val="ppt_y"/>
                                          </p:val>
                                        </p:tav>
                                        <p:tav tm="100000">
                                          <p:val>
                                            <p:strVal val="ppt_y+.1"/>
                                          </p:val>
                                        </p:tav>
                                      </p:tavLst>
                                    </p:anim>
                                    <p:set>
                                      <p:cBhvr>
                                        <p:cTn id="134" dur="1" fill="hold">
                                          <p:stCondLst>
                                            <p:cond delay="999"/>
                                          </p:stCondLst>
                                        </p:cTn>
                                        <p:tgtEl>
                                          <p:spTgt spid="6"/>
                                        </p:tgtEl>
                                        <p:attrNameLst>
                                          <p:attrName>style.visibility</p:attrName>
                                        </p:attrNameLst>
                                      </p:cBhvr>
                                      <p:to>
                                        <p:strVal val="hidden"/>
                                      </p:to>
                                    </p:set>
                                  </p:childTnLst>
                                </p:cTn>
                              </p:par>
                              <p:par>
                                <p:cTn id="135" presetID="42" presetClass="exit" presetSubtype="0" fill="hold" grpId="1" nodeType="withEffect">
                                  <p:stCondLst>
                                    <p:cond delay="0"/>
                                  </p:stCondLst>
                                  <p:childTnLst>
                                    <p:animEffect transition="out" filter="fade">
                                      <p:cBhvr>
                                        <p:cTn id="136" dur="1000"/>
                                        <p:tgtEl>
                                          <p:spTgt spid="24"/>
                                        </p:tgtEl>
                                      </p:cBhvr>
                                    </p:animEffect>
                                    <p:anim calcmode="lin" valueType="num">
                                      <p:cBhvr>
                                        <p:cTn id="137" dur="1000"/>
                                        <p:tgtEl>
                                          <p:spTgt spid="24"/>
                                        </p:tgtEl>
                                        <p:attrNameLst>
                                          <p:attrName>ppt_x</p:attrName>
                                        </p:attrNameLst>
                                      </p:cBhvr>
                                      <p:tavLst>
                                        <p:tav tm="0">
                                          <p:val>
                                            <p:strVal val="ppt_x"/>
                                          </p:val>
                                        </p:tav>
                                        <p:tav tm="100000">
                                          <p:val>
                                            <p:strVal val="ppt_x"/>
                                          </p:val>
                                        </p:tav>
                                      </p:tavLst>
                                    </p:anim>
                                    <p:anim calcmode="lin" valueType="num">
                                      <p:cBhvr>
                                        <p:cTn id="138" dur="1000"/>
                                        <p:tgtEl>
                                          <p:spTgt spid="24"/>
                                        </p:tgtEl>
                                        <p:attrNameLst>
                                          <p:attrName>ppt_y</p:attrName>
                                        </p:attrNameLst>
                                      </p:cBhvr>
                                      <p:tavLst>
                                        <p:tav tm="0">
                                          <p:val>
                                            <p:strVal val="ppt_y"/>
                                          </p:val>
                                        </p:tav>
                                        <p:tav tm="100000">
                                          <p:val>
                                            <p:strVal val="ppt_y+.1"/>
                                          </p:val>
                                        </p:tav>
                                      </p:tavLst>
                                    </p:anim>
                                    <p:set>
                                      <p:cBhvr>
                                        <p:cTn id="139" dur="1" fill="hold">
                                          <p:stCondLst>
                                            <p:cond delay="999"/>
                                          </p:stCondLst>
                                        </p:cTn>
                                        <p:tgtEl>
                                          <p:spTgt spid="24"/>
                                        </p:tgtEl>
                                        <p:attrNameLst>
                                          <p:attrName>style.visibility</p:attrName>
                                        </p:attrNameLst>
                                      </p:cBhvr>
                                      <p:to>
                                        <p:strVal val="hidden"/>
                                      </p:to>
                                    </p:set>
                                  </p:childTnLst>
                                </p:cTn>
                              </p:par>
                              <p:par>
                                <p:cTn id="140" presetID="42" presetClass="exit" presetSubtype="0" fill="hold" nodeType="withEffect">
                                  <p:stCondLst>
                                    <p:cond delay="0"/>
                                  </p:stCondLst>
                                  <p:childTnLst>
                                    <p:animEffect transition="out" filter="fade">
                                      <p:cBhvr>
                                        <p:cTn id="141" dur="1000"/>
                                        <p:tgtEl>
                                          <p:spTgt spid="27"/>
                                        </p:tgtEl>
                                      </p:cBhvr>
                                    </p:animEffect>
                                    <p:anim calcmode="lin" valueType="num">
                                      <p:cBhvr>
                                        <p:cTn id="142" dur="1000"/>
                                        <p:tgtEl>
                                          <p:spTgt spid="27"/>
                                        </p:tgtEl>
                                        <p:attrNameLst>
                                          <p:attrName>ppt_x</p:attrName>
                                        </p:attrNameLst>
                                      </p:cBhvr>
                                      <p:tavLst>
                                        <p:tav tm="0">
                                          <p:val>
                                            <p:strVal val="ppt_x"/>
                                          </p:val>
                                        </p:tav>
                                        <p:tav tm="100000">
                                          <p:val>
                                            <p:strVal val="ppt_x"/>
                                          </p:val>
                                        </p:tav>
                                      </p:tavLst>
                                    </p:anim>
                                    <p:anim calcmode="lin" valueType="num">
                                      <p:cBhvr>
                                        <p:cTn id="143" dur="1000"/>
                                        <p:tgtEl>
                                          <p:spTgt spid="27"/>
                                        </p:tgtEl>
                                        <p:attrNameLst>
                                          <p:attrName>ppt_y</p:attrName>
                                        </p:attrNameLst>
                                      </p:cBhvr>
                                      <p:tavLst>
                                        <p:tav tm="0">
                                          <p:val>
                                            <p:strVal val="ppt_y"/>
                                          </p:val>
                                        </p:tav>
                                        <p:tav tm="100000">
                                          <p:val>
                                            <p:strVal val="ppt_y+.1"/>
                                          </p:val>
                                        </p:tav>
                                      </p:tavLst>
                                    </p:anim>
                                    <p:set>
                                      <p:cBhvr>
                                        <p:cTn id="144" dur="1" fill="hold">
                                          <p:stCondLst>
                                            <p:cond delay="999"/>
                                          </p:stCondLst>
                                        </p:cTn>
                                        <p:tgtEl>
                                          <p:spTgt spid="27"/>
                                        </p:tgtEl>
                                        <p:attrNameLst>
                                          <p:attrName>style.visibility</p:attrName>
                                        </p:attrNameLst>
                                      </p:cBhvr>
                                      <p:to>
                                        <p:strVal val="hidden"/>
                                      </p:to>
                                    </p:set>
                                  </p:childTnLst>
                                </p:cTn>
                              </p:par>
                              <p:par>
                                <p:cTn id="145" presetID="42" presetClass="exit" presetSubtype="0" fill="hold" grpId="1" nodeType="withEffect">
                                  <p:stCondLst>
                                    <p:cond delay="0"/>
                                  </p:stCondLst>
                                  <p:childTnLst>
                                    <p:animEffect transition="out" filter="fade">
                                      <p:cBhvr>
                                        <p:cTn id="146" dur="1000"/>
                                        <p:tgtEl>
                                          <p:spTgt spid="25"/>
                                        </p:tgtEl>
                                      </p:cBhvr>
                                    </p:animEffect>
                                    <p:anim calcmode="lin" valueType="num">
                                      <p:cBhvr>
                                        <p:cTn id="147" dur="1000"/>
                                        <p:tgtEl>
                                          <p:spTgt spid="25"/>
                                        </p:tgtEl>
                                        <p:attrNameLst>
                                          <p:attrName>ppt_x</p:attrName>
                                        </p:attrNameLst>
                                      </p:cBhvr>
                                      <p:tavLst>
                                        <p:tav tm="0">
                                          <p:val>
                                            <p:strVal val="ppt_x"/>
                                          </p:val>
                                        </p:tav>
                                        <p:tav tm="100000">
                                          <p:val>
                                            <p:strVal val="ppt_x"/>
                                          </p:val>
                                        </p:tav>
                                      </p:tavLst>
                                    </p:anim>
                                    <p:anim calcmode="lin" valueType="num">
                                      <p:cBhvr>
                                        <p:cTn id="148" dur="1000"/>
                                        <p:tgtEl>
                                          <p:spTgt spid="25"/>
                                        </p:tgtEl>
                                        <p:attrNameLst>
                                          <p:attrName>ppt_y</p:attrName>
                                        </p:attrNameLst>
                                      </p:cBhvr>
                                      <p:tavLst>
                                        <p:tav tm="0">
                                          <p:val>
                                            <p:strVal val="ppt_y"/>
                                          </p:val>
                                        </p:tav>
                                        <p:tav tm="100000">
                                          <p:val>
                                            <p:strVal val="ppt_y+.1"/>
                                          </p:val>
                                        </p:tav>
                                      </p:tavLst>
                                    </p:anim>
                                    <p:set>
                                      <p:cBhvr>
                                        <p:cTn id="149" dur="1" fill="hold">
                                          <p:stCondLst>
                                            <p:cond delay="999"/>
                                          </p:stCondLst>
                                        </p:cTn>
                                        <p:tgtEl>
                                          <p:spTgt spid="25"/>
                                        </p:tgtEl>
                                        <p:attrNameLst>
                                          <p:attrName>style.visibility</p:attrName>
                                        </p:attrNameLst>
                                      </p:cBhvr>
                                      <p:to>
                                        <p:strVal val="hidden"/>
                                      </p:to>
                                    </p:set>
                                  </p:childTnLst>
                                </p:cTn>
                              </p:par>
                              <p:par>
                                <p:cTn id="150" presetID="42" presetClass="exit" presetSubtype="0" fill="hold" nodeType="withEffect">
                                  <p:stCondLst>
                                    <p:cond delay="0"/>
                                  </p:stCondLst>
                                  <p:childTnLst>
                                    <p:animEffect transition="out" filter="fade">
                                      <p:cBhvr>
                                        <p:cTn id="151" dur="1000"/>
                                        <p:tgtEl>
                                          <p:spTgt spid="28"/>
                                        </p:tgtEl>
                                      </p:cBhvr>
                                    </p:animEffect>
                                    <p:anim calcmode="lin" valueType="num">
                                      <p:cBhvr>
                                        <p:cTn id="152" dur="1000"/>
                                        <p:tgtEl>
                                          <p:spTgt spid="28"/>
                                        </p:tgtEl>
                                        <p:attrNameLst>
                                          <p:attrName>ppt_x</p:attrName>
                                        </p:attrNameLst>
                                      </p:cBhvr>
                                      <p:tavLst>
                                        <p:tav tm="0">
                                          <p:val>
                                            <p:strVal val="ppt_x"/>
                                          </p:val>
                                        </p:tav>
                                        <p:tav tm="100000">
                                          <p:val>
                                            <p:strVal val="ppt_x"/>
                                          </p:val>
                                        </p:tav>
                                      </p:tavLst>
                                    </p:anim>
                                    <p:anim calcmode="lin" valueType="num">
                                      <p:cBhvr>
                                        <p:cTn id="153" dur="1000"/>
                                        <p:tgtEl>
                                          <p:spTgt spid="28"/>
                                        </p:tgtEl>
                                        <p:attrNameLst>
                                          <p:attrName>ppt_y</p:attrName>
                                        </p:attrNameLst>
                                      </p:cBhvr>
                                      <p:tavLst>
                                        <p:tav tm="0">
                                          <p:val>
                                            <p:strVal val="ppt_y"/>
                                          </p:val>
                                        </p:tav>
                                        <p:tav tm="100000">
                                          <p:val>
                                            <p:strVal val="ppt_y+.1"/>
                                          </p:val>
                                        </p:tav>
                                      </p:tavLst>
                                    </p:anim>
                                    <p:set>
                                      <p:cBhvr>
                                        <p:cTn id="154" dur="1" fill="hold">
                                          <p:stCondLst>
                                            <p:cond delay="999"/>
                                          </p:stCondLst>
                                        </p:cTn>
                                        <p:tgtEl>
                                          <p:spTgt spid="28"/>
                                        </p:tgtEl>
                                        <p:attrNameLst>
                                          <p:attrName>style.visibility</p:attrName>
                                        </p:attrNameLst>
                                      </p:cBhvr>
                                      <p:to>
                                        <p:strVal val="hidden"/>
                                      </p:to>
                                    </p:set>
                                  </p:childTnLst>
                                </p:cTn>
                              </p:par>
                              <p:par>
                                <p:cTn id="155" presetID="42" presetClass="exit" presetSubtype="0" fill="hold" grpId="1" nodeType="withEffect">
                                  <p:stCondLst>
                                    <p:cond delay="0"/>
                                  </p:stCondLst>
                                  <p:childTnLst>
                                    <p:animEffect transition="out" filter="fade">
                                      <p:cBhvr>
                                        <p:cTn id="156" dur="1000"/>
                                        <p:tgtEl>
                                          <p:spTgt spid="26"/>
                                        </p:tgtEl>
                                      </p:cBhvr>
                                    </p:animEffect>
                                    <p:anim calcmode="lin" valueType="num">
                                      <p:cBhvr>
                                        <p:cTn id="157" dur="1000"/>
                                        <p:tgtEl>
                                          <p:spTgt spid="26"/>
                                        </p:tgtEl>
                                        <p:attrNameLst>
                                          <p:attrName>ppt_x</p:attrName>
                                        </p:attrNameLst>
                                      </p:cBhvr>
                                      <p:tavLst>
                                        <p:tav tm="0">
                                          <p:val>
                                            <p:strVal val="ppt_x"/>
                                          </p:val>
                                        </p:tav>
                                        <p:tav tm="100000">
                                          <p:val>
                                            <p:strVal val="ppt_x"/>
                                          </p:val>
                                        </p:tav>
                                      </p:tavLst>
                                    </p:anim>
                                    <p:anim calcmode="lin" valueType="num">
                                      <p:cBhvr>
                                        <p:cTn id="158" dur="1000"/>
                                        <p:tgtEl>
                                          <p:spTgt spid="26"/>
                                        </p:tgtEl>
                                        <p:attrNameLst>
                                          <p:attrName>ppt_y</p:attrName>
                                        </p:attrNameLst>
                                      </p:cBhvr>
                                      <p:tavLst>
                                        <p:tav tm="0">
                                          <p:val>
                                            <p:strVal val="ppt_y"/>
                                          </p:val>
                                        </p:tav>
                                        <p:tav tm="100000">
                                          <p:val>
                                            <p:strVal val="ppt_y+.1"/>
                                          </p:val>
                                        </p:tav>
                                      </p:tavLst>
                                    </p:anim>
                                    <p:set>
                                      <p:cBhvr>
                                        <p:cTn id="159" dur="1" fill="hold">
                                          <p:stCondLst>
                                            <p:cond delay="999"/>
                                          </p:stCondLst>
                                        </p:cTn>
                                        <p:tgtEl>
                                          <p:spTgt spid="26"/>
                                        </p:tgtEl>
                                        <p:attrNameLst>
                                          <p:attrName>style.visibility</p:attrName>
                                        </p:attrNameLst>
                                      </p:cBhvr>
                                      <p:to>
                                        <p:strVal val="hidden"/>
                                      </p:to>
                                    </p:set>
                                  </p:childTnLst>
                                </p:cTn>
                              </p:par>
                              <p:par>
                                <p:cTn id="160" presetID="42" presetClass="exit" presetSubtype="0" fill="hold" nodeType="withEffect">
                                  <p:stCondLst>
                                    <p:cond delay="0"/>
                                  </p:stCondLst>
                                  <p:childTnLst>
                                    <p:animEffect transition="out" filter="fade">
                                      <p:cBhvr>
                                        <p:cTn id="161" dur="1000"/>
                                        <p:tgtEl>
                                          <p:spTgt spid="29"/>
                                        </p:tgtEl>
                                      </p:cBhvr>
                                    </p:animEffect>
                                    <p:anim calcmode="lin" valueType="num">
                                      <p:cBhvr>
                                        <p:cTn id="162" dur="1000"/>
                                        <p:tgtEl>
                                          <p:spTgt spid="29"/>
                                        </p:tgtEl>
                                        <p:attrNameLst>
                                          <p:attrName>ppt_x</p:attrName>
                                        </p:attrNameLst>
                                      </p:cBhvr>
                                      <p:tavLst>
                                        <p:tav tm="0">
                                          <p:val>
                                            <p:strVal val="ppt_x"/>
                                          </p:val>
                                        </p:tav>
                                        <p:tav tm="100000">
                                          <p:val>
                                            <p:strVal val="ppt_x"/>
                                          </p:val>
                                        </p:tav>
                                      </p:tavLst>
                                    </p:anim>
                                    <p:anim calcmode="lin" valueType="num">
                                      <p:cBhvr>
                                        <p:cTn id="163" dur="1000"/>
                                        <p:tgtEl>
                                          <p:spTgt spid="29"/>
                                        </p:tgtEl>
                                        <p:attrNameLst>
                                          <p:attrName>ppt_y</p:attrName>
                                        </p:attrNameLst>
                                      </p:cBhvr>
                                      <p:tavLst>
                                        <p:tav tm="0">
                                          <p:val>
                                            <p:strVal val="ppt_y"/>
                                          </p:val>
                                        </p:tav>
                                        <p:tav tm="100000">
                                          <p:val>
                                            <p:strVal val="ppt_y+.1"/>
                                          </p:val>
                                        </p:tav>
                                      </p:tavLst>
                                    </p:anim>
                                    <p:set>
                                      <p:cBhvr>
                                        <p:cTn id="164" dur="1" fill="hold">
                                          <p:stCondLst>
                                            <p:cond delay="999"/>
                                          </p:stCondLst>
                                        </p:cTn>
                                        <p:tgtEl>
                                          <p:spTgt spid="29"/>
                                        </p:tgtEl>
                                        <p:attrNameLst>
                                          <p:attrName>style.visibility</p:attrName>
                                        </p:attrNameLst>
                                      </p:cBhvr>
                                      <p:to>
                                        <p:strVal val="hidden"/>
                                      </p:to>
                                    </p:set>
                                  </p:childTnLst>
                                </p:cTn>
                              </p:par>
                              <p:par>
                                <p:cTn id="165" presetID="42" presetClass="exit" presetSubtype="0" fill="hold" nodeType="withEffect">
                                  <p:stCondLst>
                                    <p:cond delay="0"/>
                                  </p:stCondLst>
                                  <p:childTnLst>
                                    <p:animEffect transition="out" filter="fade">
                                      <p:cBhvr>
                                        <p:cTn id="166" dur="1000"/>
                                        <p:tgtEl>
                                          <p:spTgt spid="23"/>
                                        </p:tgtEl>
                                      </p:cBhvr>
                                    </p:animEffect>
                                    <p:anim calcmode="lin" valueType="num">
                                      <p:cBhvr>
                                        <p:cTn id="167" dur="1000"/>
                                        <p:tgtEl>
                                          <p:spTgt spid="23"/>
                                        </p:tgtEl>
                                        <p:attrNameLst>
                                          <p:attrName>ppt_x</p:attrName>
                                        </p:attrNameLst>
                                      </p:cBhvr>
                                      <p:tavLst>
                                        <p:tav tm="0">
                                          <p:val>
                                            <p:strVal val="ppt_x"/>
                                          </p:val>
                                        </p:tav>
                                        <p:tav tm="100000">
                                          <p:val>
                                            <p:strVal val="ppt_x"/>
                                          </p:val>
                                        </p:tav>
                                      </p:tavLst>
                                    </p:anim>
                                    <p:anim calcmode="lin" valueType="num">
                                      <p:cBhvr>
                                        <p:cTn id="168" dur="1000"/>
                                        <p:tgtEl>
                                          <p:spTgt spid="23"/>
                                        </p:tgtEl>
                                        <p:attrNameLst>
                                          <p:attrName>ppt_y</p:attrName>
                                        </p:attrNameLst>
                                      </p:cBhvr>
                                      <p:tavLst>
                                        <p:tav tm="0">
                                          <p:val>
                                            <p:strVal val="ppt_y"/>
                                          </p:val>
                                        </p:tav>
                                        <p:tav tm="100000">
                                          <p:val>
                                            <p:strVal val="ppt_y+.1"/>
                                          </p:val>
                                        </p:tav>
                                      </p:tavLst>
                                    </p:anim>
                                    <p:set>
                                      <p:cBhvr>
                                        <p:cTn id="169" dur="1" fill="hold">
                                          <p:stCondLst>
                                            <p:cond delay="999"/>
                                          </p:stCondLst>
                                        </p:cTn>
                                        <p:tgtEl>
                                          <p:spTgt spid="23"/>
                                        </p:tgtEl>
                                        <p:attrNameLst>
                                          <p:attrName>style.visibility</p:attrName>
                                        </p:attrNameLst>
                                      </p:cBhvr>
                                      <p:to>
                                        <p:strVal val="hidden"/>
                                      </p:to>
                                    </p:set>
                                  </p:childTnLst>
                                </p:cTn>
                              </p:par>
                              <p:par>
                                <p:cTn id="170" presetID="42" presetClass="exit" presetSubtype="0" fill="hold" nodeType="withEffect">
                                  <p:stCondLst>
                                    <p:cond delay="0"/>
                                  </p:stCondLst>
                                  <p:childTnLst>
                                    <p:animEffect transition="out" filter="fade">
                                      <p:cBhvr>
                                        <p:cTn id="171" dur="1000"/>
                                        <p:tgtEl>
                                          <p:spTgt spid="22"/>
                                        </p:tgtEl>
                                      </p:cBhvr>
                                    </p:animEffect>
                                    <p:anim calcmode="lin" valueType="num">
                                      <p:cBhvr>
                                        <p:cTn id="172" dur="1000"/>
                                        <p:tgtEl>
                                          <p:spTgt spid="22"/>
                                        </p:tgtEl>
                                        <p:attrNameLst>
                                          <p:attrName>ppt_x</p:attrName>
                                        </p:attrNameLst>
                                      </p:cBhvr>
                                      <p:tavLst>
                                        <p:tav tm="0">
                                          <p:val>
                                            <p:strVal val="ppt_x"/>
                                          </p:val>
                                        </p:tav>
                                        <p:tav tm="100000">
                                          <p:val>
                                            <p:strVal val="ppt_x"/>
                                          </p:val>
                                        </p:tav>
                                      </p:tavLst>
                                    </p:anim>
                                    <p:anim calcmode="lin" valueType="num">
                                      <p:cBhvr>
                                        <p:cTn id="173" dur="1000"/>
                                        <p:tgtEl>
                                          <p:spTgt spid="22"/>
                                        </p:tgtEl>
                                        <p:attrNameLst>
                                          <p:attrName>ppt_y</p:attrName>
                                        </p:attrNameLst>
                                      </p:cBhvr>
                                      <p:tavLst>
                                        <p:tav tm="0">
                                          <p:val>
                                            <p:strVal val="ppt_y"/>
                                          </p:val>
                                        </p:tav>
                                        <p:tav tm="100000">
                                          <p:val>
                                            <p:strVal val="ppt_y+.1"/>
                                          </p:val>
                                        </p:tav>
                                      </p:tavLst>
                                    </p:anim>
                                    <p:set>
                                      <p:cBhvr>
                                        <p:cTn id="174" dur="1" fill="hold">
                                          <p:stCondLst>
                                            <p:cond delay="999"/>
                                          </p:stCondLst>
                                        </p:cTn>
                                        <p:tgtEl>
                                          <p:spTgt spid="22"/>
                                        </p:tgtEl>
                                        <p:attrNameLst>
                                          <p:attrName>style.visibility</p:attrName>
                                        </p:attrNameLst>
                                      </p:cBhvr>
                                      <p:to>
                                        <p:strVal val="hidden"/>
                                      </p:to>
                                    </p:set>
                                  </p:childTnLst>
                                </p:cTn>
                              </p:par>
                              <p:par>
                                <p:cTn id="175" presetID="42" presetClass="exit" presetSubtype="0" fill="hold" nodeType="withEffect">
                                  <p:stCondLst>
                                    <p:cond delay="0"/>
                                  </p:stCondLst>
                                  <p:childTnLst>
                                    <p:animEffect transition="out" filter="fade">
                                      <p:cBhvr>
                                        <p:cTn id="176" dur="1000"/>
                                        <p:tgtEl>
                                          <p:spTgt spid="39"/>
                                        </p:tgtEl>
                                      </p:cBhvr>
                                    </p:animEffect>
                                    <p:anim calcmode="lin" valueType="num">
                                      <p:cBhvr>
                                        <p:cTn id="177" dur="1000"/>
                                        <p:tgtEl>
                                          <p:spTgt spid="39"/>
                                        </p:tgtEl>
                                        <p:attrNameLst>
                                          <p:attrName>ppt_x</p:attrName>
                                        </p:attrNameLst>
                                      </p:cBhvr>
                                      <p:tavLst>
                                        <p:tav tm="0">
                                          <p:val>
                                            <p:strVal val="ppt_x"/>
                                          </p:val>
                                        </p:tav>
                                        <p:tav tm="100000">
                                          <p:val>
                                            <p:strVal val="ppt_x"/>
                                          </p:val>
                                        </p:tav>
                                      </p:tavLst>
                                    </p:anim>
                                    <p:anim calcmode="lin" valueType="num">
                                      <p:cBhvr>
                                        <p:cTn id="178" dur="1000"/>
                                        <p:tgtEl>
                                          <p:spTgt spid="39"/>
                                        </p:tgtEl>
                                        <p:attrNameLst>
                                          <p:attrName>ppt_y</p:attrName>
                                        </p:attrNameLst>
                                      </p:cBhvr>
                                      <p:tavLst>
                                        <p:tav tm="0">
                                          <p:val>
                                            <p:strVal val="ppt_y"/>
                                          </p:val>
                                        </p:tav>
                                        <p:tav tm="100000">
                                          <p:val>
                                            <p:strVal val="ppt_y+.1"/>
                                          </p:val>
                                        </p:tav>
                                      </p:tavLst>
                                    </p:anim>
                                    <p:set>
                                      <p:cBhvr>
                                        <p:cTn id="179" dur="1" fill="hold">
                                          <p:stCondLst>
                                            <p:cond delay="999"/>
                                          </p:stCondLst>
                                        </p:cTn>
                                        <p:tgtEl>
                                          <p:spTgt spid="39"/>
                                        </p:tgtEl>
                                        <p:attrNameLst>
                                          <p:attrName>style.visibility</p:attrName>
                                        </p:attrNameLst>
                                      </p:cBhvr>
                                      <p:to>
                                        <p:strVal val="hidden"/>
                                      </p:to>
                                    </p:set>
                                  </p:childTnLst>
                                </p:cTn>
                              </p:par>
                              <p:par>
                                <p:cTn id="180" presetID="42" presetClass="exit" presetSubtype="0" fill="hold" nodeType="withEffect">
                                  <p:stCondLst>
                                    <p:cond delay="0"/>
                                  </p:stCondLst>
                                  <p:childTnLst>
                                    <p:animEffect transition="out" filter="fade">
                                      <p:cBhvr>
                                        <p:cTn id="181" dur="1000"/>
                                        <p:tgtEl>
                                          <p:spTgt spid="38"/>
                                        </p:tgtEl>
                                      </p:cBhvr>
                                    </p:animEffect>
                                    <p:anim calcmode="lin" valueType="num">
                                      <p:cBhvr>
                                        <p:cTn id="182" dur="1000"/>
                                        <p:tgtEl>
                                          <p:spTgt spid="38"/>
                                        </p:tgtEl>
                                        <p:attrNameLst>
                                          <p:attrName>ppt_x</p:attrName>
                                        </p:attrNameLst>
                                      </p:cBhvr>
                                      <p:tavLst>
                                        <p:tav tm="0">
                                          <p:val>
                                            <p:strVal val="ppt_x"/>
                                          </p:val>
                                        </p:tav>
                                        <p:tav tm="100000">
                                          <p:val>
                                            <p:strVal val="ppt_x"/>
                                          </p:val>
                                        </p:tav>
                                      </p:tavLst>
                                    </p:anim>
                                    <p:anim calcmode="lin" valueType="num">
                                      <p:cBhvr>
                                        <p:cTn id="183" dur="1000"/>
                                        <p:tgtEl>
                                          <p:spTgt spid="38"/>
                                        </p:tgtEl>
                                        <p:attrNameLst>
                                          <p:attrName>ppt_y</p:attrName>
                                        </p:attrNameLst>
                                      </p:cBhvr>
                                      <p:tavLst>
                                        <p:tav tm="0">
                                          <p:val>
                                            <p:strVal val="ppt_y"/>
                                          </p:val>
                                        </p:tav>
                                        <p:tav tm="100000">
                                          <p:val>
                                            <p:strVal val="ppt_y+.1"/>
                                          </p:val>
                                        </p:tav>
                                      </p:tavLst>
                                    </p:anim>
                                    <p:set>
                                      <p:cBhvr>
                                        <p:cTn id="184" dur="1" fill="hold">
                                          <p:stCondLst>
                                            <p:cond delay="999"/>
                                          </p:stCondLst>
                                        </p:cTn>
                                        <p:tgtEl>
                                          <p:spTgt spid="38"/>
                                        </p:tgtEl>
                                        <p:attrNameLst>
                                          <p:attrName>style.visibility</p:attrName>
                                        </p:attrNameLst>
                                      </p:cBhvr>
                                      <p:to>
                                        <p:strVal val="hidden"/>
                                      </p:to>
                                    </p:set>
                                  </p:childTnLst>
                                </p:cTn>
                              </p:par>
                              <p:par>
                                <p:cTn id="185" presetID="42" presetClass="exit" presetSubtype="0" fill="hold" nodeType="withEffect">
                                  <p:stCondLst>
                                    <p:cond delay="0"/>
                                  </p:stCondLst>
                                  <p:childTnLst>
                                    <p:animEffect transition="out" filter="fade">
                                      <p:cBhvr>
                                        <p:cTn id="186" dur="1000"/>
                                        <p:tgtEl>
                                          <p:spTgt spid="37"/>
                                        </p:tgtEl>
                                      </p:cBhvr>
                                    </p:animEffect>
                                    <p:anim calcmode="lin" valueType="num">
                                      <p:cBhvr>
                                        <p:cTn id="187" dur="1000"/>
                                        <p:tgtEl>
                                          <p:spTgt spid="37"/>
                                        </p:tgtEl>
                                        <p:attrNameLst>
                                          <p:attrName>ppt_x</p:attrName>
                                        </p:attrNameLst>
                                      </p:cBhvr>
                                      <p:tavLst>
                                        <p:tav tm="0">
                                          <p:val>
                                            <p:strVal val="ppt_x"/>
                                          </p:val>
                                        </p:tav>
                                        <p:tav tm="100000">
                                          <p:val>
                                            <p:strVal val="ppt_x"/>
                                          </p:val>
                                        </p:tav>
                                      </p:tavLst>
                                    </p:anim>
                                    <p:anim calcmode="lin" valueType="num">
                                      <p:cBhvr>
                                        <p:cTn id="188" dur="1000"/>
                                        <p:tgtEl>
                                          <p:spTgt spid="37"/>
                                        </p:tgtEl>
                                        <p:attrNameLst>
                                          <p:attrName>ppt_y</p:attrName>
                                        </p:attrNameLst>
                                      </p:cBhvr>
                                      <p:tavLst>
                                        <p:tav tm="0">
                                          <p:val>
                                            <p:strVal val="ppt_y"/>
                                          </p:val>
                                        </p:tav>
                                        <p:tav tm="100000">
                                          <p:val>
                                            <p:strVal val="ppt_y+.1"/>
                                          </p:val>
                                        </p:tav>
                                      </p:tavLst>
                                    </p:anim>
                                    <p:set>
                                      <p:cBhvr>
                                        <p:cTn id="189" dur="1" fill="hold">
                                          <p:stCondLst>
                                            <p:cond delay="999"/>
                                          </p:stCondLst>
                                        </p:cTn>
                                        <p:tgtEl>
                                          <p:spTgt spid="37"/>
                                        </p:tgtEl>
                                        <p:attrNameLst>
                                          <p:attrName>style.visibility</p:attrName>
                                        </p:attrNameLst>
                                      </p:cBhvr>
                                      <p:to>
                                        <p:strVal val="hidden"/>
                                      </p:to>
                                    </p:set>
                                  </p:childTnLst>
                                </p:cTn>
                              </p:par>
                              <p:par>
                                <p:cTn id="190" presetID="42" presetClass="exit" presetSubtype="0" fill="hold" nodeType="withEffect">
                                  <p:stCondLst>
                                    <p:cond delay="0"/>
                                  </p:stCondLst>
                                  <p:childTnLst>
                                    <p:animEffect transition="out" filter="fade">
                                      <p:cBhvr>
                                        <p:cTn id="191" dur="1000"/>
                                        <p:tgtEl>
                                          <p:spTgt spid="48"/>
                                        </p:tgtEl>
                                      </p:cBhvr>
                                    </p:animEffect>
                                    <p:anim calcmode="lin" valueType="num">
                                      <p:cBhvr>
                                        <p:cTn id="192" dur="1000"/>
                                        <p:tgtEl>
                                          <p:spTgt spid="48"/>
                                        </p:tgtEl>
                                        <p:attrNameLst>
                                          <p:attrName>ppt_x</p:attrName>
                                        </p:attrNameLst>
                                      </p:cBhvr>
                                      <p:tavLst>
                                        <p:tav tm="0">
                                          <p:val>
                                            <p:strVal val="ppt_x"/>
                                          </p:val>
                                        </p:tav>
                                        <p:tav tm="100000">
                                          <p:val>
                                            <p:strVal val="ppt_x"/>
                                          </p:val>
                                        </p:tav>
                                      </p:tavLst>
                                    </p:anim>
                                    <p:anim calcmode="lin" valueType="num">
                                      <p:cBhvr>
                                        <p:cTn id="193" dur="1000"/>
                                        <p:tgtEl>
                                          <p:spTgt spid="48"/>
                                        </p:tgtEl>
                                        <p:attrNameLst>
                                          <p:attrName>ppt_y</p:attrName>
                                        </p:attrNameLst>
                                      </p:cBhvr>
                                      <p:tavLst>
                                        <p:tav tm="0">
                                          <p:val>
                                            <p:strVal val="ppt_y"/>
                                          </p:val>
                                        </p:tav>
                                        <p:tav tm="100000">
                                          <p:val>
                                            <p:strVal val="ppt_y+.1"/>
                                          </p:val>
                                        </p:tav>
                                      </p:tavLst>
                                    </p:anim>
                                    <p:set>
                                      <p:cBhvr>
                                        <p:cTn id="194" dur="1" fill="hold">
                                          <p:stCondLst>
                                            <p:cond delay="999"/>
                                          </p:stCondLst>
                                        </p:cTn>
                                        <p:tgtEl>
                                          <p:spTgt spid="48"/>
                                        </p:tgtEl>
                                        <p:attrNameLst>
                                          <p:attrName>style.visibility</p:attrName>
                                        </p:attrNameLst>
                                      </p:cBhvr>
                                      <p:to>
                                        <p:strVal val="hidden"/>
                                      </p:to>
                                    </p:set>
                                  </p:childTnLst>
                                </p:cTn>
                              </p:par>
                              <p:par>
                                <p:cTn id="195" presetID="42" presetClass="exit" presetSubtype="0" fill="hold" nodeType="withEffect">
                                  <p:stCondLst>
                                    <p:cond delay="0"/>
                                  </p:stCondLst>
                                  <p:childTnLst>
                                    <p:animEffect transition="out" filter="fade">
                                      <p:cBhvr>
                                        <p:cTn id="196" dur="1000"/>
                                        <p:tgtEl>
                                          <p:spTgt spid="47"/>
                                        </p:tgtEl>
                                      </p:cBhvr>
                                    </p:animEffect>
                                    <p:anim calcmode="lin" valueType="num">
                                      <p:cBhvr>
                                        <p:cTn id="197" dur="1000"/>
                                        <p:tgtEl>
                                          <p:spTgt spid="47"/>
                                        </p:tgtEl>
                                        <p:attrNameLst>
                                          <p:attrName>ppt_x</p:attrName>
                                        </p:attrNameLst>
                                      </p:cBhvr>
                                      <p:tavLst>
                                        <p:tav tm="0">
                                          <p:val>
                                            <p:strVal val="ppt_x"/>
                                          </p:val>
                                        </p:tav>
                                        <p:tav tm="100000">
                                          <p:val>
                                            <p:strVal val="ppt_x"/>
                                          </p:val>
                                        </p:tav>
                                      </p:tavLst>
                                    </p:anim>
                                    <p:anim calcmode="lin" valueType="num">
                                      <p:cBhvr>
                                        <p:cTn id="198" dur="1000"/>
                                        <p:tgtEl>
                                          <p:spTgt spid="47"/>
                                        </p:tgtEl>
                                        <p:attrNameLst>
                                          <p:attrName>ppt_y</p:attrName>
                                        </p:attrNameLst>
                                      </p:cBhvr>
                                      <p:tavLst>
                                        <p:tav tm="0">
                                          <p:val>
                                            <p:strVal val="ppt_y"/>
                                          </p:val>
                                        </p:tav>
                                        <p:tav tm="100000">
                                          <p:val>
                                            <p:strVal val="ppt_y+.1"/>
                                          </p:val>
                                        </p:tav>
                                      </p:tavLst>
                                    </p:anim>
                                    <p:set>
                                      <p:cBhvr>
                                        <p:cTn id="199" dur="1" fill="hold">
                                          <p:stCondLst>
                                            <p:cond delay="999"/>
                                          </p:stCondLst>
                                        </p:cTn>
                                        <p:tgtEl>
                                          <p:spTgt spid="47"/>
                                        </p:tgtEl>
                                        <p:attrNameLst>
                                          <p:attrName>style.visibility</p:attrName>
                                        </p:attrNameLst>
                                      </p:cBhvr>
                                      <p:to>
                                        <p:strVal val="hidden"/>
                                      </p:to>
                                    </p:set>
                                  </p:childTnLst>
                                </p:cTn>
                              </p:par>
                              <p:par>
                                <p:cTn id="200" presetID="42" presetClass="exit" presetSubtype="0" fill="hold" nodeType="withEffect">
                                  <p:stCondLst>
                                    <p:cond delay="0"/>
                                  </p:stCondLst>
                                  <p:childTnLst>
                                    <p:animEffect transition="out" filter="fade">
                                      <p:cBhvr>
                                        <p:cTn id="201" dur="1000"/>
                                        <p:tgtEl>
                                          <p:spTgt spid="46"/>
                                        </p:tgtEl>
                                      </p:cBhvr>
                                    </p:animEffect>
                                    <p:anim calcmode="lin" valueType="num">
                                      <p:cBhvr>
                                        <p:cTn id="202" dur="1000"/>
                                        <p:tgtEl>
                                          <p:spTgt spid="46"/>
                                        </p:tgtEl>
                                        <p:attrNameLst>
                                          <p:attrName>ppt_x</p:attrName>
                                        </p:attrNameLst>
                                      </p:cBhvr>
                                      <p:tavLst>
                                        <p:tav tm="0">
                                          <p:val>
                                            <p:strVal val="ppt_x"/>
                                          </p:val>
                                        </p:tav>
                                        <p:tav tm="100000">
                                          <p:val>
                                            <p:strVal val="ppt_x"/>
                                          </p:val>
                                        </p:tav>
                                      </p:tavLst>
                                    </p:anim>
                                    <p:anim calcmode="lin" valueType="num">
                                      <p:cBhvr>
                                        <p:cTn id="203" dur="1000"/>
                                        <p:tgtEl>
                                          <p:spTgt spid="46"/>
                                        </p:tgtEl>
                                        <p:attrNameLst>
                                          <p:attrName>ppt_y</p:attrName>
                                        </p:attrNameLst>
                                      </p:cBhvr>
                                      <p:tavLst>
                                        <p:tav tm="0">
                                          <p:val>
                                            <p:strVal val="ppt_y"/>
                                          </p:val>
                                        </p:tav>
                                        <p:tav tm="100000">
                                          <p:val>
                                            <p:strVal val="ppt_y+.1"/>
                                          </p:val>
                                        </p:tav>
                                      </p:tavLst>
                                    </p:anim>
                                    <p:set>
                                      <p:cBhvr>
                                        <p:cTn id="204" dur="1" fill="hold">
                                          <p:stCondLst>
                                            <p:cond delay="999"/>
                                          </p:stCondLst>
                                        </p:cTn>
                                        <p:tgtEl>
                                          <p:spTgt spid="46"/>
                                        </p:tgtEl>
                                        <p:attrNameLst>
                                          <p:attrName>style.visibility</p:attrName>
                                        </p:attrNameLst>
                                      </p:cBhvr>
                                      <p:to>
                                        <p:strVal val="hidden"/>
                                      </p:to>
                                    </p:set>
                                  </p:childTnLst>
                                </p:cTn>
                              </p:par>
                              <p:par>
                                <p:cTn id="205" presetID="42" presetClass="exit" presetSubtype="0" fill="hold" nodeType="withEffect">
                                  <p:stCondLst>
                                    <p:cond delay="0"/>
                                  </p:stCondLst>
                                  <p:childTnLst>
                                    <p:animEffect transition="out" filter="fade">
                                      <p:cBhvr>
                                        <p:cTn id="206" dur="1000"/>
                                        <p:tgtEl>
                                          <p:spTgt spid="51"/>
                                        </p:tgtEl>
                                      </p:cBhvr>
                                    </p:animEffect>
                                    <p:anim calcmode="lin" valueType="num">
                                      <p:cBhvr>
                                        <p:cTn id="207" dur="1000"/>
                                        <p:tgtEl>
                                          <p:spTgt spid="51"/>
                                        </p:tgtEl>
                                        <p:attrNameLst>
                                          <p:attrName>ppt_x</p:attrName>
                                        </p:attrNameLst>
                                      </p:cBhvr>
                                      <p:tavLst>
                                        <p:tav tm="0">
                                          <p:val>
                                            <p:strVal val="ppt_x"/>
                                          </p:val>
                                        </p:tav>
                                        <p:tav tm="100000">
                                          <p:val>
                                            <p:strVal val="ppt_x"/>
                                          </p:val>
                                        </p:tav>
                                      </p:tavLst>
                                    </p:anim>
                                    <p:anim calcmode="lin" valueType="num">
                                      <p:cBhvr>
                                        <p:cTn id="208" dur="1000"/>
                                        <p:tgtEl>
                                          <p:spTgt spid="51"/>
                                        </p:tgtEl>
                                        <p:attrNameLst>
                                          <p:attrName>ppt_y</p:attrName>
                                        </p:attrNameLst>
                                      </p:cBhvr>
                                      <p:tavLst>
                                        <p:tav tm="0">
                                          <p:val>
                                            <p:strVal val="ppt_y"/>
                                          </p:val>
                                        </p:tav>
                                        <p:tav tm="100000">
                                          <p:val>
                                            <p:strVal val="ppt_y+.1"/>
                                          </p:val>
                                        </p:tav>
                                      </p:tavLst>
                                    </p:anim>
                                    <p:set>
                                      <p:cBhvr>
                                        <p:cTn id="209" dur="1" fill="hold">
                                          <p:stCondLst>
                                            <p:cond delay="999"/>
                                          </p:stCondLst>
                                        </p:cTn>
                                        <p:tgtEl>
                                          <p:spTgt spid="51"/>
                                        </p:tgtEl>
                                        <p:attrNameLst>
                                          <p:attrName>style.visibility</p:attrName>
                                        </p:attrNameLst>
                                      </p:cBhvr>
                                      <p:to>
                                        <p:strVal val="hidden"/>
                                      </p:to>
                                    </p:set>
                                  </p:childTnLst>
                                </p:cTn>
                              </p:par>
                              <p:par>
                                <p:cTn id="210" presetID="42" presetClass="exit" presetSubtype="0" fill="hold" nodeType="withEffect">
                                  <p:stCondLst>
                                    <p:cond delay="0"/>
                                  </p:stCondLst>
                                  <p:childTnLst>
                                    <p:animEffect transition="out" filter="fade">
                                      <p:cBhvr>
                                        <p:cTn id="211" dur="1000"/>
                                        <p:tgtEl>
                                          <p:spTgt spid="50"/>
                                        </p:tgtEl>
                                      </p:cBhvr>
                                    </p:animEffect>
                                    <p:anim calcmode="lin" valueType="num">
                                      <p:cBhvr>
                                        <p:cTn id="212" dur="1000"/>
                                        <p:tgtEl>
                                          <p:spTgt spid="50"/>
                                        </p:tgtEl>
                                        <p:attrNameLst>
                                          <p:attrName>ppt_x</p:attrName>
                                        </p:attrNameLst>
                                      </p:cBhvr>
                                      <p:tavLst>
                                        <p:tav tm="0">
                                          <p:val>
                                            <p:strVal val="ppt_x"/>
                                          </p:val>
                                        </p:tav>
                                        <p:tav tm="100000">
                                          <p:val>
                                            <p:strVal val="ppt_x"/>
                                          </p:val>
                                        </p:tav>
                                      </p:tavLst>
                                    </p:anim>
                                    <p:anim calcmode="lin" valueType="num">
                                      <p:cBhvr>
                                        <p:cTn id="213" dur="1000"/>
                                        <p:tgtEl>
                                          <p:spTgt spid="50"/>
                                        </p:tgtEl>
                                        <p:attrNameLst>
                                          <p:attrName>ppt_y</p:attrName>
                                        </p:attrNameLst>
                                      </p:cBhvr>
                                      <p:tavLst>
                                        <p:tav tm="0">
                                          <p:val>
                                            <p:strVal val="ppt_y"/>
                                          </p:val>
                                        </p:tav>
                                        <p:tav tm="100000">
                                          <p:val>
                                            <p:strVal val="ppt_y+.1"/>
                                          </p:val>
                                        </p:tav>
                                      </p:tavLst>
                                    </p:anim>
                                    <p:set>
                                      <p:cBhvr>
                                        <p:cTn id="214" dur="1" fill="hold">
                                          <p:stCondLst>
                                            <p:cond delay="999"/>
                                          </p:stCondLst>
                                        </p:cTn>
                                        <p:tgtEl>
                                          <p:spTgt spid="50"/>
                                        </p:tgtEl>
                                        <p:attrNameLst>
                                          <p:attrName>style.visibility</p:attrName>
                                        </p:attrNameLst>
                                      </p:cBhvr>
                                      <p:to>
                                        <p:strVal val="hidden"/>
                                      </p:to>
                                    </p:set>
                                  </p:childTnLst>
                                </p:cTn>
                              </p:par>
                              <p:par>
                                <p:cTn id="215" presetID="42" presetClass="exit" presetSubtype="0" fill="hold" nodeType="withEffect">
                                  <p:stCondLst>
                                    <p:cond delay="0"/>
                                  </p:stCondLst>
                                  <p:childTnLst>
                                    <p:animEffect transition="out" filter="fade">
                                      <p:cBhvr>
                                        <p:cTn id="216" dur="1000"/>
                                        <p:tgtEl>
                                          <p:spTgt spid="49"/>
                                        </p:tgtEl>
                                      </p:cBhvr>
                                    </p:animEffect>
                                    <p:anim calcmode="lin" valueType="num">
                                      <p:cBhvr>
                                        <p:cTn id="217" dur="1000"/>
                                        <p:tgtEl>
                                          <p:spTgt spid="49"/>
                                        </p:tgtEl>
                                        <p:attrNameLst>
                                          <p:attrName>ppt_x</p:attrName>
                                        </p:attrNameLst>
                                      </p:cBhvr>
                                      <p:tavLst>
                                        <p:tav tm="0">
                                          <p:val>
                                            <p:strVal val="ppt_x"/>
                                          </p:val>
                                        </p:tav>
                                        <p:tav tm="100000">
                                          <p:val>
                                            <p:strVal val="ppt_x"/>
                                          </p:val>
                                        </p:tav>
                                      </p:tavLst>
                                    </p:anim>
                                    <p:anim calcmode="lin" valueType="num">
                                      <p:cBhvr>
                                        <p:cTn id="218" dur="1000"/>
                                        <p:tgtEl>
                                          <p:spTgt spid="49"/>
                                        </p:tgtEl>
                                        <p:attrNameLst>
                                          <p:attrName>ppt_y</p:attrName>
                                        </p:attrNameLst>
                                      </p:cBhvr>
                                      <p:tavLst>
                                        <p:tav tm="0">
                                          <p:val>
                                            <p:strVal val="ppt_y"/>
                                          </p:val>
                                        </p:tav>
                                        <p:tav tm="100000">
                                          <p:val>
                                            <p:strVal val="ppt_y+.1"/>
                                          </p:val>
                                        </p:tav>
                                      </p:tavLst>
                                    </p:anim>
                                    <p:set>
                                      <p:cBhvr>
                                        <p:cTn id="219" dur="1" fill="hold">
                                          <p:stCondLst>
                                            <p:cond delay="999"/>
                                          </p:stCondLst>
                                        </p:cTn>
                                        <p:tgtEl>
                                          <p:spTgt spid="49"/>
                                        </p:tgtEl>
                                        <p:attrNameLst>
                                          <p:attrName>style.visibility</p:attrName>
                                        </p:attrNameLst>
                                      </p:cBhvr>
                                      <p:to>
                                        <p:strVal val="hidden"/>
                                      </p:to>
                                    </p:set>
                                  </p:childTnLst>
                                </p:cTn>
                              </p:par>
                              <p:par>
                                <p:cTn id="220" presetID="42" presetClass="exit" presetSubtype="0" fill="hold" nodeType="withEffect">
                                  <p:stCondLst>
                                    <p:cond delay="0"/>
                                  </p:stCondLst>
                                  <p:childTnLst>
                                    <p:animEffect transition="out" filter="fade">
                                      <p:cBhvr>
                                        <p:cTn id="221" dur="1000"/>
                                        <p:tgtEl>
                                          <p:spTgt spid="54"/>
                                        </p:tgtEl>
                                      </p:cBhvr>
                                    </p:animEffect>
                                    <p:anim calcmode="lin" valueType="num">
                                      <p:cBhvr>
                                        <p:cTn id="222" dur="1000"/>
                                        <p:tgtEl>
                                          <p:spTgt spid="54"/>
                                        </p:tgtEl>
                                        <p:attrNameLst>
                                          <p:attrName>ppt_x</p:attrName>
                                        </p:attrNameLst>
                                      </p:cBhvr>
                                      <p:tavLst>
                                        <p:tav tm="0">
                                          <p:val>
                                            <p:strVal val="ppt_x"/>
                                          </p:val>
                                        </p:tav>
                                        <p:tav tm="100000">
                                          <p:val>
                                            <p:strVal val="ppt_x"/>
                                          </p:val>
                                        </p:tav>
                                      </p:tavLst>
                                    </p:anim>
                                    <p:anim calcmode="lin" valueType="num">
                                      <p:cBhvr>
                                        <p:cTn id="223" dur="1000"/>
                                        <p:tgtEl>
                                          <p:spTgt spid="54"/>
                                        </p:tgtEl>
                                        <p:attrNameLst>
                                          <p:attrName>ppt_y</p:attrName>
                                        </p:attrNameLst>
                                      </p:cBhvr>
                                      <p:tavLst>
                                        <p:tav tm="0">
                                          <p:val>
                                            <p:strVal val="ppt_y"/>
                                          </p:val>
                                        </p:tav>
                                        <p:tav tm="100000">
                                          <p:val>
                                            <p:strVal val="ppt_y+.1"/>
                                          </p:val>
                                        </p:tav>
                                      </p:tavLst>
                                    </p:anim>
                                    <p:set>
                                      <p:cBhvr>
                                        <p:cTn id="224" dur="1" fill="hold">
                                          <p:stCondLst>
                                            <p:cond delay="999"/>
                                          </p:stCondLst>
                                        </p:cTn>
                                        <p:tgtEl>
                                          <p:spTgt spid="54"/>
                                        </p:tgtEl>
                                        <p:attrNameLst>
                                          <p:attrName>style.visibility</p:attrName>
                                        </p:attrNameLst>
                                      </p:cBhvr>
                                      <p:to>
                                        <p:strVal val="hidden"/>
                                      </p:to>
                                    </p:set>
                                  </p:childTnLst>
                                </p:cTn>
                              </p:par>
                              <p:par>
                                <p:cTn id="225" presetID="42" presetClass="exit" presetSubtype="0" fill="hold" nodeType="withEffect">
                                  <p:stCondLst>
                                    <p:cond delay="0"/>
                                  </p:stCondLst>
                                  <p:childTnLst>
                                    <p:animEffect transition="out" filter="fade">
                                      <p:cBhvr>
                                        <p:cTn id="226" dur="1000"/>
                                        <p:tgtEl>
                                          <p:spTgt spid="53"/>
                                        </p:tgtEl>
                                      </p:cBhvr>
                                    </p:animEffect>
                                    <p:anim calcmode="lin" valueType="num">
                                      <p:cBhvr>
                                        <p:cTn id="227" dur="1000"/>
                                        <p:tgtEl>
                                          <p:spTgt spid="53"/>
                                        </p:tgtEl>
                                        <p:attrNameLst>
                                          <p:attrName>ppt_x</p:attrName>
                                        </p:attrNameLst>
                                      </p:cBhvr>
                                      <p:tavLst>
                                        <p:tav tm="0">
                                          <p:val>
                                            <p:strVal val="ppt_x"/>
                                          </p:val>
                                        </p:tav>
                                        <p:tav tm="100000">
                                          <p:val>
                                            <p:strVal val="ppt_x"/>
                                          </p:val>
                                        </p:tav>
                                      </p:tavLst>
                                    </p:anim>
                                    <p:anim calcmode="lin" valueType="num">
                                      <p:cBhvr>
                                        <p:cTn id="228" dur="1000"/>
                                        <p:tgtEl>
                                          <p:spTgt spid="53"/>
                                        </p:tgtEl>
                                        <p:attrNameLst>
                                          <p:attrName>ppt_y</p:attrName>
                                        </p:attrNameLst>
                                      </p:cBhvr>
                                      <p:tavLst>
                                        <p:tav tm="0">
                                          <p:val>
                                            <p:strVal val="ppt_y"/>
                                          </p:val>
                                        </p:tav>
                                        <p:tav tm="100000">
                                          <p:val>
                                            <p:strVal val="ppt_y+.1"/>
                                          </p:val>
                                        </p:tav>
                                      </p:tavLst>
                                    </p:anim>
                                    <p:set>
                                      <p:cBhvr>
                                        <p:cTn id="229" dur="1" fill="hold">
                                          <p:stCondLst>
                                            <p:cond delay="999"/>
                                          </p:stCondLst>
                                        </p:cTn>
                                        <p:tgtEl>
                                          <p:spTgt spid="53"/>
                                        </p:tgtEl>
                                        <p:attrNameLst>
                                          <p:attrName>style.visibility</p:attrName>
                                        </p:attrNameLst>
                                      </p:cBhvr>
                                      <p:to>
                                        <p:strVal val="hidden"/>
                                      </p:to>
                                    </p:set>
                                  </p:childTnLst>
                                </p:cTn>
                              </p:par>
                              <p:par>
                                <p:cTn id="230" presetID="42" presetClass="exit" presetSubtype="0" fill="hold" nodeType="withEffect">
                                  <p:stCondLst>
                                    <p:cond delay="0"/>
                                  </p:stCondLst>
                                  <p:childTnLst>
                                    <p:animEffect transition="out" filter="fade">
                                      <p:cBhvr>
                                        <p:cTn id="231" dur="1000"/>
                                        <p:tgtEl>
                                          <p:spTgt spid="52"/>
                                        </p:tgtEl>
                                      </p:cBhvr>
                                    </p:animEffect>
                                    <p:anim calcmode="lin" valueType="num">
                                      <p:cBhvr>
                                        <p:cTn id="232" dur="1000"/>
                                        <p:tgtEl>
                                          <p:spTgt spid="52"/>
                                        </p:tgtEl>
                                        <p:attrNameLst>
                                          <p:attrName>ppt_x</p:attrName>
                                        </p:attrNameLst>
                                      </p:cBhvr>
                                      <p:tavLst>
                                        <p:tav tm="0">
                                          <p:val>
                                            <p:strVal val="ppt_x"/>
                                          </p:val>
                                        </p:tav>
                                        <p:tav tm="100000">
                                          <p:val>
                                            <p:strVal val="ppt_x"/>
                                          </p:val>
                                        </p:tav>
                                      </p:tavLst>
                                    </p:anim>
                                    <p:anim calcmode="lin" valueType="num">
                                      <p:cBhvr>
                                        <p:cTn id="233" dur="1000"/>
                                        <p:tgtEl>
                                          <p:spTgt spid="52"/>
                                        </p:tgtEl>
                                        <p:attrNameLst>
                                          <p:attrName>ppt_y</p:attrName>
                                        </p:attrNameLst>
                                      </p:cBhvr>
                                      <p:tavLst>
                                        <p:tav tm="0">
                                          <p:val>
                                            <p:strVal val="ppt_y"/>
                                          </p:val>
                                        </p:tav>
                                        <p:tav tm="100000">
                                          <p:val>
                                            <p:strVal val="ppt_y+.1"/>
                                          </p:val>
                                        </p:tav>
                                      </p:tavLst>
                                    </p:anim>
                                    <p:set>
                                      <p:cBhvr>
                                        <p:cTn id="234" dur="1" fill="hold">
                                          <p:stCondLst>
                                            <p:cond delay="999"/>
                                          </p:stCondLst>
                                        </p:cTn>
                                        <p:tgtEl>
                                          <p:spTgt spid="52"/>
                                        </p:tgtEl>
                                        <p:attrNameLst>
                                          <p:attrName>style.visibility</p:attrName>
                                        </p:attrNameLst>
                                      </p:cBhvr>
                                      <p:to>
                                        <p:strVal val="hidden"/>
                                      </p:to>
                                    </p:set>
                                  </p:childTnLst>
                                </p:cTn>
                              </p:par>
                              <p:par>
                                <p:cTn id="235" presetID="21" presetClass="entr" presetSubtype="8" fill="hold" grpId="0" nodeType="withEffect">
                                  <p:stCondLst>
                                    <p:cond delay="0"/>
                                  </p:stCondLst>
                                  <p:childTnLst>
                                    <p:set>
                                      <p:cBhvr>
                                        <p:cTn id="236" dur="1" fill="hold">
                                          <p:stCondLst>
                                            <p:cond delay="0"/>
                                          </p:stCondLst>
                                        </p:cTn>
                                        <p:tgtEl>
                                          <p:spTgt spid="30"/>
                                        </p:tgtEl>
                                        <p:attrNameLst>
                                          <p:attrName>style.visibility</p:attrName>
                                        </p:attrNameLst>
                                      </p:cBhvr>
                                      <p:to>
                                        <p:strVal val="visible"/>
                                      </p:to>
                                    </p:set>
                                    <p:animEffect transition="in" filter="wheel(8)">
                                      <p:cBhvr>
                                        <p:cTn id="237" dur="1250"/>
                                        <p:tgtEl>
                                          <p:spTgt spid="30"/>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nodeType="clickEffect">
                                  <p:stCondLst>
                                    <p:cond delay="0"/>
                                  </p:stCondLst>
                                  <p:childTnLst>
                                    <p:set>
                                      <p:cBhvr>
                                        <p:cTn id="241" dur="1" fill="hold">
                                          <p:stCondLst>
                                            <p:cond delay="0"/>
                                          </p:stCondLst>
                                        </p:cTn>
                                        <p:tgtEl>
                                          <p:spTgt spid="34"/>
                                        </p:tgtEl>
                                        <p:attrNameLst>
                                          <p:attrName>style.visibility</p:attrName>
                                        </p:attrNameLst>
                                      </p:cBhvr>
                                      <p:to>
                                        <p:strVal val="visible"/>
                                      </p:to>
                                    </p:set>
                                    <p:animEffect transition="in" filter="wipe(left)">
                                      <p:cBhvr>
                                        <p:cTn id="242" dur="500"/>
                                        <p:tgtEl>
                                          <p:spTgt spid="34"/>
                                        </p:tgtEl>
                                      </p:cBhvr>
                                    </p:animEffect>
                                  </p:childTnLst>
                                </p:cTn>
                              </p:par>
                              <p:par>
                                <p:cTn id="243" presetID="22" presetClass="entr" presetSubtype="8" fill="hold" grpId="0" nodeType="withEffect">
                                  <p:stCondLst>
                                    <p:cond delay="0"/>
                                  </p:stCondLst>
                                  <p:childTnLst>
                                    <p:set>
                                      <p:cBhvr>
                                        <p:cTn id="244" dur="1" fill="hold">
                                          <p:stCondLst>
                                            <p:cond delay="0"/>
                                          </p:stCondLst>
                                        </p:cTn>
                                        <p:tgtEl>
                                          <p:spTgt spid="31"/>
                                        </p:tgtEl>
                                        <p:attrNameLst>
                                          <p:attrName>style.visibility</p:attrName>
                                        </p:attrNameLst>
                                      </p:cBhvr>
                                      <p:to>
                                        <p:strVal val="visible"/>
                                      </p:to>
                                    </p:set>
                                    <p:animEffect transition="in" filter="wipe(left)">
                                      <p:cBhvr>
                                        <p:cTn id="245" dur="500"/>
                                        <p:tgtEl>
                                          <p:spTgt spid="31"/>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nodeType="clickEffect">
                                  <p:stCondLst>
                                    <p:cond delay="0"/>
                                  </p:stCondLst>
                                  <p:childTnLst>
                                    <p:set>
                                      <p:cBhvr>
                                        <p:cTn id="249" dur="1" fill="hold">
                                          <p:stCondLst>
                                            <p:cond delay="0"/>
                                          </p:stCondLst>
                                        </p:cTn>
                                        <p:tgtEl>
                                          <p:spTgt spid="35"/>
                                        </p:tgtEl>
                                        <p:attrNameLst>
                                          <p:attrName>style.visibility</p:attrName>
                                        </p:attrNameLst>
                                      </p:cBhvr>
                                      <p:to>
                                        <p:strVal val="visible"/>
                                      </p:to>
                                    </p:set>
                                    <p:animEffect transition="in" filter="wipe(left)">
                                      <p:cBhvr>
                                        <p:cTn id="250" dur="500"/>
                                        <p:tgtEl>
                                          <p:spTgt spid="35"/>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32"/>
                                        </p:tgtEl>
                                        <p:attrNameLst>
                                          <p:attrName>style.visibility</p:attrName>
                                        </p:attrNameLst>
                                      </p:cBhvr>
                                      <p:to>
                                        <p:strVal val="visible"/>
                                      </p:to>
                                    </p:set>
                                    <p:animEffect transition="in" filter="wipe(left)">
                                      <p:cBhvr>
                                        <p:cTn id="253" dur="500"/>
                                        <p:tgtEl>
                                          <p:spTgt spid="32"/>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36"/>
                                        </p:tgtEl>
                                        <p:attrNameLst>
                                          <p:attrName>style.visibility</p:attrName>
                                        </p:attrNameLst>
                                      </p:cBhvr>
                                      <p:to>
                                        <p:strVal val="visible"/>
                                      </p:to>
                                    </p:set>
                                    <p:animEffect transition="in" filter="wipe(left)">
                                      <p:cBhvr>
                                        <p:cTn id="258" dur="500"/>
                                        <p:tgtEl>
                                          <p:spTgt spid="36"/>
                                        </p:tgtEl>
                                      </p:cBhvr>
                                    </p:animEffect>
                                  </p:childTnLst>
                                </p:cTn>
                              </p:par>
                              <p:par>
                                <p:cTn id="259" presetID="22" presetClass="entr" presetSubtype="8" fill="hold" grpId="0" nodeType="withEffect">
                                  <p:stCondLst>
                                    <p:cond delay="0"/>
                                  </p:stCondLst>
                                  <p:childTnLst>
                                    <p:set>
                                      <p:cBhvr>
                                        <p:cTn id="260" dur="1" fill="hold">
                                          <p:stCondLst>
                                            <p:cond delay="0"/>
                                          </p:stCondLst>
                                        </p:cTn>
                                        <p:tgtEl>
                                          <p:spTgt spid="33"/>
                                        </p:tgtEl>
                                        <p:attrNameLst>
                                          <p:attrName>style.visibility</p:attrName>
                                        </p:attrNameLst>
                                      </p:cBhvr>
                                      <p:to>
                                        <p:strVal val="visible"/>
                                      </p:to>
                                    </p:set>
                                    <p:animEffect transition="in" filter="wipe(left)">
                                      <p:cBhvr>
                                        <p:cTn id="2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24" grpId="0" animBg="1"/>
      <p:bldP spid="24" grpId="1" animBg="1"/>
      <p:bldP spid="25" grpId="0" animBg="1"/>
      <p:bldP spid="25" grpId="1" animBg="1"/>
      <p:bldP spid="26" grpId="0" animBg="1"/>
      <p:bldP spid="26" grpId="1" animBg="1"/>
      <p:bldP spid="30" grpId="0" animBg="1"/>
      <p:bldP spid="31" grpId="0" animBg="1"/>
      <p:bldP spid="32"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44762" y="2286000"/>
            <a:ext cx="5513438" cy="830997"/>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rgbClr val="FFFF00"/>
                </a:solidFill>
                <a:latin typeface="Tahoma" pitchFamily="34" charset="0"/>
                <a:ea typeface="Tahoma" pitchFamily="34" charset="0"/>
                <a:cs typeface="Tahoma" pitchFamily="34" charset="0"/>
              </a:rPr>
              <a:t>+ Hoạt động quản lý của NN bằng HP và PL, chú trọng đưa PL vào CS</a:t>
            </a:r>
            <a:endParaRPr lang="en-US" sz="2400">
              <a:solidFill>
                <a:srgbClr val="FFFF00"/>
              </a:solidFill>
            </a:endParaRPr>
          </a:p>
        </p:txBody>
      </p:sp>
      <p:sp>
        <p:nvSpPr>
          <p:cNvPr id="2" name="Rectangle 1"/>
          <p:cNvSpPr/>
          <p:nvPr/>
        </p:nvSpPr>
        <p:spPr>
          <a:xfrm>
            <a:off x="152400" y="51137"/>
            <a:ext cx="88392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23. Phân tích quan điểm của Hồ Chí Minh về nhà nước pháp quyền, trong sạch, hoạt động hiệu quả? Ý nghĩa của quan điểm đó đối với xây dựng nhà nước ta hiện nay?</a:t>
            </a:r>
            <a:endParaRPr lang="en-US" sz="2000" b="1">
              <a:solidFill>
                <a:srgbClr val="0000CC"/>
              </a:solidFill>
              <a:latin typeface="Tahoma" pitchFamily="34" charset="0"/>
              <a:ea typeface="Tahoma" pitchFamily="34" charset="0"/>
              <a:cs typeface="Tahoma" pitchFamily="34" charset="0"/>
            </a:endParaRPr>
          </a:p>
        </p:txBody>
      </p:sp>
      <p:sp>
        <p:nvSpPr>
          <p:cNvPr id="3" name="Rectangle 2"/>
          <p:cNvSpPr/>
          <p:nvPr/>
        </p:nvSpPr>
        <p:spPr>
          <a:xfrm>
            <a:off x="106587" y="1143000"/>
            <a:ext cx="2255613" cy="2246769"/>
          </a:xfrm>
          <a:prstGeom prst="rect">
            <a:avLst/>
          </a:prstGeom>
          <a:solidFill>
            <a:srgbClr val="0000FF"/>
          </a:solidFill>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QĐ của HCM về Nhà nước pháp quyền</a:t>
            </a:r>
            <a:endParaRPr lang="en-US" sz="2800">
              <a:solidFill>
                <a:schemeClr val="bg1"/>
              </a:solidFill>
            </a:endParaRPr>
          </a:p>
        </p:txBody>
      </p:sp>
      <p:sp>
        <p:nvSpPr>
          <p:cNvPr id="4" name="Rectangle 3"/>
          <p:cNvSpPr/>
          <p:nvPr/>
        </p:nvSpPr>
        <p:spPr>
          <a:xfrm>
            <a:off x="2939845" y="1202807"/>
            <a:ext cx="5518355" cy="830997"/>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a:solidFill>
                  <a:srgbClr val="FFFF00"/>
                </a:solidFill>
                <a:latin typeface="Tahoma" pitchFamily="34" charset="0"/>
                <a:ea typeface="Tahoma" pitchFamily="34" charset="0"/>
                <a:cs typeface="Tahoma" pitchFamily="34" charset="0"/>
              </a:rPr>
              <a:t>+ Xây dựng nhà nước hợp pháp, hợp hiến</a:t>
            </a:r>
            <a:endParaRPr lang="en-US" sz="2400">
              <a:solidFill>
                <a:srgbClr val="FFFF00"/>
              </a:solidFill>
            </a:endParaRPr>
          </a:p>
        </p:txBody>
      </p:sp>
      <p:cxnSp>
        <p:nvCxnSpPr>
          <p:cNvPr id="6" name="Straight Arrow Connector 5"/>
          <p:cNvCxnSpPr>
            <a:stCxn id="3" idx="3"/>
            <a:endCxn id="4" idx="1"/>
          </p:cNvCxnSpPr>
          <p:nvPr/>
        </p:nvCxnSpPr>
        <p:spPr>
          <a:xfrm flipV="1">
            <a:off x="2362200" y="1618306"/>
            <a:ext cx="577645" cy="648079"/>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3"/>
            <a:endCxn id="5" idx="1"/>
          </p:cNvCxnSpPr>
          <p:nvPr/>
        </p:nvCxnSpPr>
        <p:spPr>
          <a:xfrm>
            <a:off x="2362200" y="2266385"/>
            <a:ext cx="582562" cy="43511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04800" y="3657600"/>
            <a:ext cx="1828800"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AU" sz="2400" b="1">
                <a:latin typeface="Tahoma" pitchFamily="34" charset="0"/>
                <a:ea typeface="Tahoma" pitchFamily="34" charset="0"/>
                <a:cs typeface="Tahoma" pitchFamily="34" charset="0"/>
              </a:rPr>
              <a:t>- QĐ của HCM về XD nhà nước trong sạch hoạt động có hiệu quả</a:t>
            </a:r>
            <a:endParaRPr lang="en-US" sz="2400" b="1">
              <a:latin typeface="Tahoma" pitchFamily="34" charset="0"/>
              <a:ea typeface="Tahoma" pitchFamily="34" charset="0"/>
              <a:cs typeface="Tahoma" pitchFamily="34" charset="0"/>
            </a:endParaRPr>
          </a:p>
        </p:txBody>
      </p:sp>
      <p:sp>
        <p:nvSpPr>
          <p:cNvPr id="12" name="Rectangle 11"/>
          <p:cNvSpPr/>
          <p:nvPr/>
        </p:nvSpPr>
        <p:spPr>
          <a:xfrm>
            <a:off x="2667000" y="3699301"/>
            <a:ext cx="5791200" cy="830997"/>
          </a:xfrm>
          <a:prstGeom prst="rect">
            <a:avLst/>
          </a:prstGeom>
          <a:solidFill>
            <a:srgbClr val="0000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chemeClr val="bg1"/>
                </a:solidFill>
                <a:latin typeface="Tahoma" pitchFamily="34" charset="0"/>
                <a:ea typeface="Tahoma" pitchFamily="34" charset="0"/>
                <a:cs typeface="Tahoma" pitchFamily="34" charset="0"/>
              </a:rPr>
              <a:t>+ Xây dựng đội ngũ cán bộ công chức đủ đức và tài</a:t>
            </a:r>
            <a:endParaRPr lang="en-US" sz="2400" b="1">
              <a:solidFill>
                <a:schemeClr val="bg1"/>
              </a:solidFill>
              <a:latin typeface="Tahoma" pitchFamily="34" charset="0"/>
              <a:ea typeface="Tahoma" pitchFamily="34" charset="0"/>
              <a:cs typeface="Tahoma" pitchFamily="34" charset="0"/>
            </a:endParaRPr>
          </a:p>
        </p:txBody>
      </p:sp>
      <p:sp>
        <p:nvSpPr>
          <p:cNvPr id="13" name="Rectangle 12"/>
          <p:cNvSpPr/>
          <p:nvPr/>
        </p:nvSpPr>
        <p:spPr>
          <a:xfrm>
            <a:off x="2667000" y="4628111"/>
            <a:ext cx="5791200" cy="830997"/>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chemeClr val="bg1"/>
                </a:solidFill>
                <a:latin typeface="Tahoma" pitchFamily="34" charset="0"/>
                <a:ea typeface="Tahoma" pitchFamily="34" charset="0"/>
                <a:cs typeface="Tahoma" pitchFamily="34" charset="0"/>
              </a:rPr>
              <a:t>+ Đề phòng và khắc phục những tiêu cực trong hoạt động của NN</a:t>
            </a:r>
            <a:endParaRPr lang="en-US" sz="2400" b="1">
              <a:solidFill>
                <a:schemeClr val="bg1"/>
              </a:solidFill>
              <a:latin typeface="Tahoma" pitchFamily="34" charset="0"/>
              <a:ea typeface="Tahoma" pitchFamily="34" charset="0"/>
              <a:cs typeface="Tahoma" pitchFamily="34" charset="0"/>
            </a:endParaRPr>
          </a:p>
        </p:txBody>
      </p:sp>
      <p:sp>
        <p:nvSpPr>
          <p:cNvPr id="14" name="Rectangle 13"/>
          <p:cNvSpPr/>
          <p:nvPr/>
        </p:nvSpPr>
        <p:spPr>
          <a:xfrm>
            <a:off x="2652252" y="5562600"/>
            <a:ext cx="5805948" cy="1200329"/>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400" b="1">
                <a:solidFill>
                  <a:schemeClr val="bg1"/>
                </a:solidFill>
                <a:latin typeface="Tahoma" pitchFamily="34" charset="0"/>
                <a:ea typeface="Tahoma" pitchFamily="34" charset="0"/>
                <a:cs typeface="Tahoma" pitchFamily="34" charset="0"/>
              </a:rPr>
              <a:t>+ Tăng cường tính nghiêm minh của pháp luật đi đối với giáo dục đạo đức cách mạng</a:t>
            </a:r>
            <a:endParaRPr lang="en-US" sz="2400" b="1">
              <a:solidFill>
                <a:schemeClr val="bg1"/>
              </a:solidFill>
              <a:latin typeface="Tahoma" pitchFamily="34" charset="0"/>
              <a:ea typeface="Tahoma" pitchFamily="34" charset="0"/>
              <a:cs typeface="Tahoma" pitchFamily="34" charset="0"/>
            </a:endParaRPr>
          </a:p>
        </p:txBody>
      </p:sp>
      <p:cxnSp>
        <p:nvCxnSpPr>
          <p:cNvPr id="15" name="Straight Arrow Connector 14"/>
          <p:cNvCxnSpPr>
            <a:stCxn id="11" idx="3"/>
            <a:endCxn id="12" idx="1"/>
          </p:cNvCxnSpPr>
          <p:nvPr/>
        </p:nvCxnSpPr>
        <p:spPr>
          <a:xfrm flipV="1">
            <a:off x="2133600" y="4114800"/>
            <a:ext cx="533400" cy="106629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3" idx="1"/>
          </p:cNvCxnSpPr>
          <p:nvPr/>
        </p:nvCxnSpPr>
        <p:spPr>
          <a:xfrm flipV="1">
            <a:off x="2133600" y="5043610"/>
            <a:ext cx="533400" cy="137484"/>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a:endCxn id="14" idx="1"/>
          </p:cNvCxnSpPr>
          <p:nvPr/>
        </p:nvCxnSpPr>
        <p:spPr>
          <a:xfrm>
            <a:off x="2133600" y="5181094"/>
            <a:ext cx="518652" cy="981671"/>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13852" y="3007786"/>
            <a:ext cx="1828800" cy="144655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AU" sz="4400" b="1">
                <a:latin typeface="Tahoma" pitchFamily="34" charset="0"/>
                <a:ea typeface="Tahoma" pitchFamily="34" charset="0"/>
                <a:cs typeface="Tahoma" pitchFamily="34" charset="0"/>
              </a:rPr>
              <a:t>- Ý nghĩa</a:t>
            </a:r>
            <a:endParaRPr lang="en-US" sz="4400" b="1">
              <a:latin typeface="Tahoma" pitchFamily="34" charset="0"/>
              <a:ea typeface="Tahoma" pitchFamily="34" charset="0"/>
              <a:cs typeface="Tahoma" pitchFamily="34" charset="0"/>
            </a:endParaRPr>
          </a:p>
        </p:txBody>
      </p:sp>
      <p:sp>
        <p:nvSpPr>
          <p:cNvPr id="23" name="Rectangle 22"/>
          <p:cNvSpPr/>
          <p:nvPr/>
        </p:nvSpPr>
        <p:spPr>
          <a:xfrm>
            <a:off x="3109452" y="1219200"/>
            <a:ext cx="5791200" cy="1569660"/>
          </a:xfrm>
          <a:prstGeom prst="rect">
            <a:avLst/>
          </a:prstGeom>
          <a:solidFill>
            <a:srgbClr val="0000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Xây dựng NN thực sự đảm bảo quyền làm chủ của nhân dân</a:t>
            </a:r>
            <a:endParaRPr lang="en-US" sz="3200" b="1">
              <a:solidFill>
                <a:schemeClr val="bg1"/>
              </a:solidFill>
              <a:latin typeface="Tahoma" pitchFamily="34" charset="0"/>
              <a:ea typeface="Tahoma" pitchFamily="34" charset="0"/>
              <a:cs typeface="Tahoma" pitchFamily="34" charset="0"/>
            </a:endParaRPr>
          </a:p>
        </p:txBody>
      </p:sp>
      <p:sp>
        <p:nvSpPr>
          <p:cNvPr id="24" name="Rectangle 23"/>
          <p:cNvSpPr/>
          <p:nvPr/>
        </p:nvSpPr>
        <p:spPr>
          <a:xfrm>
            <a:off x="3109452" y="3192452"/>
            <a:ext cx="5791200" cy="1077218"/>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Ngày càng kiện toàn bộ máy hành chính nhà nước</a:t>
            </a:r>
            <a:endParaRPr lang="en-US" sz="3200" b="1">
              <a:solidFill>
                <a:schemeClr val="bg1"/>
              </a:solidFill>
              <a:latin typeface="Tahoma" pitchFamily="34" charset="0"/>
              <a:ea typeface="Tahoma" pitchFamily="34" charset="0"/>
              <a:cs typeface="Tahoma" pitchFamily="34" charset="0"/>
            </a:endParaRPr>
          </a:p>
        </p:txBody>
      </p:sp>
      <p:sp>
        <p:nvSpPr>
          <p:cNvPr id="25" name="Rectangle 24"/>
          <p:cNvSpPr/>
          <p:nvPr/>
        </p:nvSpPr>
        <p:spPr>
          <a:xfrm>
            <a:off x="3109452" y="4777770"/>
            <a:ext cx="5805948" cy="1569660"/>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Tăng cường hơn nữa sự lãnh đạo của Đảng đối với nhà nước</a:t>
            </a:r>
            <a:endParaRPr lang="en-US" sz="3200" b="1">
              <a:solidFill>
                <a:schemeClr val="bg1"/>
              </a:solidFill>
              <a:latin typeface="Tahoma" pitchFamily="34" charset="0"/>
              <a:ea typeface="Tahoma" pitchFamily="34" charset="0"/>
              <a:cs typeface="Tahoma" pitchFamily="34" charset="0"/>
            </a:endParaRPr>
          </a:p>
        </p:txBody>
      </p:sp>
      <p:cxnSp>
        <p:nvCxnSpPr>
          <p:cNvPr id="26" name="Straight Arrow Connector 25"/>
          <p:cNvCxnSpPr>
            <a:stCxn id="22" idx="3"/>
            <a:endCxn id="23" idx="1"/>
          </p:cNvCxnSpPr>
          <p:nvPr/>
        </p:nvCxnSpPr>
        <p:spPr>
          <a:xfrm flipV="1">
            <a:off x="2042652" y="2004030"/>
            <a:ext cx="1066800" cy="1727031"/>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4" idx="1"/>
          </p:cNvCxnSpPr>
          <p:nvPr/>
        </p:nvCxnSpPr>
        <p:spPr>
          <a:xfrm>
            <a:off x="2042652" y="3731061"/>
            <a:ext cx="1066800" cy="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3"/>
            <a:endCxn id="25" idx="1"/>
          </p:cNvCxnSpPr>
          <p:nvPr/>
        </p:nvCxnSpPr>
        <p:spPr>
          <a:xfrm>
            <a:off x="2042652" y="3731061"/>
            <a:ext cx="1066800" cy="1831539"/>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8467758" y="1154392"/>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467758" y="1640854"/>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467758" y="1650953"/>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8458200" y="2370984"/>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8458200" y="2857446"/>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458200" y="2867545"/>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458200" y="3622976"/>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8458200" y="4109438"/>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458200" y="4119537"/>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458200" y="4495800"/>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458200" y="4982262"/>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458200" y="4992361"/>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458200" y="5638800"/>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8458200" y="6125262"/>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458200" y="6135361"/>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9372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8"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par>
                                <p:cTn id="22" presetID="22" presetClass="entr" presetSubtype="8"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8"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par>
                                <p:cTn id="36" presetID="22" presetClass="entr" presetSubtype="8"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par>
                                <p:cTn id="39" presetID="22" presetClass="entr" presetSubtype="8"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heel(8)">
                                      <p:cBhvr>
                                        <p:cTn id="46" dur="125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par>
                                <p:cTn id="55" presetID="22" presetClass="entr" presetSubtype="8"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par>
                                <p:cTn id="58" presetID="22" presetClass="entr" presetSubtype="8"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par>
                                <p:cTn id="61" presetID="22" presetClass="entr" presetSubtype="8"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left)">
                                      <p:cBhvr>
                                        <p:cTn id="68" dur="500"/>
                                        <p:tgtEl>
                                          <p:spTgt spid="1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par>
                                <p:cTn id="72" presetID="22" presetClass="entr" presetSubtype="8"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left)">
                                      <p:cBhvr>
                                        <p:cTn id="74" dur="500"/>
                                        <p:tgtEl>
                                          <p:spTgt spid="40"/>
                                        </p:tgtEl>
                                      </p:cBhvr>
                                    </p:animEffect>
                                  </p:childTnLst>
                                </p:cTn>
                              </p:par>
                              <p:par>
                                <p:cTn id="75" presetID="22" presetClass="entr" presetSubtype="8"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par>
                                <p:cTn id="78" presetID="22" presetClass="entr" presetSubtype="8" fill="hold"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500"/>
                                        <p:tgtEl>
                                          <p:spTgt spid="1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500"/>
                                        <p:tgtEl>
                                          <p:spTgt spid="14"/>
                                        </p:tgtEl>
                                      </p:cBhvr>
                                    </p:animEffect>
                                  </p:childTnLst>
                                </p:cTn>
                              </p:par>
                              <p:par>
                                <p:cTn id="89" presetID="22" presetClass="entr" presetSubtype="8"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wipe(left)">
                                      <p:cBhvr>
                                        <p:cTn id="91" dur="500"/>
                                        <p:tgtEl>
                                          <p:spTgt spid="43"/>
                                        </p:tgtEl>
                                      </p:cBhvr>
                                    </p:animEffect>
                                  </p:childTnLst>
                                </p:cTn>
                              </p:par>
                              <p:par>
                                <p:cTn id="92" presetID="22" presetClass="entr" presetSubtype="8" fill="hold"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left)">
                                      <p:cBhvr>
                                        <p:cTn id="94" dur="500"/>
                                        <p:tgtEl>
                                          <p:spTgt spid="42"/>
                                        </p:tgtEl>
                                      </p:cBhvr>
                                    </p:animEffect>
                                  </p:childTnLst>
                                </p:cTn>
                              </p:par>
                              <p:par>
                                <p:cTn id="95" presetID="22" presetClass="entr" presetSubtype="8" fill="hold"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left)">
                                      <p:cBhvr>
                                        <p:cTn id="97" dur="500"/>
                                        <p:tgtEl>
                                          <p:spTgt spid="41"/>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xit" presetSubtype="0" fill="hold" grpId="1" nodeType="clickEffect">
                                  <p:stCondLst>
                                    <p:cond delay="0"/>
                                  </p:stCondLst>
                                  <p:childTnLst>
                                    <p:animEffect transition="out" filter="fade">
                                      <p:cBhvr>
                                        <p:cTn id="101" dur="1000"/>
                                        <p:tgtEl>
                                          <p:spTgt spid="3"/>
                                        </p:tgtEl>
                                      </p:cBhvr>
                                    </p:animEffect>
                                    <p:anim calcmode="lin" valueType="num">
                                      <p:cBhvr>
                                        <p:cTn id="102" dur="1000"/>
                                        <p:tgtEl>
                                          <p:spTgt spid="3"/>
                                        </p:tgtEl>
                                        <p:attrNameLst>
                                          <p:attrName>ppt_x</p:attrName>
                                        </p:attrNameLst>
                                      </p:cBhvr>
                                      <p:tavLst>
                                        <p:tav tm="0">
                                          <p:val>
                                            <p:strVal val="ppt_x"/>
                                          </p:val>
                                        </p:tav>
                                        <p:tav tm="100000">
                                          <p:val>
                                            <p:strVal val="ppt_x"/>
                                          </p:val>
                                        </p:tav>
                                      </p:tavLst>
                                    </p:anim>
                                    <p:anim calcmode="lin" valueType="num">
                                      <p:cBhvr>
                                        <p:cTn id="103" dur="1000"/>
                                        <p:tgtEl>
                                          <p:spTgt spid="3"/>
                                        </p:tgtEl>
                                        <p:attrNameLst>
                                          <p:attrName>ppt_y</p:attrName>
                                        </p:attrNameLst>
                                      </p:cBhvr>
                                      <p:tavLst>
                                        <p:tav tm="0">
                                          <p:val>
                                            <p:strVal val="ppt_y"/>
                                          </p:val>
                                        </p:tav>
                                        <p:tav tm="100000">
                                          <p:val>
                                            <p:strVal val="ppt_y+.1"/>
                                          </p:val>
                                        </p:tav>
                                      </p:tavLst>
                                    </p:anim>
                                    <p:set>
                                      <p:cBhvr>
                                        <p:cTn id="104" dur="1" fill="hold">
                                          <p:stCondLst>
                                            <p:cond delay="999"/>
                                          </p:stCondLst>
                                        </p:cTn>
                                        <p:tgtEl>
                                          <p:spTgt spid="3"/>
                                        </p:tgtEl>
                                        <p:attrNameLst>
                                          <p:attrName>style.visibility</p:attrName>
                                        </p:attrNameLst>
                                      </p:cBhvr>
                                      <p:to>
                                        <p:strVal val="hidden"/>
                                      </p:to>
                                    </p:set>
                                  </p:childTnLst>
                                </p:cTn>
                              </p:par>
                              <p:par>
                                <p:cTn id="105" presetID="42" presetClass="exit" presetSubtype="0" fill="hold" nodeType="withEffect">
                                  <p:stCondLst>
                                    <p:cond delay="0"/>
                                  </p:stCondLst>
                                  <p:childTnLst>
                                    <p:animEffect transition="out" filter="fade">
                                      <p:cBhvr>
                                        <p:cTn id="106" dur="1000"/>
                                        <p:tgtEl>
                                          <p:spTgt spid="6"/>
                                        </p:tgtEl>
                                      </p:cBhvr>
                                    </p:animEffect>
                                    <p:anim calcmode="lin" valueType="num">
                                      <p:cBhvr>
                                        <p:cTn id="107" dur="1000"/>
                                        <p:tgtEl>
                                          <p:spTgt spid="6"/>
                                        </p:tgtEl>
                                        <p:attrNameLst>
                                          <p:attrName>ppt_x</p:attrName>
                                        </p:attrNameLst>
                                      </p:cBhvr>
                                      <p:tavLst>
                                        <p:tav tm="0">
                                          <p:val>
                                            <p:strVal val="ppt_x"/>
                                          </p:val>
                                        </p:tav>
                                        <p:tav tm="100000">
                                          <p:val>
                                            <p:strVal val="ppt_x"/>
                                          </p:val>
                                        </p:tav>
                                      </p:tavLst>
                                    </p:anim>
                                    <p:anim calcmode="lin" valueType="num">
                                      <p:cBhvr>
                                        <p:cTn id="108" dur="1000"/>
                                        <p:tgtEl>
                                          <p:spTgt spid="6"/>
                                        </p:tgtEl>
                                        <p:attrNameLst>
                                          <p:attrName>ppt_y</p:attrName>
                                        </p:attrNameLst>
                                      </p:cBhvr>
                                      <p:tavLst>
                                        <p:tav tm="0">
                                          <p:val>
                                            <p:strVal val="ppt_y"/>
                                          </p:val>
                                        </p:tav>
                                        <p:tav tm="100000">
                                          <p:val>
                                            <p:strVal val="ppt_y+.1"/>
                                          </p:val>
                                        </p:tav>
                                      </p:tavLst>
                                    </p:anim>
                                    <p:set>
                                      <p:cBhvr>
                                        <p:cTn id="109" dur="1" fill="hold">
                                          <p:stCondLst>
                                            <p:cond delay="999"/>
                                          </p:stCondLst>
                                        </p:cTn>
                                        <p:tgtEl>
                                          <p:spTgt spid="6"/>
                                        </p:tgtEl>
                                        <p:attrNameLst>
                                          <p:attrName>style.visibility</p:attrName>
                                        </p:attrNameLst>
                                      </p:cBhvr>
                                      <p:to>
                                        <p:strVal val="hidden"/>
                                      </p:to>
                                    </p:set>
                                  </p:childTnLst>
                                </p:cTn>
                              </p:par>
                              <p:par>
                                <p:cTn id="110" presetID="42" presetClass="exit" presetSubtype="0" fill="hold" grpId="1" nodeType="withEffect">
                                  <p:stCondLst>
                                    <p:cond delay="0"/>
                                  </p:stCondLst>
                                  <p:childTnLst>
                                    <p:animEffect transition="out" filter="fade">
                                      <p:cBhvr>
                                        <p:cTn id="111" dur="1000"/>
                                        <p:tgtEl>
                                          <p:spTgt spid="4"/>
                                        </p:tgtEl>
                                      </p:cBhvr>
                                    </p:animEffect>
                                    <p:anim calcmode="lin" valueType="num">
                                      <p:cBhvr>
                                        <p:cTn id="112" dur="1000"/>
                                        <p:tgtEl>
                                          <p:spTgt spid="4"/>
                                        </p:tgtEl>
                                        <p:attrNameLst>
                                          <p:attrName>ppt_x</p:attrName>
                                        </p:attrNameLst>
                                      </p:cBhvr>
                                      <p:tavLst>
                                        <p:tav tm="0">
                                          <p:val>
                                            <p:strVal val="ppt_x"/>
                                          </p:val>
                                        </p:tav>
                                        <p:tav tm="100000">
                                          <p:val>
                                            <p:strVal val="ppt_x"/>
                                          </p:val>
                                        </p:tav>
                                      </p:tavLst>
                                    </p:anim>
                                    <p:anim calcmode="lin" valueType="num">
                                      <p:cBhvr>
                                        <p:cTn id="113" dur="1000"/>
                                        <p:tgtEl>
                                          <p:spTgt spid="4"/>
                                        </p:tgtEl>
                                        <p:attrNameLst>
                                          <p:attrName>ppt_y</p:attrName>
                                        </p:attrNameLst>
                                      </p:cBhvr>
                                      <p:tavLst>
                                        <p:tav tm="0">
                                          <p:val>
                                            <p:strVal val="ppt_y"/>
                                          </p:val>
                                        </p:tav>
                                        <p:tav tm="100000">
                                          <p:val>
                                            <p:strVal val="ppt_y+.1"/>
                                          </p:val>
                                        </p:tav>
                                      </p:tavLst>
                                    </p:anim>
                                    <p:set>
                                      <p:cBhvr>
                                        <p:cTn id="114" dur="1" fill="hold">
                                          <p:stCondLst>
                                            <p:cond delay="999"/>
                                          </p:stCondLst>
                                        </p:cTn>
                                        <p:tgtEl>
                                          <p:spTgt spid="4"/>
                                        </p:tgtEl>
                                        <p:attrNameLst>
                                          <p:attrName>style.visibility</p:attrName>
                                        </p:attrNameLst>
                                      </p:cBhvr>
                                      <p:to>
                                        <p:strVal val="hidden"/>
                                      </p:to>
                                    </p:set>
                                  </p:childTnLst>
                                </p:cTn>
                              </p:par>
                              <p:par>
                                <p:cTn id="115" presetID="42" presetClass="exit" presetSubtype="0" fill="hold" nodeType="withEffect">
                                  <p:stCondLst>
                                    <p:cond delay="0"/>
                                  </p:stCondLst>
                                  <p:childTnLst>
                                    <p:animEffect transition="out" filter="fade">
                                      <p:cBhvr>
                                        <p:cTn id="116" dur="1000"/>
                                        <p:tgtEl>
                                          <p:spTgt spid="7"/>
                                        </p:tgtEl>
                                      </p:cBhvr>
                                    </p:animEffect>
                                    <p:anim calcmode="lin" valueType="num">
                                      <p:cBhvr>
                                        <p:cTn id="117" dur="1000"/>
                                        <p:tgtEl>
                                          <p:spTgt spid="7"/>
                                        </p:tgtEl>
                                        <p:attrNameLst>
                                          <p:attrName>ppt_x</p:attrName>
                                        </p:attrNameLst>
                                      </p:cBhvr>
                                      <p:tavLst>
                                        <p:tav tm="0">
                                          <p:val>
                                            <p:strVal val="ppt_x"/>
                                          </p:val>
                                        </p:tav>
                                        <p:tav tm="100000">
                                          <p:val>
                                            <p:strVal val="ppt_x"/>
                                          </p:val>
                                        </p:tav>
                                      </p:tavLst>
                                    </p:anim>
                                    <p:anim calcmode="lin" valueType="num">
                                      <p:cBhvr>
                                        <p:cTn id="118" dur="1000"/>
                                        <p:tgtEl>
                                          <p:spTgt spid="7"/>
                                        </p:tgtEl>
                                        <p:attrNameLst>
                                          <p:attrName>ppt_y</p:attrName>
                                        </p:attrNameLst>
                                      </p:cBhvr>
                                      <p:tavLst>
                                        <p:tav tm="0">
                                          <p:val>
                                            <p:strVal val="ppt_y"/>
                                          </p:val>
                                        </p:tav>
                                        <p:tav tm="100000">
                                          <p:val>
                                            <p:strVal val="ppt_y+.1"/>
                                          </p:val>
                                        </p:tav>
                                      </p:tavLst>
                                    </p:anim>
                                    <p:set>
                                      <p:cBhvr>
                                        <p:cTn id="119" dur="1" fill="hold">
                                          <p:stCondLst>
                                            <p:cond delay="999"/>
                                          </p:stCondLst>
                                        </p:cTn>
                                        <p:tgtEl>
                                          <p:spTgt spid="7"/>
                                        </p:tgtEl>
                                        <p:attrNameLst>
                                          <p:attrName>style.visibility</p:attrName>
                                        </p:attrNameLst>
                                      </p:cBhvr>
                                      <p:to>
                                        <p:strVal val="hidden"/>
                                      </p:to>
                                    </p:set>
                                  </p:childTnLst>
                                </p:cTn>
                              </p:par>
                              <p:par>
                                <p:cTn id="120" presetID="42" presetClass="exit" presetSubtype="0" fill="hold" grpId="1" nodeType="withEffect">
                                  <p:stCondLst>
                                    <p:cond delay="0"/>
                                  </p:stCondLst>
                                  <p:childTnLst>
                                    <p:animEffect transition="out" filter="fade">
                                      <p:cBhvr>
                                        <p:cTn id="121" dur="1000"/>
                                        <p:tgtEl>
                                          <p:spTgt spid="5"/>
                                        </p:tgtEl>
                                      </p:cBhvr>
                                    </p:animEffect>
                                    <p:anim calcmode="lin" valueType="num">
                                      <p:cBhvr>
                                        <p:cTn id="122" dur="1000"/>
                                        <p:tgtEl>
                                          <p:spTgt spid="5"/>
                                        </p:tgtEl>
                                        <p:attrNameLst>
                                          <p:attrName>ppt_x</p:attrName>
                                        </p:attrNameLst>
                                      </p:cBhvr>
                                      <p:tavLst>
                                        <p:tav tm="0">
                                          <p:val>
                                            <p:strVal val="ppt_x"/>
                                          </p:val>
                                        </p:tav>
                                        <p:tav tm="100000">
                                          <p:val>
                                            <p:strVal val="ppt_x"/>
                                          </p:val>
                                        </p:tav>
                                      </p:tavLst>
                                    </p:anim>
                                    <p:anim calcmode="lin" valueType="num">
                                      <p:cBhvr>
                                        <p:cTn id="123" dur="1000"/>
                                        <p:tgtEl>
                                          <p:spTgt spid="5"/>
                                        </p:tgtEl>
                                        <p:attrNameLst>
                                          <p:attrName>ppt_y</p:attrName>
                                        </p:attrNameLst>
                                      </p:cBhvr>
                                      <p:tavLst>
                                        <p:tav tm="0">
                                          <p:val>
                                            <p:strVal val="ppt_y"/>
                                          </p:val>
                                        </p:tav>
                                        <p:tav tm="100000">
                                          <p:val>
                                            <p:strVal val="ppt_y+.1"/>
                                          </p:val>
                                        </p:tav>
                                      </p:tavLst>
                                    </p:anim>
                                    <p:set>
                                      <p:cBhvr>
                                        <p:cTn id="124" dur="1" fill="hold">
                                          <p:stCondLst>
                                            <p:cond delay="999"/>
                                          </p:stCondLst>
                                        </p:cTn>
                                        <p:tgtEl>
                                          <p:spTgt spid="5"/>
                                        </p:tgtEl>
                                        <p:attrNameLst>
                                          <p:attrName>style.visibility</p:attrName>
                                        </p:attrNameLst>
                                      </p:cBhvr>
                                      <p:to>
                                        <p:strVal val="hidden"/>
                                      </p:to>
                                    </p:set>
                                  </p:childTnLst>
                                </p:cTn>
                              </p:par>
                              <p:par>
                                <p:cTn id="125" presetID="42" presetClass="exit" presetSubtype="0" fill="hold" grpId="1" nodeType="withEffect">
                                  <p:stCondLst>
                                    <p:cond delay="0"/>
                                  </p:stCondLst>
                                  <p:childTnLst>
                                    <p:animEffect transition="out" filter="fade">
                                      <p:cBhvr>
                                        <p:cTn id="126" dur="1000"/>
                                        <p:tgtEl>
                                          <p:spTgt spid="11"/>
                                        </p:tgtEl>
                                      </p:cBhvr>
                                    </p:animEffect>
                                    <p:anim calcmode="lin" valueType="num">
                                      <p:cBhvr>
                                        <p:cTn id="127" dur="1000"/>
                                        <p:tgtEl>
                                          <p:spTgt spid="11"/>
                                        </p:tgtEl>
                                        <p:attrNameLst>
                                          <p:attrName>ppt_x</p:attrName>
                                        </p:attrNameLst>
                                      </p:cBhvr>
                                      <p:tavLst>
                                        <p:tav tm="0">
                                          <p:val>
                                            <p:strVal val="ppt_x"/>
                                          </p:val>
                                        </p:tav>
                                        <p:tav tm="100000">
                                          <p:val>
                                            <p:strVal val="ppt_x"/>
                                          </p:val>
                                        </p:tav>
                                      </p:tavLst>
                                    </p:anim>
                                    <p:anim calcmode="lin" valueType="num">
                                      <p:cBhvr>
                                        <p:cTn id="128" dur="1000"/>
                                        <p:tgtEl>
                                          <p:spTgt spid="11"/>
                                        </p:tgtEl>
                                        <p:attrNameLst>
                                          <p:attrName>ppt_y</p:attrName>
                                        </p:attrNameLst>
                                      </p:cBhvr>
                                      <p:tavLst>
                                        <p:tav tm="0">
                                          <p:val>
                                            <p:strVal val="ppt_y"/>
                                          </p:val>
                                        </p:tav>
                                        <p:tav tm="100000">
                                          <p:val>
                                            <p:strVal val="ppt_y+.1"/>
                                          </p:val>
                                        </p:tav>
                                      </p:tavLst>
                                    </p:anim>
                                    <p:set>
                                      <p:cBhvr>
                                        <p:cTn id="129" dur="1" fill="hold">
                                          <p:stCondLst>
                                            <p:cond delay="999"/>
                                          </p:stCondLst>
                                        </p:cTn>
                                        <p:tgtEl>
                                          <p:spTgt spid="11"/>
                                        </p:tgtEl>
                                        <p:attrNameLst>
                                          <p:attrName>style.visibility</p:attrName>
                                        </p:attrNameLst>
                                      </p:cBhvr>
                                      <p:to>
                                        <p:strVal val="hidden"/>
                                      </p:to>
                                    </p:set>
                                  </p:childTnLst>
                                </p:cTn>
                              </p:par>
                              <p:par>
                                <p:cTn id="130" presetID="42" presetClass="exit" presetSubtype="0" fill="hold" nodeType="withEffect">
                                  <p:stCondLst>
                                    <p:cond delay="0"/>
                                  </p:stCondLst>
                                  <p:childTnLst>
                                    <p:animEffect transition="out" filter="fade">
                                      <p:cBhvr>
                                        <p:cTn id="131" dur="1000"/>
                                        <p:tgtEl>
                                          <p:spTgt spid="15"/>
                                        </p:tgtEl>
                                      </p:cBhvr>
                                    </p:animEffect>
                                    <p:anim calcmode="lin" valueType="num">
                                      <p:cBhvr>
                                        <p:cTn id="132" dur="1000"/>
                                        <p:tgtEl>
                                          <p:spTgt spid="15"/>
                                        </p:tgtEl>
                                        <p:attrNameLst>
                                          <p:attrName>ppt_x</p:attrName>
                                        </p:attrNameLst>
                                      </p:cBhvr>
                                      <p:tavLst>
                                        <p:tav tm="0">
                                          <p:val>
                                            <p:strVal val="ppt_x"/>
                                          </p:val>
                                        </p:tav>
                                        <p:tav tm="100000">
                                          <p:val>
                                            <p:strVal val="ppt_x"/>
                                          </p:val>
                                        </p:tav>
                                      </p:tavLst>
                                    </p:anim>
                                    <p:anim calcmode="lin" valueType="num">
                                      <p:cBhvr>
                                        <p:cTn id="133" dur="1000"/>
                                        <p:tgtEl>
                                          <p:spTgt spid="15"/>
                                        </p:tgtEl>
                                        <p:attrNameLst>
                                          <p:attrName>ppt_y</p:attrName>
                                        </p:attrNameLst>
                                      </p:cBhvr>
                                      <p:tavLst>
                                        <p:tav tm="0">
                                          <p:val>
                                            <p:strVal val="ppt_y"/>
                                          </p:val>
                                        </p:tav>
                                        <p:tav tm="100000">
                                          <p:val>
                                            <p:strVal val="ppt_y+.1"/>
                                          </p:val>
                                        </p:tav>
                                      </p:tavLst>
                                    </p:anim>
                                    <p:set>
                                      <p:cBhvr>
                                        <p:cTn id="134" dur="1" fill="hold">
                                          <p:stCondLst>
                                            <p:cond delay="999"/>
                                          </p:stCondLst>
                                        </p:cTn>
                                        <p:tgtEl>
                                          <p:spTgt spid="15"/>
                                        </p:tgtEl>
                                        <p:attrNameLst>
                                          <p:attrName>style.visibility</p:attrName>
                                        </p:attrNameLst>
                                      </p:cBhvr>
                                      <p:to>
                                        <p:strVal val="hidden"/>
                                      </p:to>
                                    </p:set>
                                  </p:childTnLst>
                                </p:cTn>
                              </p:par>
                              <p:par>
                                <p:cTn id="135" presetID="42" presetClass="exit" presetSubtype="0" fill="hold" grpId="1" nodeType="withEffect">
                                  <p:stCondLst>
                                    <p:cond delay="0"/>
                                  </p:stCondLst>
                                  <p:childTnLst>
                                    <p:animEffect transition="out" filter="fade">
                                      <p:cBhvr>
                                        <p:cTn id="136" dur="1000"/>
                                        <p:tgtEl>
                                          <p:spTgt spid="12"/>
                                        </p:tgtEl>
                                      </p:cBhvr>
                                    </p:animEffect>
                                    <p:anim calcmode="lin" valueType="num">
                                      <p:cBhvr>
                                        <p:cTn id="137" dur="1000"/>
                                        <p:tgtEl>
                                          <p:spTgt spid="12"/>
                                        </p:tgtEl>
                                        <p:attrNameLst>
                                          <p:attrName>ppt_x</p:attrName>
                                        </p:attrNameLst>
                                      </p:cBhvr>
                                      <p:tavLst>
                                        <p:tav tm="0">
                                          <p:val>
                                            <p:strVal val="ppt_x"/>
                                          </p:val>
                                        </p:tav>
                                        <p:tav tm="100000">
                                          <p:val>
                                            <p:strVal val="ppt_x"/>
                                          </p:val>
                                        </p:tav>
                                      </p:tavLst>
                                    </p:anim>
                                    <p:anim calcmode="lin" valueType="num">
                                      <p:cBhvr>
                                        <p:cTn id="138" dur="1000"/>
                                        <p:tgtEl>
                                          <p:spTgt spid="12"/>
                                        </p:tgtEl>
                                        <p:attrNameLst>
                                          <p:attrName>ppt_y</p:attrName>
                                        </p:attrNameLst>
                                      </p:cBhvr>
                                      <p:tavLst>
                                        <p:tav tm="0">
                                          <p:val>
                                            <p:strVal val="ppt_y"/>
                                          </p:val>
                                        </p:tav>
                                        <p:tav tm="100000">
                                          <p:val>
                                            <p:strVal val="ppt_y+.1"/>
                                          </p:val>
                                        </p:tav>
                                      </p:tavLst>
                                    </p:anim>
                                    <p:set>
                                      <p:cBhvr>
                                        <p:cTn id="139" dur="1" fill="hold">
                                          <p:stCondLst>
                                            <p:cond delay="999"/>
                                          </p:stCondLst>
                                        </p:cTn>
                                        <p:tgtEl>
                                          <p:spTgt spid="12"/>
                                        </p:tgtEl>
                                        <p:attrNameLst>
                                          <p:attrName>style.visibility</p:attrName>
                                        </p:attrNameLst>
                                      </p:cBhvr>
                                      <p:to>
                                        <p:strVal val="hidden"/>
                                      </p:to>
                                    </p:set>
                                  </p:childTnLst>
                                </p:cTn>
                              </p:par>
                              <p:par>
                                <p:cTn id="140" presetID="42" presetClass="exit" presetSubtype="0" fill="hold" nodeType="withEffect">
                                  <p:stCondLst>
                                    <p:cond delay="0"/>
                                  </p:stCondLst>
                                  <p:childTnLst>
                                    <p:animEffect transition="out" filter="fade">
                                      <p:cBhvr>
                                        <p:cTn id="141" dur="1000"/>
                                        <p:tgtEl>
                                          <p:spTgt spid="16"/>
                                        </p:tgtEl>
                                      </p:cBhvr>
                                    </p:animEffect>
                                    <p:anim calcmode="lin" valueType="num">
                                      <p:cBhvr>
                                        <p:cTn id="142" dur="1000"/>
                                        <p:tgtEl>
                                          <p:spTgt spid="16"/>
                                        </p:tgtEl>
                                        <p:attrNameLst>
                                          <p:attrName>ppt_x</p:attrName>
                                        </p:attrNameLst>
                                      </p:cBhvr>
                                      <p:tavLst>
                                        <p:tav tm="0">
                                          <p:val>
                                            <p:strVal val="ppt_x"/>
                                          </p:val>
                                        </p:tav>
                                        <p:tav tm="100000">
                                          <p:val>
                                            <p:strVal val="ppt_x"/>
                                          </p:val>
                                        </p:tav>
                                      </p:tavLst>
                                    </p:anim>
                                    <p:anim calcmode="lin" valueType="num">
                                      <p:cBhvr>
                                        <p:cTn id="143" dur="1000"/>
                                        <p:tgtEl>
                                          <p:spTgt spid="16"/>
                                        </p:tgtEl>
                                        <p:attrNameLst>
                                          <p:attrName>ppt_y</p:attrName>
                                        </p:attrNameLst>
                                      </p:cBhvr>
                                      <p:tavLst>
                                        <p:tav tm="0">
                                          <p:val>
                                            <p:strVal val="ppt_y"/>
                                          </p:val>
                                        </p:tav>
                                        <p:tav tm="100000">
                                          <p:val>
                                            <p:strVal val="ppt_y+.1"/>
                                          </p:val>
                                        </p:tav>
                                      </p:tavLst>
                                    </p:anim>
                                    <p:set>
                                      <p:cBhvr>
                                        <p:cTn id="144" dur="1" fill="hold">
                                          <p:stCondLst>
                                            <p:cond delay="999"/>
                                          </p:stCondLst>
                                        </p:cTn>
                                        <p:tgtEl>
                                          <p:spTgt spid="16"/>
                                        </p:tgtEl>
                                        <p:attrNameLst>
                                          <p:attrName>style.visibility</p:attrName>
                                        </p:attrNameLst>
                                      </p:cBhvr>
                                      <p:to>
                                        <p:strVal val="hidden"/>
                                      </p:to>
                                    </p:set>
                                  </p:childTnLst>
                                </p:cTn>
                              </p:par>
                              <p:par>
                                <p:cTn id="145" presetID="42" presetClass="exit" presetSubtype="0" fill="hold" grpId="1" nodeType="withEffect">
                                  <p:stCondLst>
                                    <p:cond delay="0"/>
                                  </p:stCondLst>
                                  <p:childTnLst>
                                    <p:animEffect transition="out" filter="fade">
                                      <p:cBhvr>
                                        <p:cTn id="146" dur="1000"/>
                                        <p:tgtEl>
                                          <p:spTgt spid="13"/>
                                        </p:tgtEl>
                                      </p:cBhvr>
                                    </p:animEffect>
                                    <p:anim calcmode="lin" valueType="num">
                                      <p:cBhvr>
                                        <p:cTn id="147" dur="1000"/>
                                        <p:tgtEl>
                                          <p:spTgt spid="13"/>
                                        </p:tgtEl>
                                        <p:attrNameLst>
                                          <p:attrName>ppt_x</p:attrName>
                                        </p:attrNameLst>
                                      </p:cBhvr>
                                      <p:tavLst>
                                        <p:tav tm="0">
                                          <p:val>
                                            <p:strVal val="ppt_x"/>
                                          </p:val>
                                        </p:tav>
                                        <p:tav tm="100000">
                                          <p:val>
                                            <p:strVal val="ppt_x"/>
                                          </p:val>
                                        </p:tav>
                                      </p:tavLst>
                                    </p:anim>
                                    <p:anim calcmode="lin" valueType="num">
                                      <p:cBhvr>
                                        <p:cTn id="148" dur="1000"/>
                                        <p:tgtEl>
                                          <p:spTgt spid="13"/>
                                        </p:tgtEl>
                                        <p:attrNameLst>
                                          <p:attrName>ppt_y</p:attrName>
                                        </p:attrNameLst>
                                      </p:cBhvr>
                                      <p:tavLst>
                                        <p:tav tm="0">
                                          <p:val>
                                            <p:strVal val="ppt_y"/>
                                          </p:val>
                                        </p:tav>
                                        <p:tav tm="100000">
                                          <p:val>
                                            <p:strVal val="ppt_y+.1"/>
                                          </p:val>
                                        </p:tav>
                                      </p:tavLst>
                                    </p:anim>
                                    <p:set>
                                      <p:cBhvr>
                                        <p:cTn id="149" dur="1" fill="hold">
                                          <p:stCondLst>
                                            <p:cond delay="999"/>
                                          </p:stCondLst>
                                        </p:cTn>
                                        <p:tgtEl>
                                          <p:spTgt spid="13"/>
                                        </p:tgtEl>
                                        <p:attrNameLst>
                                          <p:attrName>style.visibility</p:attrName>
                                        </p:attrNameLst>
                                      </p:cBhvr>
                                      <p:to>
                                        <p:strVal val="hidden"/>
                                      </p:to>
                                    </p:set>
                                  </p:childTnLst>
                                </p:cTn>
                              </p:par>
                              <p:par>
                                <p:cTn id="150" presetID="42" presetClass="exit" presetSubtype="0" fill="hold" nodeType="withEffect">
                                  <p:stCondLst>
                                    <p:cond delay="0"/>
                                  </p:stCondLst>
                                  <p:childTnLst>
                                    <p:animEffect transition="out" filter="fade">
                                      <p:cBhvr>
                                        <p:cTn id="151" dur="1000"/>
                                        <p:tgtEl>
                                          <p:spTgt spid="17"/>
                                        </p:tgtEl>
                                      </p:cBhvr>
                                    </p:animEffect>
                                    <p:anim calcmode="lin" valueType="num">
                                      <p:cBhvr>
                                        <p:cTn id="152" dur="1000"/>
                                        <p:tgtEl>
                                          <p:spTgt spid="17"/>
                                        </p:tgtEl>
                                        <p:attrNameLst>
                                          <p:attrName>ppt_x</p:attrName>
                                        </p:attrNameLst>
                                      </p:cBhvr>
                                      <p:tavLst>
                                        <p:tav tm="0">
                                          <p:val>
                                            <p:strVal val="ppt_x"/>
                                          </p:val>
                                        </p:tav>
                                        <p:tav tm="100000">
                                          <p:val>
                                            <p:strVal val="ppt_x"/>
                                          </p:val>
                                        </p:tav>
                                      </p:tavLst>
                                    </p:anim>
                                    <p:anim calcmode="lin" valueType="num">
                                      <p:cBhvr>
                                        <p:cTn id="153" dur="1000"/>
                                        <p:tgtEl>
                                          <p:spTgt spid="17"/>
                                        </p:tgtEl>
                                        <p:attrNameLst>
                                          <p:attrName>ppt_y</p:attrName>
                                        </p:attrNameLst>
                                      </p:cBhvr>
                                      <p:tavLst>
                                        <p:tav tm="0">
                                          <p:val>
                                            <p:strVal val="ppt_y"/>
                                          </p:val>
                                        </p:tav>
                                        <p:tav tm="100000">
                                          <p:val>
                                            <p:strVal val="ppt_y+.1"/>
                                          </p:val>
                                        </p:tav>
                                      </p:tavLst>
                                    </p:anim>
                                    <p:set>
                                      <p:cBhvr>
                                        <p:cTn id="154" dur="1" fill="hold">
                                          <p:stCondLst>
                                            <p:cond delay="999"/>
                                          </p:stCondLst>
                                        </p:cTn>
                                        <p:tgtEl>
                                          <p:spTgt spid="17"/>
                                        </p:tgtEl>
                                        <p:attrNameLst>
                                          <p:attrName>style.visibility</p:attrName>
                                        </p:attrNameLst>
                                      </p:cBhvr>
                                      <p:to>
                                        <p:strVal val="hidden"/>
                                      </p:to>
                                    </p:set>
                                  </p:childTnLst>
                                </p:cTn>
                              </p:par>
                              <p:par>
                                <p:cTn id="155" presetID="42" presetClass="exit" presetSubtype="0" fill="hold" grpId="1" nodeType="withEffect">
                                  <p:stCondLst>
                                    <p:cond delay="0"/>
                                  </p:stCondLst>
                                  <p:childTnLst>
                                    <p:animEffect transition="out" filter="fade">
                                      <p:cBhvr>
                                        <p:cTn id="156" dur="1000"/>
                                        <p:tgtEl>
                                          <p:spTgt spid="14"/>
                                        </p:tgtEl>
                                      </p:cBhvr>
                                    </p:animEffect>
                                    <p:anim calcmode="lin" valueType="num">
                                      <p:cBhvr>
                                        <p:cTn id="157" dur="1000"/>
                                        <p:tgtEl>
                                          <p:spTgt spid="14"/>
                                        </p:tgtEl>
                                        <p:attrNameLst>
                                          <p:attrName>ppt_x</p:attrName>
                                        </p:attrNameLst>
                                      </p:cBhvr>
                                      <p:tavLst>
                                        <p:tav tm="0">
                                          <p:val>
                                            <p:strVal val="ppt_x"/>
                                          </p:val>
                                        </p:tav>
                                        <p:tav tm="100000">
                                          <p:val>
                                            <p:strVal val="ppt_x"/>
                                          </p:val>
                                        </p:tav>
                                      </p:tavLst>
                                    </p:anim>
                                    <p:anim calcmode="lin" valueType="num">
                                      <p:cBhvr>
                                        <p:cTn id="158" dur="1000"/>
                                        <p:tgtEl>
                                          <p:spTgt spid="14"/>
                                        </p:tgtEl>
                                        <p:attrNameLst>
                                          <p:attrName>ppt_y</p:attrName>
                                        </p:attrNameLst>
                                      </p:cBhvr>
                                      <p:tavLst>
                                        <p:tav tm="0">
                                          <p:val>
                                            <p:strVal val="ppt_y"/>
                                          </p:val>
                                        </p:tav>
                                        <p:tav tm="100000">
                                          <p:val>
                                            <p:strVal val="ppt_y+.1"/>
                                          </p:val>
                                        </p:tav>
                                      </p:tavLst>
                                    </p:anim>
                                    <p:set>
                                      <p:cBhvr>
                                        <p:cTn id="159" dur="1" fill="hold">
                                          <p:stCondLst>
                                            <p:cond delay="999"/>
                                          </p:stCondLst>
                                        </p:cTn>
                                        <p:tgtEl>
                                          <p:spTgt spid="14"/>
                                        </p:tgtEl>
                                        <p:attrNameLst>
                                          <p:attrName>style.visibility</p:attrName>
                                        </p:attrNameLst>
                                      </p:cBhvr>
                                      <p:to>
                                        <p:strVal val="hidden"/>
                                      </p:to>
                                    </p:set>
                                  </p:childTnLst>
                                </p:cTn>
                              </p:par>
                              <p:par>
                                <p:cTn id="160" presetID="42" presetClass="exit" presetSubtype="0" fill="hold" nodeType="withEffect">
                                  <p:stCondLst>
                                    <p:cond delay="0"/>
                                  </p:stCondLst>
                                  <p:childTnLst>
                                    <p:animEffect transition="out" filter="fade">
                                      <p:cBhvr>
                                        <p:cTn id="161" dur="1000"/>
                                        <p:tgtEl>
                                          <p:spTgt spid="31"/>
                                        </p:tgtEl>
                                      </p:cBhvr>
                                    </p:animEffect>
                                    <p:anim calcmode="lin" valueType="num">
                                      <p:cBhvr>
                                        <p:cTn id="162" dur="1000"/>
                                        <p:tgtEl>
                                          <p:spTgt spid="31"/>
                                        </p:tgtEl>
                                        <p:attrNameLst>
                                          <p:attrName>ppt_x</p:attrName>
                                        </p:attrNameLst>
                                      </p:cBhvr>
                                      <p:tavLst>
                                        <p:tav tm="0">
                                          <p:val>
                                            <p:strVal val="ppt_x"/>
                                          </p:val>
                                        </p:tav>
                                        <p:tav tm="100000">
                                          <p:val>
                                            <p:strVal val="ppt_x"/>
                                          </p:val>
                                        </p:tav>
                                      </p:tavLst>
                                    </p:anim>
                                    <p:anim calcmode="lin" valueType="num">
                                      <p:cBhvr>
                                        <p:cTn id="163" dur="1000"/>
                                        <p:tgtEl>
                                          <p:spTgt spid="31"/>
                                        </p:tgtEl>
                                        <p:attrNameLst>
                                          <p:attrName>ppt_y</p:attrName>
                                        </p:attrNameLst>
                                      </p:cBhvr>
                                      <p:tavLst>
                                        <p:tav tm="0">
                                          <p:val>
                                            <p:strVal val="ppt_y"/>
                                          </p:val>
                                        </p:tav>
                                        <p:tav tm="100000">
                                          <p:val>
                                            <p:strVal val="ppt_y+.1"/>
                                          </p:val>
                                        </p:tav>
                                      </p:tavLst>
                                    </p:anim>
                                    <p:set>
                                      <p:cBhvr>
                                        <p:cTn id="164" dur="1" fill="hold">
                                          <p:stCondLst>
                                            <p:cond delay="999"/>
                                          </p:stCondLst>
                                        </p:cTn>
                                        <p:tgtEl>
                                          <p:spTgt spid="31"/>
                                        </p:tgtEl>
                                        <p:attrNameLst>
                                          <p:attrName>style.visibility</p:attrName>
                                        </p:attrNameLst>
                                      </p:cBhvr>
                                      <p:to>
                                        <p:strVal val="hidden"/>
                                      </p:to>
                                    </p:set>
                                  </p:childTnLst>
                                </p:cTn>
                              </p:par>
                              <p:par>
                                <p:cTn id="165" presetID="42" presetClass="exit" presetSubtype="0" fill="hold" nodeType="withEffect">
                                  <p:stCondLst>
                                    <p:cond delay="0"/>
                                  </p:stCondLst>
                                  <p:childTnLst>
                                    <p:animEffect transition="out" filter="fade">
                                      <p:cBhvr>
                                        <p:cTn id="166" dur="1000"/>
                                        <p:tgtEl>
                                          <p:spTgt spid="30"/>
                                        </p:tgtEl>
                                      </p:cBhvr>
                                    </p:animEffect>
                                    <p:anim calcmode="lin" valueType="num">
                                      <p:cBhvr>
                                        <p:cTn id="167" dur="1000"/>
                                        <p:tgtEl>
                                          <p:spTgt spid="30"/>
                                        </p:tgtEl>
                                        <p:attrNameLst>
                                          <p:attrName>ppt_x</p:attrName>
                                        </p:attrNameLst>
                                      </p:cBhvr>
                                      <p:tavLst>
                                        <p:tav tm="0">
                                          <p:val>
                                            <p:strVal val="ppt_x"/>
                                          </p:val>
                                        </p:tav>
                                        <p:tav tm="100000">
                                          <p:val>
                                            <p:strVal val="ppt_x"/>
                                          </p:val>
                                        </p:tav>
                                      </p:tavLst>
                                    </p:anim>
                                    <p:anim calcmode="lin" valueType="num">
                                      <p:cBhvr>
                                        <p:cTn id="168" dur="1000"/>
                                        <p:tgtEl>
                                          <p:spTgt spid="30"/>
                                        </p:tgtEl>
                                        <p:attrNameLst>
                                          <p:attrName>ppt_y</p:attrName>
                                        </p:attrNameLst>
                                      </p:cBhvr>
                                      <p:tavLst>
                                        <p:tav tm="0">
                                          <p:val>
                                            <p:strVal val="ppt_y"/>
                                          </p:val>
                                        </p:tav>
                                        <p:tav tm="100000">
                                          <p:val>
                                            <p:strVal val="ppt_y+.1"/>
                                          </p:val>
                                        </p:tav>
                                      </p:tavLst>
                                    </p:anim>
                                    <p:set>
                                      <p:cBhvr>
                                        <p:cTn id="169" dur="1" fill="hold">
                                          <p:stCondLst>
                                            <p:cond delay="999"/>
                                          </p:stCondLst>
                                        </p:cTn>
                                        <p:tgtEl>
                                          <p:spTgt spid="30"/>
                                        </p:tgtEl>
                                        <p:attrNameLst>
                                          <p:attrName>style.visibility</p:attrName>
                                        </p:attrNameLst>
                                      </p:cBhvr>
                                      <p:to>
                                        <p:strVal val="hidden"/>
                                      </p:to>
                                    </p:set>
                                  </p:childTnLst>
                                </p:cTn>
                              </p:par>
                              <p:par>
                                <p:cTn id="170" presetID="42" presetClass="exit" presetSubtype="0" fill="hold" nodeType="withEffect">
                                  <p:stCondLst>
                                    <p:cond delay="0"/>
                                  </p:stCondLst>
                                  <p:childTnLst>
                                    <p:animEffect transition="out" filter="fade">
                                      <p:cBhvr>
                                        <p:cTn id="171" dur="1000"/>
                                        <p:tgtEl>
                                          <p:spTgt spid="29"/>
                                        </p:tgtEl>
                                      </p:cBhvr>
                                    </p:animEffect>
                                    <p:anim calcmode="lin" valueType="num">
                                      <p:cBhvr>
                                        <p:cTn id="172" dur="1000"/>
                                        <p:tgtEl>
                                          <p:spTgt spid="29"/>
                                        </p:tgtEl>
                                        <p:attrNameLst>
                                          <p:attrName>ppt_x</p:attrName>
                                        </p:attrNameLst>
                                      </p:cBhvr>
                                      <p:tavLst>
                                        <p:tav tm="0">
                                          <p:val>
                                            <p:strVal val="ppt_x"/>
                                          </p:val>
                                        </p:tav>
                                        <p:tav tm="100000">
                                          <p:val>
                                            <p:strVal val="ppt_x"/>
                                          </p:val>
                                        </p:tav>
                                      </p:tavLst>
                                    </p:anim>
                                    <p:anim calcmode="lin" valueType="num">
                                      <p:cBhvr>
                                        <p:cTn id="173" dur="1000"/>
                                        <p:tgtEl>
                                          <p:spTgt spid="29"/>
                                        </p:tgtEl>
                                        <p:attrNameLst>
                                          <p:attrName>ppt_y</p:attrName>
                                        </p:attrNameLst>
                                      </p:cBhvr>
                                      <p:tavLst>
                                        <p:tav tm="0">
                                          <p:val>
                                            <p:strVal val="ppt_y"/>
                                          </p:val>
                                        </p:tav>
                                        <p:tav tm="100000">
                                          <p:val>
                                            <p:strVal val="ppt_y+.1"/>
                                          </p:val>
                                        </p:tav>
                                      </p:tavLst>
                                    </p:anim>
                                    <p:set>
                                      <p:cBhvr>
                                        <p:cTn id="174" dur="1" fill="hold">
                                          <p:stCondLst>
                                            <p:cond delay="999"/>
                                          </p:stCondLst>
                                        </p:cTn>
                                        <p:tgtEl>
                                          <p:spTgt spid="29"/>
                                        </p:tgtEl>
                                        <p:attrNameLst>
                                          <p:attrName>style.visibility</p:attrName>
                                        </p:attrNameLst>
                                      </p:cBhvr>
                                      <p:to>
                                        <p:strVal val="hidden"/>
                                      </p:to>
                                    </p:set>
                                  </p:childTnLst>
                                </p:cTn>
                              </p:par>
                              <p:par>
                                <p:cTn id="175" presetID="42" presetClass="exit" presetSubtype="0" fill="hold" nodeType="withEffect">
                                  <p:stCondLst>
                                    <p:cond delay="0"/>
                                  </p:stCondLst>
                                  <p:childTnLst>
                                    <p:animEffect transition="out" filter="fade">
                                      <p:cBhvr>
                                        <p:cTn id="176" dur="1000"/>
                                        <p:tgtEl>
                                          <p:spTgt spid="34"/>
                                        </p:tgtEl>
                                      </p:cBhvr>
                                    </p:animEffect>
                                    <p:anim calcmode="lin" valueType="num">
                                      <p:cBhvr>
                                        <p:cTn id="177" dur="1000"/>
                                        <p:tgtEl>
                                          <p:spTgt spid="34"/>
                                        </p:tgtEl>
                                        <p:attrNameLst>
                                          <p:attrName>ppt_x</p:attrName>
                                        </p:attrNameLst>
                                      </p:cBhvr>
                                      <p:tavLst>
                                        <p:tav tm="0">
                                          <p:val>
                                            <p:strVal val="ppt_x"/>
                                          </p:val>
                                        </p:tav>
                                        <p:tav tm="100000">
                                          <p:val>
                                            <p:strVal val="ppt_x"/>
                                          </p:val>
                                        </p:tav>
                                      </p:tavLst>
                                    </p:anim>
                                    <p:anim calcmode="lin" valueType="num">
                                      <p:cBhvr>
                                        <p:cTn id="178" dur="1000"/>
                                        <p:tgtEl>
                                          <p:spTgt spid="34"/>
                                        </p:tgtEl>
                                        <p:attrNameLst>
                                          <p:attrName>ppt_y</p:attrName>
                                        </p:attrNameLst>
                                      </p:cBhvr>
                                      <p:tavLst>
                                        <p:tav tm="0">
                                          <p:val>
                                            <p:strVal val="ppt_y"/>
                                          </p:val>
                                        </p:tav>
                                        <p:tav tm="100000">
                                          <p:val>
                                            <p:strVal val="ppt_y+.1"/>
                                          </p:val>
                                        </p:tav>
                                      </p:tavLst>
                                    </p:anim>
                                    <p:set>
                                      <p:cBhvr>
                                        <p:cTn id="179" dur="1" fill="hold">
                                          <p:stCondLst>
                                            <p:cond delay="999"/>
                                          </p:stCondLst>
                                        </p:cTn>
                                        <p:tgtEl>
                                          <p:spTgt spid="34"/>
                                        </p:tgtEl>
                                        <p:attrNameLst>
                                          <p:attrName>style.visibility</p:attrName>
                                        </p:attrNameLst>
                                      </p:cBhvr>
                                      <p:to>
                                        <p:strVal val="hidden"/>
                                      </p:to>
                                    </p:set>
                                  </p:childTnLst>
                                </p:cTn>
                              </p:par>
                              <p:par>
                                <p:cTn id="180" presetID="42" presetClass="exit" presetSubtype="0" fill="hold" nodeType="withEffect">
                                  <p:stCondLst>
                                    <p:cond delay="0"/>
                                  </p:stCondLst>
                                  <p:childTnLst>
                                    <p:animEffect transition="out" filter="fade">
                                      <p:cBhvr>
                                        <p:cTn id="181" dur="1000"/>
                                        <p:tgtEl>
                                          <p:spTgt spid="33"/>
                                        </p:tgtEl>
                                      </p:cBhvr>
                                    </p:animEffect>
                                    <p:anim calcmode="lin" valueType="num">
                                      <p:cBhvr>
                                        <p:cTn id="182" dur="1000"/>
                                        <p:tgtEl>
                                          <p:spTgt spid="33"/>
                                        </p:tgtEl>
                                        <p:attrNameLst>
                                          <p:attrName>ppt_x</p:attrName>
                                        </p:attrNameLst>
                                      </p:cBhvr>
                                      <p:tavLst>
                                        <p:tav tm="0">
                                          <p:val>
                                            <p:strVal val="ppt_x"/>
                                          </p:val>
                                        </p:tav>
                                        <p:tav tm="100000">
                                          <p:val>
                                            <p:strVal val="ppt_x"/>
                                          </p:val>
                                        </p:tav>
                                      </p:tavLst>
                                    </p:anim>
                                    <p:anim calcmode="lin" valueType="num">
                                      <p:cBhvr>
                                        <p:cTn id="183" dur="1000"/>
                                        <p:tgtEl>
                                          <p:spTgt spid="33"/>
                                        </p:tgtEl>
                                        <p:attrNameLst>
                                          <p:attrName>ppt_y</p:attrName>
                                        </p:attrNameLst>
                                      </p:cBhvr>
                                      <p:tavLst>
                                        <p:tav tm="0">
                                          <p:val>
                                            <p:strVal val="ppt_y"/>
                                          </p:val>
                                        </p:tav>
                                        <p:tav tm="100000">
                                          <p:val>
                                            <p:strVal val="ppt_y+.1"/>
                                          </p:val>
                                        </p:tav>
                                      </p:tavLst>
                                    </p:anim>
                                    <p:set>
                                      <p:cBhvr>
                                        <p:cTn id="184" dur="1" fill="hold">
                                          <p:stCondLst>
                                            <p:cond delay="999"/>
                                          </p:stCondLst>
                                        </p:cTn>
                                        <p:tgtEl>
                                          <p:spTgt spid="33"/>
                                        </p:tgtEl>
                                        <p:attrNameLst>
                                          <p:attrName>style.visibility</p:attrName>
                                        </p:attrNameLst>
                                      </p:cBhvr>
                                      <p:to>
                                        <p:strVal val="hidden"/>
                                      </p:to>
                                    </p:set>
                                  </p:childTnLst>
                                </p:cTn>
                              </p:par>
                              <p:par>
                                <p:cTn id="185" presetID="42" presetClass="exit" presetSubtype="0" fill="hold" nodeType="withEffect">
                                  <p:stCondLst>
                                    <p:cond delay="0"/>
                                  </p:stCondLst>
                                  <p:childTnLst>
                                    <p:animEffect transition="out" filter="fade">
                                      <p:cBhvr>
                                        <p:cTn id="186" dur="1000"/>
                                        <p:tgtEl>
                                          <p:spTgt spid="32"/>
                                        </p:tgtEl>
                                      </p:cBhvr>
                                    </p:animEffect>
                                    <p:anim calcmode="lin" valueType="num">
                                      <p:cBhvr>
                                        <p:cTn id="187" dur="1000"/>
                                        <p:tgtEl>
                                          <p:spTgt spid="32"/>
                                        </p:tgtEl>
                                        <p:attrNameLst>
                                          <p:attrName>ppt_x</p:attrName>
                                        </p:attrNameLst>
                                      </p:cBhvr>
                                      <p:tavLst>
                                        <p:tav tm="0">
                                          <p:val>
                                            <p:strVal val="ppt_x"/>
                                          </p:val>
                                        </p:tav>
                                        <p:tav tm="100000">
                                          <p:val>
                                            <p:strVal val="ppt_x"/>
                                          </p:val>
                                        </p:tav>
                                      </p:tavLst>
                                    </p:anim>
                                    <p:anim calcmode="lin" valueType="num">
                                      <p:cBhvr>
                                        <p:cTn id="188" dur="1000"/>
                                        <p:tgtEl>
                                          <p:spTgt spid="32"/>
                                        </p:tgtEl>
                                        <p:attrNameLst>
                                          <p:attrName>ppt_y</p:attrName>
                                        </p:attrNameLst>
                                      </p:cBhvr>
                                      <p:tavLst>
                                        <p:tav tm="0">
                                          <p:val>
                                            <p:strVal val="ppt_y"/>
                                          </p:val>
                                        </p:tav>
                                        <p:tav tm="100000">
                                          <p:val>
                                            <p:strVal val="ppt_y+.1"/>
                                          </p:val>
                                        </p:tav>
                                      </p:tavLst>
                                    </p:anim>
                                    <p:set>
                                      <p:cBhvr>
                                        <p:cTn id="189" dur="1" fill="hold">
                                          <p:stCondLst>
                                            <p:cond delay="999"/>
                                          </p:stCondLst>
                                        </p:cTn>
                                        <p:tgtEl>
                                          <p:spTgt spid="32"/>
                                        </p:tgtEl>
                                        <p:attrNameLst>
                                          <p:attrName>style.visibility</p:attrName>
                                        </p:attrNameLst>
                                      </p:cBhvr>
                                      <p:to>
                                        <p:strVal val="hidden"/>
                                      </p:to>
                                    </p:set>
                                  </p:childTnLst>
                                </p:cTn>
                              </p:par>
                              <p:par>
                                <p:cTn id="190" presetID="42" presetClass="exit" presetSubtype="0" fill="hold" nodeType="withEffect">
                                  <p:stCondLst>
                                    <p:cond delay="0"/>
                                  </p:stCondLst>
                                  <p:childTnLst>
                                    <p:animEffect transition="out" filter="fade">
                                      <p:cBhvr>
                                        <p:cTn id="191" dur="1000"/>
                                        <p:tgtEl>
                                          <p:spTgt spid="37"/>
                                        </p:tgtEl>
                                      </p:cBhvr>
                                    </p:animEffect>
                                    <p:anim calcmode="lin" valueType="num">
                                      <p:cBhvr>
                                        <p:cTn id="192" dur="1000"/>
                                        <p:tgtEl>
                                          <p:spTgt spid="37"/>
                                        </p:tgtEl>
                                        <p:attrNameLst>
                                          <p:attrName>ppt_x</p:attrName>
                                        </p:attrNameLst>
                                      </p:cBhvr>
                                      <p:tavLst>
                                        <p:tav tm="0">
                                          <p:val>
                                            <p:strVal val="ppt_x"/>
                                          </p:val>
                                        </p:tav>
                                        <p:tav tm="100000">
                                          <p:val>
                                            <p:strVal val="ppt_x"/>
                                          </p:val>
                                        </p:tav>
                                      </p:tavLst>
                                    </p:anim>
                                    <p:anim calcmode="lin" valueType="num">
                                      <p:cBhvr>
                                        <p:cTn id="193" dur="1000"/>
                                        <p:tgtEl>
                                          <p:spTgt spid="37"/>
                                        </p:tgtEl>
                                        <p:attrNameLst>
                                          <p:attrName>ppt_y</p:attrName>
                                        </p:attrNameLst>
                                      </p:cBhvr>
                                      <p:tavLst>
                                        <p:tav tm="0">
                                          <p:val>
                                            <p:strVal val="ppt_y"/>
                                          </p:val>
                                        </p:tav>
                                        <p:tav tm="100000">
                                          <p:val>
                                            <p:strVal val="ppt_y+.1"/>
                                          </p:val>
                                        </p:tav>
                                      </p:tavLst>
                                    </p:anim>
                                    <p:set>
                                      <p:cBhvr>
                                        <p:cTn id="194" dur="1" fill="hold">
                                          <p:stCondLst>
                                            <p:cond delay="999"/>
                                          </p:stCondLst>
                                        </p:cTn>
                                        <p:tgtEl>
                                          <p:spTgt spid="37"/>
                                        </p:tgtEl>
                                        <p:attrNameLst>
                                          <p:attrName>style.visibility</p:attrName>
                                        </p:attrNameLst>
                                      </p:cBhvr>
                                      <p:to>
                                        <p:strVal val="hidden"/>
                                      </p:to>
                                    </p:set>
                                  </p:childTnLst>
                                </p:cTn>
                              </p:par>
                              <p:par>
                                <p:cTn id="195" presetID="42" presetClass="exit" presetSubtype="0" fill="hold" nodeType="withEffect">
                                  <p:stCondLst>
                                    <p:cond delay="0"/>
                                  </p:stCondLst>
                                  <p:childTnLst>
                                    <p:animEffect transition="out" filter="fade">
                                      <p:cBhvr>
                                        <p:cTn id="196" dur="1000"/>
                                        <p:tgtEl>
                                          <p:spTgt spid="36"/>
                                        </p:tgtEl>
                                      </p:cBhvr>
                                    </p:animEffect>
                                    <p:anim calcmode="lin" valueType="num">
                                      <p:cBhvr>
                                        <p:cTn id="197" dur="1000"/>
                                        <p:tgtEl>
                                          <p:spTgt spid="36"/>
                                        </p:tgtEl>
                                        <p:attrNameLst>
                                          <p:attrName>ppt_x</p:attrName>
                                        </p:attrNameLst>
                                      </p:cBhvr>
                                      <p:tavLst>
                                        <p:tav tm="0">
                                          <p:val>
                                            <p:strVal val="ppt_x"/>
                                          </p:val>
                                        </p:tav>
                                        <p:tav tm="100000">
                                          <p:val>
                                            <p:strVal val="ppt_x"/>
                                          </p:val>
                                        </p:tav>
                                      </p:tavLst>
                                    </p:anim>
                                    <p:anim calcmode="lin" valueType="num">
                                      <p:cBhvr>
                                        <p:cTn id="198" dur="1000"/>
                                        <p:tgtEl>
                                          <p:spTgt spid="36"/>
                                        </p:tgtEl>
                                        <p:attrNameLst>
                                          <p:attrName>ppt_y</p:attrName>
                                        </p:attrNameLst>
                                      </p:cBhvr>
                                      <p:tavLst>
                                        <p:tav tm="0">
                                          <p:val>
                                            <p:strVal val="ppt_y"/>
                                          </p:val>
                                        </p:tav>
                                        <p:tav tm="100000">
                                          <p:val>
                                            <p:strVal val="ppt_y+.1"/>
                                          </p:val>
                                        </p:tav>
                                      </p:tavLst>
                                    </p:anim>
                                    <p:set>
                                      <p:cBhvr>
                                        <p:cTn id="199" dur="1" fill="hold">
                                          <p:stCondLst>
                                            <p:cond delay="999"/>
                                          </p:stCondLst>
                                        </p:cTn>
                                        <p:tgtEl>
                                          <p:spTgt spid="36"/>
                                        </p:tgtEl>
                                        <p:attrNameLst>
                                          <p:attrName>style.visibility</p:attrName>
                                        </p:attrNameLst>
                                      </p:cBhvr>
                                      <p:to>
                                        <p:strVal val="hidden"/>
                                      </p:to>
                                    </p:set>
                                  </p:childTnLst>
                                </p:cTn>
                              </p:par>
                              <p:par>
                                <p:cTn id="200" presetID="42" presetClass="exit" presetSubtype="0" fill="hold" nodeType="withEffect">
                                  <p:stCondLst>
                                    <p:cond delay="0"/>
                                  </p:stCondLst>
                                  <p:childTnLst>
                                    <p:animEffect transition="out" filter="fade">
                                      <p:cBhvr>
                                        <p:cTn id="201" dur="1000"/>
                                        <p:tgtEl>
                                          <p:spTgt spid="35"/>
                                        </p:tgtEl>
                                      </p:cBhvr>
                                    </p:animEffect>
                                    <p:anim calcmode="lin" valueType="num">
                                      <p:cBhvr>
                                        <p:cTn id="202" dur="1000"/>
                                        <p:tgtEl>
                                          <p:spTgt spid="35"/>
                                        </p:tgtEl>
                                        <p:attrNameLst>
                                          <p:attrName>ppt_x</p:attrName>
                                        </p:attrNameLst>
                                      </p:cBhvr>
                                      <p:tavLst>
                                        <p:tav tm="0">
                                          <p:val>
                                            <p:strVal val="ppt_x"/>
                                          </p:val>
                                        </p:tav>
                                        <p:tav tm="100000">
                                          <p:val>
                                            <p:strVal val="ppt_x"/>
                                          </p:val>
                                        </p:tav>
                                      </p:tavLst>
                                    </p:anim>
                                    <p:anim calcmode="lin" valueType="num">
                                      <p:cBhvr>
                                        <p:cTn id="203" dur="1000"/>
                                        <p:tgtEl>
                                          <p:spTgt spid="35"/>
                                        </p:tgtEl>
                                        <p:attrNameLst>
                                          <p:attrName>ppt_y</p:attrName>
                                        </p:attrNameLst>
                                      </p:cBhvr>
                                      <p:tavLst>
                                        <p:tav tm="0">
                                          <p:val>
                                            <p:strVal val="ppt_y"/>
                                          </p:val>
                                        </p:tav>
                                        <p:tav tm="100000">
                                          <p:val>
                                            <p:strVal val="ppt_y+.1"/>
                                          </p:val>
                                        </p:tav>
                                      </p:tavLst>
                                    </p:anim>
                                    <p:set>
                                      <p:cBhvr>
                                        <p:cTn id="204" dur="1" fill="hold">
                                          <p:stCondLst>
                                            <p:cond delay="999"/>
                                          </p:stCondLst>
                                        </p:cTn>
                                        <p:tgtEl>
                                          <p:spTgt spid="35"/>
                                        </p:tgtEl>
                                        <p:attrNameLst>
                                          <p:attrName>style.visibility</p:attrName>
                                        </p:attrNameLst>
                                      </p:cBhvr>
                                      <p:to>
                                        <p:strVal val="hidden"/>
                                      </p:to>
                                    </p:set>
                                  </p:childTnLst>
                                </p:cTn>
                              </p:par>
                              <p:par>
                                <p:cTn id="205" presetID="42" presetClass="exit" presetSubtype="0" fill="hold" nodeType="withEffect">
                                  <p:stCondLst>
                                    <p:cond delay="0"/>
                                  </p:stCondLst>
                                  <p:childTnLst>
                                    <p:animEffect transition="out" filter="fade">
                                      <p:cBhvr>
                                        <p:cTn id="206" dur="1000"/>
                                        <p:tgtEl>
                                          <p:spTgt spid="40"/>
                                        </p:tgtEl>
                                      </p:cBhvr>
                                    </p:animEffect>
                                    <p:anim calcmode="lin" valueType="num">
                                      <p:cBhvr>
                                        <p:cTn id="207" dur="1000"/>
                                        <p:tgtEl>
                                          <p:spTgt spid="40"/>
                                        </p:tgtEl>
                                        <p:attrNameLst>
                                          <p:attrName>ppt_x</p:attrName>
                                        </p:attrNameLst>
                                      </p:cBhvr>
                                      <p:tavLst>
                                        <p:tav tm="0">
                                          <p:val>
                                            <p:strVal val="ppt_x"/>
                                          </p:val>
                                        </p:tav>
                                        <p:tav tm="100000">
                                          <p:val>
                                            <p:strVal val="ppt_x"/>
                                          </p:val>
                                        </p:tav>
                                      </p:tavLst>
                                    </p:anim>
                                    <p:anim calcmode="lin" valueType="num">
                                      <p:cBhvr>
                                        <p:cTn id="208" dur="1000"/>
                                        <p:tgtEl>
                                          <p:spTgt spid="40"/>
                                        </p:tgtEl>
                                        <p:attrNameLst>
                                          <p:attrName>ppt_y</p:attrName>
                                        </p:attrNameLst>
                                      </p:cBhvr>
                                      <p:tavLst>
                                        <p:tav tm="0">
                                          <p:val>
                                            <p:strVal val="ppt_y"/>
                                          </p:val>
                                        </p:tav>
                                        <p:tav tm="100000">
                                          <p:val>
                                            <p:strVal val="ppt_y+.1"/>
                                          </p:val>
                                        </p:tav>
                                      </p:tavLst>
                                    </p:anim>
                                    <p:set>
                                      <p:cBhvr>
                                        <p:cTn id="209" dur="1" fill="hold">
                                          <p:stCondLst>
                                            <p:cond delay="999"/>
                                          </p:stCondLst>
                                        </p:cTn>
                                        <p:tgtEl>
                                          <p:spTgt spid="40"/>
                                        </p:tgtEl>
                                        <p:attrNameLst>
                                          <p:attrName>style.visibility</p:attrName>
                                        </p:attrNameLst>
                                      </p:cBhvr>
                                      <p:to>
                                        <p:strVal val="hidden"/>
                                      </p:to>
                                    </p:set>
                                  </p:childTnLst>
                                </p:cTn>
                              </p:par>
                              <p:par>
                                <p:cTn id="210" presetID="42" presetClass="exit" presetSubtype="0" fill="hold" nodeType="withEffect">
                                  <p:stCondLst>
                                    <p:cond delay="0"/>
                                  </p:stCondLst>
                                  <p:childTnLst>
                                    <p:animEffect transition="out" filter="fade">
                                      <p:cBhvr>
                                        <p:cTn id="211" dur="1000"/>
                                        <p:tgtEl>
                                          <p:spTgt spid="39"/>
                                        </p:tgtEl>
                                      </p:cBhvr>
                                    </p:animEffect>
                                    <p:anim calcmode="lin" valueType="num">
                                      <p:cBhvr>
                                        <p:cTn id="212" dur="1000"/>
                                        <p:tgtEl>
                                          <p:spTgt spid="39"/>
                                        </p:tgtEl>
                                        <p:attrNameLst>
                                          <p:attrName>ppt_x</p:attrName>
                                        </p:attrNameLst>
                                      </p:cBhvr>
                                      <p:tavLst>
                                        <p:tav tm="0">
                                          <p:val>
                                            <p:strVal val="ppt_x"/>
                                          </p:val>
                                        </p:tav>
                                        <p:tav tm="100000">
                                          <p:val>
                                            <p:strVal val="ppt_x"/>
                                          </p:val>
                                        </p:tav>
                                      </p:tavLst>
                                    </p:anim>
                                    <p:anim calcmode="lin" valueType="num">
                                      <p:cBhvr>
                                        <p:cTn id="213" dur="1000"/>
                                        <p:tgtEl>
                                          <p:spTgt spid="39"/>
                                        </p:tgtEl>
                                        <p:attrNameLst>
                                          <p:attrName>ppt_y</p:attrName>
                                        </p:attrNameLst>
                                      </p:cBhvr>
                                      <p:tavLst>
                                        <p:tav tm="0">
                                          <p:val>
                                            <p:strVal val="ppt_y"/>
                                          </p:val>
                                        </p:tav>
                                        <p:tav tm="100000">
                                          <p:val>
                                            <p:strVal val="ppt_y+.1"/>
                                          </p:val>
                                        </p:tav>
                                      </p:tavLst>
                                    </p:anim>
                                    <p:set>
                                      <p:cBhvr>
                                        <p:cTn id="214" dur="1" fill="hold">
                                          <p:stCondLst>
                                            <p:cond delay="999"/>
                                          </p:stCondLst>
                                        </p:cTn>
                                        <p:tgtEl>
                                          <p:spTgt spid="39"/>
                                        </p:tgtEl>
                                        <p:attrNameLst>
                                          <p:attrName>style.visibility</p:attrName>
                                        </p:attrNameLst>
                                      </p:cBhvr>
                                      <p:to>
                                        <p:strVal val="hidden"/>
                                      </p:to>
                                    </p:set>
                                  </p:childTnLst>
                                </p:cTn>
                              </p:par>
                              <p:par>
                                <p:cTn id="215" presetID="42" presetClass="exit" presetSubtype="0" fill="hold" nodeType="withEffect">
                                  <p:stCondLst>
                                    <p:cond delay="0"/>
                                  </p:stCondLst>
                                  <p:childTnLst>
                                    <p:animEffect transition="out" filter="fade">
                                      <p:cBhvr>
                                        <p:cTn id="216" dur="1000"/>
                                        <p:tgtEl>
                                          <p:spTgt spid="38"/>
                                        </p:tgtEl>
                                      </p:cBhvr>
                                    </p:animEffect>
                                    <p:anim calcmode="lin" valueType="num">
                                      <p:cBhvr>
                                        <p:cTn id="217" dur="1000"/>
                                        <p:tgtEl>
                                          <p:spTgt spid="38"/>
                                        </p:tgtEl>
                                        <p:attrNameLst>
                                          <p:attrName>ppt_x</p:attrName>
                                        </p:attrNameLst>
                                      </p:cBhvr>
                                      <p:tavLst>
                                        <p:tav tm="0">
                                          <p:val>
                                            <p:strVal val="ppt_x"/>
                                          </p:val>
                                        </p:tav>
                                        <p:tav tm="100000">
                                          <p:val>
                                            <p:strVal val="ppt_x"/>
                                          </p:val>
                                        </p:tav>
                                      </p:tavLst>
                                    </p:anim>
                                    <p:anim calcmode="lin" valueType="num">
                                      <p:cBhvr>
                                        <p:cTn id="218" dur="1000"/>
                                        <p:tgtEl>
                                          <p:spTgt spid="38"/>
                                        </p:tgtEl>
                                        <p:attrNameLst>
                                          <p:attrName>ppt_y</p:attrName>
                                        </p:attrNameLst>
                                      </p:cBhvr>
                                      <p:tavLst>
                                        <p:tav tm="0">
                                          <p:val>
                                            <p:strVal val="ppt_y"/>
                                          </p:val>
                                        </p:tav>
                                        <p:tav tm="100000">
                                          <p:val>
                                            <p:strVal val="ppt_y+.1"/>
                                          </p:val>
                                        </p:tav>
                                      </p:tavLst>
                                    </p:anim>
                                    <p:set>
                                      <p:cBhvr>
                                        <p:cTn id="219" dur="1" fill="hold">
                                          <p:stCondLst>
                                            <p:cond delay="999"/>
                                          </p:stCondLst>
                                        </p:cTn>
                                        <p:tgtEl>
                                          <p:spTgt spid="38"/>
                                        </p:tgtEl>
                                        <p:attrNameLst>
                                          <p:attrName>style.visibility</p:attrName>
                                        </p:attrNameLst>
                                      </p:cBhvr>
                                      <p:to>
                                        <p:strVal val="hidden"/>
                                      </p:to>
                                    </p:set>
                                  </p:childTnLst>
                                </p:cTn>
                              </p:par>
                              <p:par>
                                <p:cTn id="220" presetID="42" presetClass="exit" presetSubtype="0" fill="hold" nodeType="withEffect">
                                  <p:stCondLst>
                                    <p:cond delay="0"/>
                                  </p:stCondLst>
                                  <p:childTnLst>
                                    <p:animEffect transition="out" filter="fade">
                                      <p:cBhvr>
                                        <p:cTn id="221" dur="1000"/>
                                        <p:tgtEl>
                                          <p:spTgt spid="43"/>
                                        </p:tgtEl>
                                      </p:cBhvr>
                                    </p:animEffect>
                                    <p:anim calcmode="lin" valueType="num">
                                      <p:cBhvr>
                                        <p:cTn id="222" dur="1000"/>
                                        <p:tgtEl>
                                          <p:spTgt spid="43"/>
                                        </p:tgtEl>
                                        <p:attrNameLst>
                                          <p:attrName>ppt_x</p:attrName>
                                        </p:attrNameLst>
                                      </p:cBhvr>
                                      <p:tavLst>
                                        <p:tav tm="0">
                                          <p:val>
                                            <p:strVal val="ppt_x"/>
                                          </p:val>
                                        </p:tav>
                                        <p:tav tm="100000">
                                          <p:val>
                                            <p:strVal val="ppt_x"/>
                                          </p:val>
                                        </p:tav>
                                      </p:tavLst>
                                    </p:anim>
                                    <p:anim calcmode="lin" valueType="num">
                                      <p:cBhvr>
                                        <p:cTn id="223" dur="1000"/>
                                        <p:tgtEl>
                                          <p:spTgt spid="43"/>
                                        </p:tgtEl>
                                        <p:attrNameLst>
                                          <p:attrName>ppt_y</p:attrName>
                                        </p:attrNameLst>
                                      </p:cBhvr>
                                      <p:tavLst>
                                        <p:tav tm="0">
                                          <p:val>
                                            <p:strVal val="ppt_y"/>
                                          </p:val>
                                        </p:tav>
                                        <p:tav tm="100000">
                                          <p:val>
                                            <p:strVal val="ppt_y+.1"/>
                                          </p:val>
                                        </p:tav>
                                      </p:tavLst>
                                    </p:anim>
                                    <p:set>
                                      <p:cBhvr>
                                        <p:cTn id="224" dur="1" fill="hold">
                                          <p:stCondLst>
                                            <p:cond delay="999"/>
                                          </p:stCondLst>
                                        </p:cTn>
                                        <p:tgtEl>
                                          <p:spTgt spid="43"/>
                                        </p:tgtEl>
                                        <p:attrNameLst>
                                          <p:attrName>style.visibility</p:attrName>
                                        </p:attrNameLst>
                                      </p:cBhvr>
                                      <p:to>
                                        <p:strVal val="hidden"/>
                                      </p:to>
                                    </p:set>
                                  </p:childTnLst>
                                </p:cTn>
                              </p:par>
                              <p:par>
                                <p:cTn id="225" presetID="42" presetClass="exit" presetSubtype="0" fill="hold" nodeType="withEffect">
                                  <p:stCondLst>
                                    <p:cond delay="0"/>
                                  </p:stCondLst>
                                  <p:childTnLst>
                                    <p:animEffect transition="out" filter="fade">
                                      <p:cBhvr>
                                        <p:cTn id="226" dur="1000"/>
                                        <p:tgtEl>
                                          <p:spTgt spid="42"/>
                                        </p:tgtEl>
                                      </p:cBhvr>
                                    </p:animEffect>
                                    <p:anim calcmode="lin" valueType="num">
                                      <p:cBhvr>
                                        <p:cTn id="227" dur="1000"/>
                                        <p:tgtEl>
                                          <p:spTgt spid="42"/>
                                        </p:tgtEl>
                                        <p:attrNameLst>
                                          <p:attrName>ppt_x</p:attrName>
                                        </p:attrNameLst>
                                      </p:cBhvr>
                                      <p:tavLst>
                                        <p:tav tm="0">
                                          <p:val>
                                            <p:strVal val="ppt_x"/>
                                          </p:val>
                                        </p:tav>
                                        <p:tav tm="100000">
                                          <p:val>
                                            <p:strVal val="ppt_x"/>
                                          </p:val>
                                        </p:tav>
                                      </p:tavLst>
                                    </p:anim>
                                    <p:anim calcmode="lin" valueType="num">
                                      <p:cBhvr>
                                        <p:cTn id="228" dur="1000"/>
                                        <p:tgtEl>
                                          <p:spTgt spid="42"/>
                                        </p:tgtEl>
                                        <p:attrNameLst>
                                          <p:attrName>ppt_y</p:attrName>
                                        </p:attrNameLst>
                                      </p:cBhvr>
                                      <p:tavLst>
                                        <p:tav tm="0">
                                          <p:val>
                                            <p:strVal val="ppt_y"/>
                                          </p:val>
                                        </p:tav>
                                        <p:tav tm="100000">
                                          <p:val>
                                            <p:strVal val="ppt_y+.1"/>
                                          </p:val>
                                        </p:tav>
                                      </p:tavLst>
                                    </p:anim>
                                    <p:set>
                                      <p:cBhvr>
                                        <p:cTn id="229" dur="1" fill="hold">
                                          <p:stCondLst>
                                            <p:cond delay="999"/>
                                          </p:stCondLst>
                                        </p:cTn>
                                        <p:tgtEl>
                                          <p:spTgt spid="42"/>
                                        </p:tgtEl>
                                        <p:attrNameLst>
                                          <p:attrName>style.visibility</p:attrName>
                                        </p:attrNameLst>
                                      </p:cBhvr>
                                      <p:to>
                                        <p:strVal val="hidden"/>
                                      </p:to>
                                    </p:set>
                                  </p:childTnLst>
                                </p:cTn>
                              </p:par>
                              <p:par>
                                <p:cTn id="230" presetID="42" presetClass="exit" presetSubtype="0" fill="hold" nodeType="withEffect">
                                  <p:stCondLst>
                                    <p:cond delay="0"/>
                                  </p:stCondLst>
                                  <p:childTnLst>
                                    <p:animEffect transition="out" filter="fade">
                                      <p:cBhvr>
                                        <p:cTn id="231" dur="1000"/>
                                        <p:tgtEl>
                                          <p:spTgt spid="41"/>
                                        </p:tgtEl>
                                      </p:cBhvr>
                                    </p:animEffect>
                                    <p:anim calcmode="lin" valueType="num">
                                      <p:cBhvr>
                                        <p:cTn id="232" dur="1000"/>
                                        <p:tgtEl>
                                          <p:spTgt spid="41"/>
                                        </p:tgtEl>
                                        <p:attrNameLst>
                                          <p:attrName>ppt_x</p:attrName>
                                        </p:attrNameLst>
                                      </p:cBhvr>
                                      <p:tavLst>
                                        <p:tav tm="0">
                                          <p:val>
                                            <p:strVal val="ppt_x"/>
                                          </p:val>
                                        </p:tav>
                                        <p:tav tm="100000">
                                          <p:val>
                                            <p:strVal val="ppt_x"/>
                                          </p:val>
                                        </p:tav>
                                      </p:tavLst>
                                    </p:anim>
                                    <p:anim calcmode="lin" valueType="num">
                                      <p:cBhvr>
                                        <p:cTn id="233" dur="1000"/>
                                        <p:tgtEl>
                                          <p:spTgt spid="41"/>
                                        </p:tgtEl>
                                        <p:attrNameLst>
                                          <p:attrName>ppt_y</p:attrName>
                                        </p:attrNameLst>
                                      </p:cBhvr>
                                      <p:tavLst>
                                        <p:tav tm="0">
                                          <p:val>
                                            <p:strVal val="ppt_y"/>
                                          </p:val>
                                        </p:tav>
                                        <p:tav tm="100000">
                                          <p:val>
                                            <p:strVal val="ppt_y+.1"/>
                                          </p:val>
                                        </p:tav>
                                      </p:tavLst>
                                    </p:anim>
                                    <p:set>
                                      <p:cBhvr>
                                        <p:cTn id="234" dur="1" fill="hold">
                                          <p:stCondLst>
                                            <p:cond delay="999"/>
                                          </p:stCondLst>
                                        </p:cTn>
                                        <p:tgtEl>
                                          <p:spTgt spid="41"/>
                                        </p:tgtEl>
                                        <p:attrNameLst>
                                          <p:attrName>style.visibility</p:attrName>
                                        </p:attrNameLst>
                                      </p:cBhvr>
                                      <p:to>
                                        <p:strVal val="hidden"/>
                                      </p:to>
                                    </p:set>
                                  </p:childTnLst>
                                </p:cTn>
                              </p:par>
                              <p:par>
                                <p:cTn id="235" presetID="21" presetClass="entr" presetSubtype="8" fill="hold" grpId="0" nodeType="withEffect">
                                  <p:stCondLst>
                                    <p:cond delay="0"/>
                                  </p:stCondLst>
                                  <p:childTnLst>
                                    <p:set>
                                      <p:cBhvr>
                                        <p:cTn id="236" dur="1" fill="hold">
                                          <p:stCondLst>
                                            <p:cond delay="0"/>
                                          </p:stCondLst>
                                        </p:cTn>
                                        <p:tgtEl>
                                          <p:spTgt spid="22"/>
                                        </p:tgtEl>
                                        <p:attrNameLst>
                                          <p:attrName>style.visibility</p:attrName>
                                        </p:attrNameLst>
                                      </p:cBhvr>
                                      <p:to>
                                        <p:strVal val="visible"/>
                                      </p:to>
                                    </p:set>
                                    <p:animEffect transition="in" filter="wheel(8)">
                                      <p:cBhvr>
                                        <p:cTn id="237" dur="1250"/>
                                        <p:tgtEl>
                                          <p:spTgt spid="22"/>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nodeType="clickEffect">
                                  <p:stCondLst>
                                    <p:cond delay="0"/>
                                  </p:stCondLst>
                                  <p:childTnLst>
                                    <p:set>
                                      <p:cBhvr>
                                        <p:cTn id="241" dur="1" fill="hold">
                                          <p:stCondLst>
                                            <p:cond delay="0"/>
                                          </p:stCondLst>
                                        </p:cTn>
                                        <p:tgtEl>
                                          <p:spTgt spid="26"/>
                                        </p:tgtEl>
                                        <p:attrNameLst>
                                          <p:attrName>style.visibility</p:attrName>
                                        </p:attrNameLst>
                                      </p:cBhvr>
                                      <p:to>
                                        <p:strVal val="visible"/>
                                      </p:to>
                                    </p:set>
                                    <p:animEffect transition="in" filter="wipe(left)">
                                      <p:cBhvr>
                                        <p:cTn id="242" dur="500"/>
                                        <p:tgtEl>
                                          <p:spTgt spid="26"/>
                                        </p:tgtEl>
                                      </p:cBhvr>
                                    </p:animEffect>
                                  </p:childTnLst>
                                </p:cTn>
                              </p:par>
                              <p:par>
                                <p:cTn id="243" presetID="22" presetClass="entr" presetSubtype="8" fill="hold" grpId="0" nodeType="withEffect">
                                  <p:stCondLst>
                                    <p:cond delay="0"/>
                                  </p:stCondLst>
                                  <p:childTnLst>
                                    <p:set>
                                      <p:cBhvr>
                                        <p:cTn id="244" dur="1" fill="hold">
                                          <p:stCondLst>
                                            <p:cond delay="0"/>
                                          </p:stCondLst>
                                        </p:cTn>
                                        <p:tgtEl>
                                          <p:spTgt spid="23"/>
                                        </p:tgtEl>
                                        <p:attrNameLst>
                                          <p:attrName>style.visibility</p:attrName>
                                        </p:attrNameLst>
                                      </p:cBhvr>
                                      <p:to>
                                        <p:strVal val="visible"/>
                                      </p:to>
                                    </p:set>
                                    <p:animEffect transition="in" filter="wipe(left)">
                                      <p:cBhvr>
                                        <p:cTn id="245" dur="500"/>
                                        <p:tgtEl>
                                          <p:spTgt spid="23"/>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nodeType="clickEffect">
                                  <p:stCondLst>
                                    <p:cond delay="0"/>
                                  </p:stCondLst>
                                  <p:childTnLst>
                                    <p:set>
                                      <p:cBhvr>
                                        <p:cTn id="249" dur="1" fill="hold">
                                          <p:stCondLst>
                                            <p:cond delay="0"/>
                                          </p:stCondLst>
                                        </p:cTn>
                                        <p:tgtEl>
                                          <p:spTgt spid="27"/>
                                        </p:tgtEl>
                                        <p:attrNameLst>
                                          <p:attrName>style.visibility</p:attrName>
                                        </p:attrNameLst>
                                      </p:cBhvr>
                                      <p:to>
                                        <p:strVal val="visible"/>
                                      </p:to>
                                    </p:set>
                                    <p:animEffect transition="in" filter="wipe(left)">
                                      <p:cBhvr>
                                        <p:cTn id="250" dur="500"/>
                                        <p:tgtEl>
                                          <p:spTgt spid="27"/>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24"/>
                                        </p:tgtEl>
                                        <p:attrNameLst>
                                          <p:attrName>style.visibility</p:attrName>
                                        </p:attrNameLst>
                                      </p:cBhvr>
                                      <p:to>
                                        <p:strVal val="visible"/>
                                      </p:to>
                                    </p:set>
                                    <p:animEffect transition="in" filter="wipe(left)">
                                      <p:cBhvr>
                                        <p:cTn id="253" dur="500"/>
                                        <p:tgtEl>
                                          <p:spTgt spid="24"/>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28"/>
                                        </p:tgtEl>
                                        <p:attrNameLst>
                                          <p:attrName>style.visibility</p:attrName>
                                        </p:attrNameLst>
                                      </p:cBhvr>
                                      <p:to>
                                        <p:strVal val="visible"/>
                                      </p:to>
                                    </p:set>
                                    <p:animEffect transition="in" filter="wipe(left)">
                                      <p:cBhvr>
                                        <p:cTn id="258" dur="500"/>
                                        <p:tgtEl>
                                          <p:spTgt spid="28"/>
                                        </p:tgtEl>
                                      </p:cBhvr>
                                    </p:animEffect>
                                  </p:childTnLst>
                                </p:cTn>
                              </p:par>
                              <p:par>
                                <p:cTn id="259" presetID="22" presetClass="entr" presetSubtype="8" fill="hold" grpId="0" nodeType="withEffect">
                                  <p:stCondLst>
                                    <p:cond delay="0"/>
                                  </p:stCondLst>
                                  <p:childTnLst>
                                    <p:set>
                                      <p:cBhvr>
                                        <p:cTn id="260" dur="1" fill="hold">
                                          <p:stCondLst>
                                            <p:cond delay="0"/>
                                          </p:stCondLst>
                                        </p:cTn>
                                        <p:tgtEl>
                                          <p:spTgt spid="25"/>
                                        </p:tgtEl>
                                        <p:attrNameLst>
                                          <p:attrName>style.visibility</p:attrName>
                                        </p:attrNameLst>
                                      </p:cBhvr>
                                      <p:to>
                                        <p:strVal val="visible"/>
                                      </p:to>
                                    </p:set>
                                    <p:animEffect transition="in" filter="wipe(left)">
                                      <p:cBhvr>
                                        <p:cTn id="2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 grpId="0" animBg="1"/>
      <p:bldP spid="3" grpId="1" animBg="1"/>
      <p:bldP spid="4" grpId="0" animBg="1"/>
      <p:bldP spid="4" grpId="1" animBg="1"/>
      <p:bldP spid="11" grpId="0" animBg="1"/>
      <p:bldP spid="11" grpId="1" animBg="1"/>
      <p:bldP spid="12" grpId="0" animBg="1"/>
      <p:bldP spid="12" grpId="1" animBg="1"/>
      <p:bldP spid="13" grpId="0" animBg="1"/>
      <p:bldP spid="13" grpId="1" animBg="1"/>
      <p:bldP spid="14" grpId="0" animBg="1"/>
      <p:bldP spid="14" grpId="1" animBg="1"/>
      <p:bldP spid="22" grpId="0" animBg="1"/>
      <p:bldP spid="23" grpId="0" animBg="1"/>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6200" y="18328"/>
            <a:ext cx="89916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24. Phân tích quan điểm của Hồ Chí Minh về vai trò và những chuẩn mực đạo đức cách mạng? Ý nghĩa tư tưởng đó với tu dưỡng đạo đức của sinh viên? </a:t>
            </a:r>
            <a:endParaRPr lang="en-US" sz="2000" b="1">
              <a:solidFill>
                <a:srgbClr val="0000CC"/>
              </a:solidFill>
              <a:latin typeface="Tahoma" pitchFamily="34" charset="0"/>
              <a:ea typeface="Tahoma" pitchFamily="34" charset="0"/>
              <a:cs typeface="Tahoma" pitchFamily="34" charset="0"/>
            </a:endParaRPr>
          </a:p>
        </p:txBody>
      </p:sp>
      <p:sp>
        <p:nvSpPr>
          <p:cNvPr id="17" name="Rectangle 16"/>
          <p:cNvSpPr/>
          <p:nvPr/>
        </p:nvSpPr>
        <p:spPr>
          <a:xfrm>
            <a:off x="106587" y="1295400"/>
            <a:ext cx="2255613"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QĐ của HCM về vai trò của đạo đức</a:t>
            </a:r>
            <a:endParaRPr lang="en-US" sz="2800">
              <a:solidFill>
                <a:schemeClr val="bg1"/>
              </a:solidFill>
            </a:endParaRPr>
          </a:p>
        </p:txBody>
      </p:sp>
      <p:sp>
        <p:nvSpPr>
          <p:cNvPr id="18" name="Rectangle 17"/>
          <p:cNvSpPr/>
          <p:nvPr/>
        </p:nvSpPr>
        <p:spPr>
          <a:xfrm>
            <a:off x="3124201" y="1129605"/>
            <a:ext cx="5906728" cy="954107"/>
          </a:xfrm>
          <a:prstGeom prst="rect">
            <a:avLst/>
          </a:prstGeom>
          <a:solidFill>
            <a:srgbClr val="FFFF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800" b="1">
                <a:solidFill>
                  <a:srgbClr val="002060"/>
                </a:solidFill>
                <a:latin typeface="Tahoma" pitchFamily="34" charset="0"/>
                <a:ea typeface="Tahoma" pitchFamily="34" charset="0"/>
                <a:cs typeface="Tahoma" pitchFamily="34" charset="0"/>
              </a:rPr>
              <a:t>+ Đạo đức là gốc, là tiêu chuẩn hàng đầu của người cách mạng</a:t>
            </a:r>
            <a:endParaRPr lang="en-US" sz="2800">
              <a:solidFill>
                <a:srgbClr val="002060"/>
              </a:solidFill>
            </a:endParaRPr>
          </a:p>
        </p:txBody>
      </p:sp>
      <p:sp>
        <p:nvSpPr>
          <p:cNvPr id="19" name="Rectangle 18"/>
          <p:cNvSpPr/>
          <p:nvPr/>
        </p:nvSpPr>
        <p:spPr>
          <a:xfrm>
            <a:off x="3124201" y="2286000"/>
            <a:ext cx="5906727" cy="954107"/>
          </a:xfrm>
          <a:prstGeom prst="rect">
            <a:avLst/>
          </a:prstGeom>
          <a:solidFill>
            <a:srgbClr val="0000FF"/>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Người có đạo đức như người có sức mạnh</a:t>
            </a:r>
            <a:endParaRPr lang="en-US" sz="2800">
              <a:solidFill>
                <a:schemeClr val="bg1"/>
              </a:solidFill>
            </a:endParaRPr>
          </a:p>
        </p:txBody>
      </p:sp>
      <p:cxnSp>
        <p:nvCxnSpPr>
          <p:cNvPr id="20" name="Straight Arrow Connector 19"/>
          <p:cNvCxnSpPr>
            <a:stCxn id="17" idx="3"/>
            <a:endCxn id="18" idx="1"/>
          </p:cNvCxnSpPr>
          <p:nvPr/>
        </p:nvCxnSpPr>
        <p:spPr>
          <a:xfrm flipV="1">
            <a:off x="2362200" y="1606659"/>
            <a:ext cx="762001" cy="596682"/>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a:endCxn id="19" idx="1"/>
          </p:cNvCxnSpPr>
          <p:nvPr/>
        </p:nvCxnSpPr>
        <p:spPr>
          <a:xfrm>
            <a:off x="2362200" y="2203341"/>
            <a:ext cx="762001" cy="559713"/>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04800" y="3581400"/>
            <a:ext cx="1828800" cy="310854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AU" sz="2800" b="1">
                <a:latin typeface="Tahoma" pitchFamily="34" charset="0"/>
                <a:ea typeface="Tahoma" pitchFamily="34" charset="0"/>
                <a:cs typeface="Tahoma" pitchFamily="34" charset="0"/>
              </a:rPr>
              <a:t>- QĐ của HCM về những chuẩn mực đạo đức cách mạng</a:t>
            </a:r>
            <a:endParaRPr lang="en-US" sz="2800" b="1">
              <a:latin typeface="Tahoma" pitchFamily="34" charset="0"/>
              <a:ea typeface="Tahoma" pitchFamily="34" charset="0"/>
              <a:cs typeface="Tahoma" pitchFamily="34" charset="0"/>
            </a:endParaRPr>
          </a:p>
        </p:txBody>
      </p:sp>
      <p:sp>
        <p:nvSpPr>
          <p:cNvPr id="28" name="Rectangle 27"/>
          <p:cNvSpPr/>
          <p:nvPr/>
        </p:nvSpPr>
        <p:spPr>
          <a:xfrm>
            <a:off x="3200400" y="3439180"/>
            <a:ext cx="5791200" cy="523220"/>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Trung với nước, hiếu với dân</a:t>
            </a:r>
            <a:endParaRPr lang="en-US" sz="2800" b="1">
              <a:solidFill>
                <a:schemeClr val="bg1"/>
              </a:solidFill>
              <a:latin typeface="Tahoma" pitchFamily="34" charset="0"/>
              <a:ea typeface="Tahoma" pitchFamily="34" charset="0"/>
              <a:cs typeface="Tahoma" pitchFamily="34" charset="0"/>
            </a:endParaRPr>
          </a:p>
        </p:txBody>
      </p:sp>
      <p:sp>
        <p:nvSpPr>
          <p:cNvPr id="29" name="Rectangle 28"/>
          <p:cNvSpPr/>
          <p:nvPr/>
        </p:nvSpPr>
        <p:spPr>
          <a:xfrm>
            <a:off x="3200400" y="4227493"/>
            <a:ext cx="5791200" cy="954107"/>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Cần, kiệm, liêm, chính, chí công vô tư</a:t>
            </a:r>
            <a:endParaRPr lang="en-US" sz="2800" b="1">
              <a:solidFill>
                <a:schemeClr val="bg1"/>
              </a:solidFill>
              <a:latin typeface="Tahoma" pitchFamily="34" charset="0"/>
              <a:ea typeface="Tahoma" pitchFamily="34" charset="0"/>
              <a:cs typeface="Tahoma" pitchFamily="34" charset="0"/>
            </a:endParaRPr>
          </a:p>
        </p:txBody>
      </p:sp>
      <p:sp>
        <p:nvSpPr>
          <p:cNvPr id="30" name="Rectangle 29"/>
          <p:cNvSpPr/>
          <p:nvPr/>
        </p:nvSpPr>
        <p:spPr>
          <a:xfrm>
            <a:off x="3200400" y="5344180"/>
            <a:ext cx="5805948" cy="523220"/>
          </a:xfrm>
          <a:prstGeom prst="rect">
            <a:avLst/>
          </a:prstGeom>
          <a:solidFill>
            <a:srgbClr val="7030A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Yêu thương con người</a:t>
            </a:r>
            <a:endParaRPr lang="en-US" sz="2800" b="1">
              <a:solidFill>
                <a:schemeClr val="bg1"/>
              </a:solidFill>
              <a:latin typeface="Tahoma" pitchFamily="34" charset="0"/>
              <a:ea typeface="Tahoma" pitchFamily="34" charset="0"/>
              <a:cs typeface="Tahoma" pitchFamily="34" charset="0"/>
            </a:endParaRPr>
          </a:p>
        </p:txBody>
      </p:sp>
      <p:cxnSp>
        <p:nvCxnSpPr>
          <p:cNvPr id="31" name="Straight Arrow Connector 30"/>
          <p:cNvCxnSpPr>
            <a:stCxn id="27" idx="3"/>
            <a:endCxn id="28" idx="1"/>
          </p:cNvCxnSpPr>
          <p:nvPr/>
        </p:nvCxnSpPr>
        <p:spPr>
          <a:xfrm flipV="1">
            <a:off x="2133600" y="3700790"/>
            <a:ext cx="1066800" cy="1434882"/>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a:endCxn id="29" idx="1"/>
          </p:cNvCxnSpPr>
          <p:nvPr/>
        </p:nvCxnSpPr>
        <p:spPr>
          <a:xfrm flipV="1">
            <a:off x="2133600" y="4704547"/>
            <a:ext cx="1066800" cy="431125"/>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3"/>
            <a:endCxn id="30" idx="1"/>
          </p:cNvCxnSpPr>
          <p:nvPr/>
        </p:nvCxnSpPr>
        <p:spPr>
          <a:xfrm>
            <a:off x="2133600" y="5135672"/>
            <a:ext cx="1066800" cy="470118"/>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261852" y="6106180"/>
            <a:ext cx="5805948" cy="523220"/>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spc="-100">
                <a:solidFill>
                  <a:schemeClr val="tx1">
                    <a:lumMod val="95000"/>
                    <a:lumOff val="5000"/>
                  </a:schemeClr>
                </a:solidFill>
                <a:latin typeface="Tahoma" pitchFamily="34" charset="0"/>
                <a:ea typeface="Tahoma" pitchFamily="34" charset="0"/>
                <a:cs typeface="Tahoma" pitchFamily="34" charset="0"/>
              </a:rPr>
              <a:t>+ Có tinh thần quốc tế trong sáng</a:t>
            </a:r>
            <a:endParaRPr lang="en-US" sz="2800" b="1" spc="-100">
              <a:solidFill>
                <a:schemeClr val="tx1">
                  <a:lumMod val="95000"/>
                  <a:lumOff val="5000"/>
                </a:schemeClr>
              </a:solidFill>
              <a:latin typeface="Tahoma" pitchFamily="34" charset="0"/>
              <a:ea typeface="Tahoma" pitchFamily="34" charset="0"/>
              <a:cs typeface="Tahoma" pitchFamily="34" charset="0"/>
            </a:endParaRPr>
          </a:p>
        </p:txBody>
      </p:sp>
      <p:cxnSp>
        <p:nvCxnSpPr>
          <p:cNvPr id="35" name="Straight Arrow Connector 34"/>
          <p:cNvCxnSpPr>
            <a:endCxn id="34" idx="1"/>
          </p:cNvCxnSpPr>
          <p:nvPr/>
        </p:nvCxnSpPr>
        <p:spPr>
          <a:xfrm>
            <a:off x="2133600" y="5105400"/>
            <a:ext cx="1128252" cy="1262390"/>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676400" y="2265773"/>
            <a:ext cx="5791200" cy="255454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8000" b="1">
                <a:solidFill>
                  <a:srgbClr val="FF6600"/>
                </a:solidFill>
                <a:latin typeface="Tahoma" pitchFamily="34" charset="0"/>
                <a:ea typeface="Tahoma" pitchFamily="34" charset="0"/>
                <a:cs typeface="Tahoma" pitchFamily="34" charset="0"/>
              </a:rPr>
              <a:t>- Ý nghĩa (Tự rút ra)</a:t>
            </a:r>
            <a:endParaRPr lang="en-US" sz="8000" b="1">
              <a:solidFill>
                <a:srgbClr val="FF660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934108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7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8"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heel(8)">
                                      <p:cBhvr>
                                        <p:cTn id="28" dur="125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left)">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xit" presetSubtype="21" fill="hold" grpId="1" nodeType="clickEffect">
                                  <p:stCondLst>
                                    <p:cond delay="0"/>
                                  </p:stCondLst>
                                  <p:childTnLst>
                                    <p:animEffect transition="out" filter="barn(inVertical)">
                                      <p:cBhvr>
                                        <p:cTn id="64" dur="500"/>
                                        <p:tgtEl>
                                          <p:spTgt spid="17"/>
                                        </p:tgtEl>
                                      </p:cBhvr>
                                    </p:animEffect>
                                    <p:set>
                                      <p:cBhvr>
                                        <p:cTn id="65" dur="1" fill="hold">
                                          <p:stCondLst>
                                            <p:cond delay="499"/>
                                          </p:stCondLst>
                                        </p:cTn>
                                        <p:tgtEl>
                                          <p:spTgt spid="17"/>
                                        </p:tgtEl>
                                        <p:attrNameLst>
                                          <p:attrName>style.visibility</p:attrName>
                                        </p:attrNameLst>
                                      </p:cBhvr>
                                      <p:to>
                                        <p:strVal val="hidden"/>
                                      </p:to>
                                    </p:set>
                                  </p:childTnLst>
                                </p:cTn>
                              </p:par>
                              <p:par>
                                <p:cTn id="66" presetID="16" presetClass="exit" presetSubtype="21" fill="hold" nodeType="withEffect">
                                  <p:stCondLst>
                                    <p:cond delay="0"/>
                                  </p:stCondLst>
                                  <p:childTnLst>
                                    <p:animEffect transition="out" filter="barn(inVertical)">
                                      <p:cBhvr>
                                        <p:cTn id="67" dur="500"/>
                                        <p:tgtEl>
                                          <p:spTgt spid="20"/>
                                        </p:tgtEl>
                                      </p:cBhvr>
                                    </p:animEffect>
                                    <p:set>
                                      <p:cBhvr>
                                        <p:cTn id="68" dur="1" fill="hold">
                                          <p:stCondLst>
                                            <p:cond delay="499"/>
                                          </p:stCondLst>
                                        </p:cTn>
                                        <p:tgtEl>
                                          <p:spTgt spid="20"/>
                                        </p:tgtEl>
                                        <p:attrNameLst>
                                          <p:attrName>style.visibility</p:attrName>
                                        </p:attrNameLst>
                                      </p:cBhvr>
                                      <p:to>
                                        <p:strVal val="hidden"/>
                                      </p:to>
                                    </p:set>
                                  </p:childTnLst>
                                </p:cTn>
                              </p:par>
                              <p:par>
                                <p:cTn id="69" presetID="16" presetClass="exit" presetSubtype="21" fill="hold" grpId="1" nodeType="withEffect">
                                  <p:stCondLst>
                                    <p:cond delay="0"/>
                                  </p:stCondLst>
                                  <p:childTnLst>
                                    <p:animEffect transition="out" filter="barn(inVertical)">
                                      <p:cBhvr>
                                        <p:cTn id="70" dur="500"/>
                                        <p:tgtEl>
                                          <p:spTgt spid="18"/>
                                        </p:tgtEl>
                                      </p:cBhvr>
                                    </p:animEffect>
                                    <p:set>
                                      <p:cBhvr>
                                        <p:cTn id="71" dur="1" fill="hold">
                                          <p:stCondLst>
                                            <p:cond delay="499"/>
                                          </p:stCondLst>
                                        </p:cTn>
                                        <p:tgtEl>
                                          <p:spTgt spid="18"/>
                                        </p:tgtEl>
                                        <p:attrNameLst>
                                          <p:attrName>style.visibility</p:attrName>
                                        </p:attrNameLst>
                                      </p:cBhvr>
                                      <p:to>
                                        <p:strVal val="hidden"/>
                                      </p:to>
                                    </p:set>
                                  </p:childTnLst>
                                </p:cTn>
                              </p:par>
                              <p:par>
                                <p:cTn id="72" presetID="16" presetClass="exit" presetSubtype="21" fill="hold" nodeType="withEffect">
                                  <p:stCondLst>
                                    <p:cond delay="0"/>
                                  </p:stCondLst>
                                  <p:childTnLst>
                                    <p:animEffect transition="out" filter="barn(inVertical)">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par>
                                <p:cTn id="75" presetID="16" presetClass="exit" presetSubtype="21" fill="hold" grpId="1" nodeType="withEffect">
                                  <p:stCondLst>
                                    <p:cond delay="0"/>
                                  </p:stCondLst>
                                  <p:childTnLst>
                                    <p:animEffect transition="out" filter="barn(inVertical)">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par>
                                <p:cTn id="78" presetID="16" presetClass="exit" presetSubtype="21" fill="hold" grpId="1" nodeType="withEffect">
                                  <p:stCondLst>
                                    <p:cond delay="0"/>
                                  </p:stCondLst>
                                  <p:childTnLst>
                                    <p:animEffect transition="out" filter="barn(inVertical)">
                                      <p:cBhvr>
                                        <p:cTn id="79" dur="500"/>
                                        <p:tgtEl>
                                          <p:spTgt spid="27"/>
                                        </p:tgtEl>
                                      </p:cBhvr>
                                    </p:animEffect>
                                    <p:set>
                                      <p:cBhvr>
                                        <p:cTn id="80" dur="1" fill="hold">
                                          <p:stCondLst>
                                            <p:cond delay="499"/>
                                          </p:stCondLst>
                                        </p:cTn>
                                        <p:tgtEl>
                                          <p:spTgt spid="27"/>
                                        </p:tgtEl>
                                        <p:attrNameLst>
                                          <p:attrName>style.visibility</p:attrName>
                                        </p:attrNameLst>
                                      </p:cBhvr>
                                      <p:to>
                                        <p:strVal val="hidden"/>
                                      </p:to>
                                    </p:set>
                                  </p:childTnLst>
                                </p:cTn>
                              </p:par>
                              <p:par>
                                <p:cTn id="81" presetID="16" presetClass="exit" presetSubtype="21" fill="hold" nodeType="withEffect">
                                  <p:stCondLst>
                                    <p:cond delay="0"/>
                                  </p:stCondLst>
                                  <p:childTnLst>
                                    <p:animEffect transition="out" filter="barn(inVertical)">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6" presetClass="exit" presetSubtype="21" fill="hold" grpId="1" nodeType="withEffect">
                                  <p:stCondLst>
                                    <p:cond delay="0"/>
                                  </p:stCondLst>
                                  <p:childTnLst>
                                    <p:animEffect transition="out" filter="barn(inVertical)">
                                      <p:cBhvr>
                                        <p:cTn id="85" dur="500"/>
                                        <p:tgtEl>
                                          <p:spTgt spid="28"/>
                                        </p:tgtEl>
                                      </p:cBhvr>
                                    </p:animEffect>
                                    <p:set>
                                      <p:cBhvr>
                                        <p:cTn id="86" dur="1" fill="hold">
                                          <p:stCondLst>
                                            <p:cond delay="499"/>
                                          </p:stCondLst>
                                        </p:cTn>
                                        <p:tgtEl>
                                          <p:spTgt spid="28"/>
                                        </p:tgtEl>
                                        <p:attrNameLst>
                                          <p:attrName>style.visibility</p:attrName>
                                        </p:attrNameLst>
                                      </p:cBhvr>
                                      <p:to>
                                        <p:strVal val="hidden"/>
                                      </p:to>
                                    </p:set>
                                  </p:childTnLst>
                                </p:cTn>
                              </p:par>
                              <p:par>
                                <p:cTn id="87" presetID="16" presetClass="exit" presetSubtype="21" fill="hold" nodeType="withEffect">
                                  <p:stCondLst>
                                    <p:cond delay="0"/>
                                  </p:stCondLst>
                                  <p:childTnLst>
                                    <p:animEffect transition="out" filter="barn(inVertical)">
                                      <p:cBhvr>
                                        <p:cTn id="88" dur="500"/>
                                        <p:tgtEl>
                                          <p:spTgt spid="32"/>
                                        </p:tgtEl>
                                      </p:cBhvr>
                                    </p:animEffect>
                                    <p:set>
                                      <p:cBhvr>
                                        <p:cTn id="89" dur="1" fill="hold">
                                          <p:stCondLst>
                                            <p:cond delay="499"/>
                                          </p:stCondLst>
                                        </p:cTn>
                                        <p:tgtEl>
                                          <p:spTgt spid="32"/>
                                        </p:tgtEl>
                                        <p:attrNameLst>
                                          <p:attrName>style.visibility</p:attrName>
                                        </p:attrNameLst>
                                      </p:cBhvr>
                                      <p:to>
                                        <p:strVal val="hidden"/>
                                      </p:to>
                                    </p:set>
                                  </p:childTnLst>
                                </p:cTn>
                              </p:par>
                              <p:par>
                                <p:cTn id="90" presetID="16" presetClass="exit" presetSubtype="21" fill="hold" grpId="1" nodeType="withEffect">
                                  <p:stCondLst>
                                    <p:cond delay="0"/>
                                  </p:stCondLst>
                                  <p:childTnLst>
                                    <p:animEffect transition="out" filter="barn(inVertical)">
                                      <p:cBhvr>
                                        <p:cTn id="91" dur="500"/>
                                        <p:tgtEl>
                                          <p:spTgt spid="29"/>
                                        </p:tgtEl>
                                      </p:cBhvr>
                                    </p:animEffect>
                                    <p:set>
                                      <p:cBhvr>
                                        <p:cTn id="92" dur="1" fill="hold">
                                          <p:stCondLst>
                                            <p:cond delay="499"/>
                                          </p:stCondLst>
                                        </p:cTn>
                                        <p:tgtEl>
                                          <p:spTgt spid="29"/>
                                        </p:tgtEl>
                                        <p:attrNameLst>
                                          <p:attrName>style.visibility</p:attrName>
                                        </p:attrNameLst>
                                      </p:cBhvr>
                                      <p:to>
                                        <p:strVal val="hidden"/>
                                      </p:to>
                                    </p:set>
                                  </p:childTnLst>
                                </p:cTn>
                              </p:par>
                              <p:par>
                                <p:cTn id="93" presetID="16" presetClass="exit" presetSubtype="21" fill="hold" nodeType="withEffect">
                                  <p:stCondLst>
                                    <p:cond delay="0"/>
                                  </p:stCondLst>
                                  <p:childTnLst>
                                    <p:animEffect transition="out" filter="barn(inVertical)">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par>
                                <p:cTn id="96" presetID="16" presetClass="exit" presetSubtype="21" fill="hold" grpId="1" nodeType="withEffect">
                                  <p:stCondLst>
                                    <p:cond delay="0"/>
                                  </p:stCondLst>
                                  <p:childTnLst>
                                    <p:animEffect transition="out" filter="barn(inVertical)">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6" presetClass="exit" presetSubtype="21" fill="hold" nodeType="withEffect">
                                  <p:stCondLst>
                                    <p:cond delay="0"/>
                                  </p:stCondLst>
                                  <p:childTnLst>
                                    <p:animEffect transition="out" filter="barn(inVertical)">
                                      <p:cBhvr>
                                        <p:cTn id="100" dur="500"/>
                                        <p:tgtEl>
                                          <p:spTgt spid="35"/>
                                        </p:tgtEl>
                                      </p:cBhvr>
                                    </p:animEffect>
                                    <p:set>
                                      <p:cBhvr>
                                        <p:cTn id="101" dur="1" fill="hold">
                                          <p:stCondLst>
                                            <p:cond delay="499"/>
                                          </p:stCondLst>
                                        </p:cTn>
                                        <p:tgtEl>
                                          <p:spTgt spid="35"/>
                                        </p:tgtEl>
                                        <p:attrNameLst>
                                          <p:attrName>style.visibility</p:attrName>
                                        </p:attrNameLst>
                                      </p:cBhvr>
                                      <p:to>
                                        <p:strVal val="hidden"/>
                                      </p:to>
                                    </p:set>
                                  </p:childTnLst>
                                </p:cTn>
                              </p:par>
                              <p:par>
                                <p:cTn id="102" presetID="16" presetClass="exit" presetSubtype="21" fill="hold" grpId="1" nodeType="withEffect">
                                  <p:stCondLst>
                                    <p:cond delay="0"/>
                                  </p:stCondLst>
                                  <p:childTnLst>
                                    <p:animEffect transition="out" filter="barn(inVertical)">
                                      <p:cBhvr>
                                        <p:cTn id="103" dur="500"/>
                                        <p:tgtEl>
                                          <p:spTgt spid="34"/>
                                        </p:tgtEl>
                                      </p:cBhvr>
                                    </p:animEffect>
                                    <p:set>
                                      <p:cBhvr>
                                        <p:cTn id="104" dur="1" fill="hold">
                                          <p:stCondLst>
                                            <p:cond delay="499"/>
                                          </p:stCondLst>
                                        </p:cTn>
                                        <p:tgtEl>
                                          <p:spTgt spid="34"/>
                                        </p:tgtEl>
                                        <p:attrNameLst>
                                          <p:attrName>style.visibility</p:attrName>
                                        </p:attrNameLst>
                                      </p:cBhvr>
                                      <p:to>
                                        <p:strVal val="hidden"/>
                                      </p:to>
                                    </p:set>
                                  </p:childTnLst>
                                </p:cTn>
                              </p:par>
                              <p:par>
                                <p:cTn id="105" presetID="22" presetClass="entr" presetSubtype="8"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left)">
                                      <p:cBhvr>
                                        <p:cTn id="10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7" grpId="0" animBg="1"/>
      <p:bldP spid="27" grpId="1" animBg="1"/>
      <p:bldP spid="28" grpId="0" animBg="1"/>
      <p:bldP spid="28" grpId="1" animBg="1"/>
      <p:bldP spid="29" grpId="0" animBg="1"/>
      <p:bldP spid="29" grpId="1" animBg="1"/>
      <p:bldP spid="30" grpId="0" animBg="1"/>
      <p:bldP spid="30" grpId="1" animBg="1"/>
      <p:bldP spid="34" grpId="0" animBg="1"/>
      <p:bldP spid="34" grpId="1" animBg="1"/>
      <p:bldP spid="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445" y="76200"/>
            <a:ext cx="88392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25. Phân tích quan điểm của Hồ Chí Minh về vai trò và những nguyên tắc xây dựng đạo đức cách mạng? Để học tập làm theo tấm gương đạo đức Hồ Chí Minh mỗi sinh viên cần phải làm gì? </a:t>
            </a:r>
            <a:endParaRPr lang="en-US" sz="2000" b="1">
              <a:solidFill>
                <a:srgbClr val="0000CC"/>
              </a:solidFill>
              <a:latin typeface="Tahoma" pitchFamily="34" charset="0"/>
              <a:ea typeface="Tahoma" pitchFamily="34" charset="0"/>
              <a:cs typeface="Tahoma" pitchFamily="34" charset="0"/>
            </a:endParaRPr>
          </a:p>
        </p:txBody>
      </p:sp>
      <p:sp>
        <p:nvSpPr>
          <p:cNvPr id="3" name="Rectangle 2"/>
          <p:cNvSpPr/>
          <p:nvPr/>
        </p:nvSpPr>
        <p:spPr>
          <a:xfrm>
            <a:off x="106587" y="1295400"/>
            <a:ext cx="2255613"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QĐ của HCM về vai trò của đạo đức</a:t>
            </a:r>
            <a:endParaRPr lang="en-US" sz="2800">
              <a:solidFill>
                <a:schemeClr val="bg1"/>
              </a:solidFill>
            </a:endParaRPr>
          </a:p>
        </p:txBody>
      </p:sp>
      <p:sp>
        <p:nvSpPr>
          <p:cNvPr id="4" name="Rectangle 3"/>
          <p:cNvSpPr/>
          <p:nvPr/>
        </p:nvSpPr>
        <p:spPr>
          <a:xfrm>
            <a:off x="3124201" y="1129605"/>
            <a:ext cx="5906728" cy="954107"/>
          </a:xfrm>
          <a:prstGeom prst="rect">
            <a:avLst/>
          </a:prstGeom>
          <a:solidFill>
            <a:srgbClr val="FFFF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800" b="1">
                <a:solidFill>
                  <a:srgbClr val="002060"/>
                </a:solidFill>
                <a:latin typeface="Tahoma" pitchFamily="34" charset="0"/>
                <a:ea typeface="Tahoma" pitchFamily="34" charset="0"/>
                <a:cs typeface="Tahoma" pitchFamily="34" charset="0"/>
              </a:rPr>
              <a:t>+ Đạo đức là gốc, là tiêu chuẩn hàng đầu của người cách mạng</a:t>
            </a:r>
            <a:endParaRPr lang="en-US" sz="2800">
              <a:solidFill>
                <a:srgbClr val="002060"/>
              </a:solidFill>
            </a:endParaRPr>
          </a:p>
        </p:txBody>
      </p:sp>
      <p:sp>
        <p:nvSpPr>
          <p:cNvPr id="5" name="Rectangle 4"/>
          <p:cNvSpPr/>
          <p:nvPr/>
        </p:nvSpPr>
        <p:spPr>
          <a:xfrm>
            <a:off x="3124201" y="2286000"/>
            <a:ext cx="5906727" cy="954107"/>
          </a:xfrm>
          <a:prstGeom prst="rect">
            <a:avLst/>
          </a:prstGeom>
          <a:solidFill>
            <a:srgbClr val="0000FF"/>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Người có đạo đức như người có sức mạnh</a:t>
            </a:r>
            <a:endParaRPr lang="en-US" sz="2800">
              <a:solidFill>
                <a:schemeClr val="bg1"/>
              </a:solidFill>
            </a:endParaRPr>
          </a:p>
        </p:txBody>
      </p:sp>
      <p:cxnSp>
        <p:nvCxnSpPr>
          <p:cNvPr id="6" name="Straight Arrow Connector 5"/>
          <p:cNvCxnSpPr>
            <a:stCxn id="3" idx="3"/>
            <a:endCxn id="4" idx="1"/>
          </p:cNvCxnSpPr>
          <p:nvPr/>
        </p:nvCxnSpPr>
        <p:spPr>
          <a:xfrm flipV="1">
            <a:off x="2362200" y="1606659"/>
            <a:ext cx="762001" cy="596682"/>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3"/>
            <a:endCxn id="5" idx="1"/>
          </p:cNvCxnSpPr>
          <p:nvPr/>
        </p:nvCxnSpPr>
        <p:spPr>
          <a:xfrm>
            <a:off x="2362200" y="2203341"/>
            <a:ext cx="762001" cy="559713"/>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3581400"/>
            <a:ext cx="2133600" cy="310854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AU" sz="2800" b="1">
                <a:latin typeface="Tahoma" pitchFamily="34" charset="0"/>
                <a:ea typeface="Tahoma" pitchFamily="34" charset="0"/>
                <a:cs typeface="Tahoma" pitchFamily="34" charset="0"/>
              </a:rPr>
              <a:t>- QĐ của HCM về những nguyên tắc XD đạo đức cách mạng</a:t>
            </a:r>
            <a:endParaRPr lang="en-US" sz="2800" b="1">
              <a:latin typeface="Tahoma" pitchFamily="34" charset="0"/>
              <a:ea typeface="Tahoma" pitchFamily="34" charset="0"/>
              <a:cs typeface="Tahoma" pitchFamily="34" charset="0"/>
            </a:endParaRPr>
          </a:p>
        </p:txBody>
      </p:sp>
      <p:sp>
        <p:nvSpPr>
          <p:cNvPr id="9" name="Rectangle 8"/>
          <p:cNvSpPr/>
          <p:nvPr/>
        </p:nvSpPr>
        <p:spPr>
          <a:xfrm>
            <a:off x="3200400" y="3505200"/>
            <a:ext cx="5791200" cy="1077218"/>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Nói đi đôi với làm, phải nêu gương về đạo đức</a:t>
            </a:r>
            <a:endParaRPr lang="en-US" sz="3200" b="1">
              <a:solidFill>
                <a:schemeClr val="bg1"/>
              </a:solidFill>
              <a:latin typeface="Tahoma" pitchFamily="34" charset="0"/>
              <a:ea typeface="Tahoma" pitchFamily="34" charset="0"/>
              <a:cs typeface="Tahoma" pitchFamily="34" charset="0"/>
            </a:endParaRPr>
          </a:p>
        </p:txBody>
      </p:sp>
      <p:sp>
        <p:nvSpPr>
          <p:cNvPr id="10" name="Rectangle 9"/>
          <p:cNvSpPr/>
          <p:nvPr/>
        </p:nvSpPr>
        <p:spPr>
          <a:xfrm>
            <a:off x="3200400" y="4763869"/>
            <a:ext cx="5805948" cy="646331"/>
          </a:xfrm>
          <a:prstGeom prst="rect">
            <a:avLst/>
          </a:prstGeom>
          <a:solidFill>
            <a:srgbClr val="7030A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Xây đi đôi với chống</a:t>
            </a:r>
            <a:endParaRPr lang="en-US" sz="3600" b="1">
              <a:solidFill>
                <a:schemeClr val="bg1"/>
              </a:solidFill>
              <a:latin typeface="Tahoma" pitchFamily="34" charset="0"/>
              <a:ea typeface="Tahoma" pitchFamily="34" charset="0"/>
              <a:cs typeface="Tahoma" pitchFamily="34" charset="0"/>
            </a:endParaRPr>
          </a:p>
        </p:txBody>
      </p:sp>
      <p:cxnSp>
        <p:nvCxnSpPr>
          <p:cNvPr id="11" name="Straight Arrow Connector 10"/>
          <p:cNvCxnSpPr>
            <a:stCxn id="8" idx="3"/>
            <a:endCxn id="9" idx="1"/>
          </p:cNvCxnSpPr>
          <p:nvPr/>
        </p:nvCxnSpPr>
        <p:spPr>
          <a:xfrm flipV="1">
            <a:off x="2286000" y="4043809"/>
            <a:ext cx="914400" cy="109186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10" idx="1"/>
          </p:cNvCxnSpPr>
          <p:nvPr/>
        </p:nvCxnSpPr>
        <p:spPr>
          <a:xfrm flipV="1">
            <a:off x="2286000" y="5087035"/>
            <a:ext cx="914400" cy="48637"/>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261852" y="5562600"/>
            <a:ext cx="5805948" cy="1200329"/>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600" b="1" spc="-100">
                <a:solidFill>
                  <a:schemeClr val="tx1">
                    <a:lumMod val="95000"/>
                    <a:lumOff val="5000"/>
                  </a:schemeClr>
                </a:solidFill>
                <a:latin typeface="Tahoma" pitchFamily="34" charset="0"/>
                <a:ea typeface="Tahoma" pitchFamily="34" charset="0"/>
                <a:cs typeface="Tahoma" pitchFamily="34" charset="0"/>
              </a:rPr>
              <a:t>+ Phải tu dưỡng đạo đức suốt đời</a:t>
            </a:r>
            <a:endParaRPr lang="en-US" sz="3600" b="1" spc="-100">
              <a:solidFill>
                <a:schemeClr val="tx1">
                  <a:lumMod val="95000"/>
                  <a:lumOff val="5000"/>
                </a:schemeClr>
              </a:solidFill>
              <a:latin typeface="Tahoma" pitchFamily="34" charset="0"/>
              <a:ea typeface="Tahoma" pitchFamily="34" charset="0"/>
              <a:cs typeface="Tahoma" pitchFamily="34" charset="0"/>
            </a:endParaRPr>
          </a:p>
        </p:txBody>
      </p:sp>
      <p:cxnSp>
        <p:nvCxnSpPr>
          <p:cNvPr id="14" name="Straight Arrow Connector 13"/>
          <p:cNvCxnSpPr>
            <a:stCxn id="8" idx="3"/>
            <a:endCxn id="13" idx="1"/>
          </p:cNvCxnSpPr>
          <p:nvPr/>
        </p:nvCxnSpPr>
        <p:spPr>
          <a:xfrm>
            <a:off x="2286000" y="5135672"/>
            <a:ext cx="975852" cy="102709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76400" y="2490571"/>
            <a:ext cx="5791200" cy="255454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8000" b="1">
                <a:solidFill>
                  <a:srgbClr val="FF6600"/>
                </a:solidFill>
                <a:latin typeface="Tahoma" pitchFamily="34" charset="0"/>
                <a:ea typeface="Tahoma" pitchFamily="34" charset="0"/>
                <a:cs typeface="Tahoma" pitchFamily="34" charset="0"/>
              </a:rPr>
              <a:t>- Ý nghĩa (Tự rút ra)</a:t>
            </a:r>
            <a:endParaRPr lang="en-US" sz="8000" b="1">
              <a:solidFill>
                <a:srgbClr val="FF660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739325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8)">
                                      <p:cBhvr>
                                        <p:cTn id="28" dur="125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xit" presetSubtype="21" fill="hold" grpId="1" nodeType="clickEffect">
                                  <p:stCondLst>
                                    <p:cond delay="0"/>
                                  </p:stCondLst>
                                  <p:childTnLst>
                                    <p:animEffect transition="out" filter="barn(inVertical)">
                                      <p:cBhvr>
                                        <p:cTn id="56" dur="500"/>
                                        <p:tgtEl>
                                          <p:spTgt spid="3"/>
                                        </p:tgtEl>
                                      </p:cBhvr>
                                    </p:animEffect>
                                    <p:set>
                                      <p:cBhvr>
                                        <p:cTn id="57" dur="1" fill="hold">
                                          <p:stCondLst>
                                            <p:cond delay="499"/>
                                          </p:stCondLst>
                                        </p:cTn>
                                        <p:tgtEl>
                                          <p:spTgt spid="3"/>
                                        </p:tgtEl>
                                        <p:attrNameLst>
                                          <p:attrName>style.visibility</p:attrName>
                                        </p:attrNameLst>
                                      </p:cBhvr>
                                      <p:to>
                                        <p:strVal val="hidden"/>
                                      </p:to>
                                    </p:set>
                                  </p:childTnLst>
                                </p:cTn>
                              </p:par>
                              <p:par>
                                <p:cTn id="58" presetID="16" presetClass="exit" presetSubtype="21" fill="hold" nodeType="withEffect">
                                  <p:stCondLst>
                                    <p:cond delay="0"/>
                                  </p:stCondLst>
                                  <p:childTnLst>
                                    <p:animEffect transition="out" filter="barn(inVertical)">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par>
                                <p:cTn id="61" presetID="16" presetClass="exit" presetSubtype="21" fill="hold" grpId="1" nodeType="withEffect">
                                  <p:stCondLst>
                                    <p:cond delay="0"/>
                                  </p:stCondLst>
                                  <p:childTnLst>
                                    <p:animEffect transition="out" filter="barn(inVertical)">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par>
                                <p:cTn id="64" presetID="16" presetClass="exit" presetSubtype="21" fill="hold" nodeType="withEffect">
                                  <p:stCondLst>
                                    <p:cond delay="0"/>
                                  </p:stCondLst>
                                  <p:childTnLst>
                                    <p:animEffect transition="out" filter="barn(inVertical)">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par>
                                <p:cTn id="67" presetID="16" presetClass="exit" presetSubtype="21" fill="hold" grpId="1" nodeType="withEffect">
                                  <p:stCondLst>
                                    <p:cond delay="0"/>
                                  </p:stCondLst>
                                  <p:childTnLst>
                                    <p:animEffect transition="out" filter="barn(inVertical)">
                                      <p:cBhvr>
                                        <p:cTn id="68" dur="500"/>
                                        <p:tgtEl>
                                          <p:spTgt spid="5"/>
                                        </p:tgtEl>
                                      </p:cBhvr>
                                    </p:animEffect>
                                    <p:set>
                                      <p:cBhvr>
                                        <p:cTn id="69" dur="1" fill="hold">
                                          <p:stCondLst>
                                            <p:cond delay="499"/>
                                          </p:stCondLst>
                                        </p:cTn>
                                        <p:tgtEl>
                                          <p:spTgt spid="5"/>
                                        </p:tgtEl>
                                        <p:attrNameLst>
                                          <p:attrName>style.visibility</p:attrName>
                                        </p:attrNameLst>
                                      </p:cBhvr>
                                      <p:to>
                                        <p:strVal val="hidden"/>
                                      </p:to>
                                    </p:set>
                                  </p:childTnLst>
                                </p:cTn>
                              </p:par>
                              <p:par>
                                <p:cTn id="70" presetID="16" presetClass="exit" presetSubtype="21" fill="hold" grpId="1" nodeType="withEffect">
                                  <p:stCondLst>
                                    <p:cond delay="0"/>
                                  </p:stCondLst>
                                  <p:childTnLst>
                                    <p:animEffect transition="out" filter="barn(inVertical)">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par>
                                <p:cTn id="73" presetID="16" presetClass="exit" presetSubtype="21" fill="hold" nodeType="withEffect">
                                  <p:stCondLst>
                                    <p:cond delay="0"/>
                                  </p:stCondLst>
                                  <p:childTnLst>
                                    <p:animEffect transition="out" filter="barn(inVertical)">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par>
                                <p:cTn id="76" presetID="16" presetClass="exit" presetSubtype="21" fill="hold" grpId="1" nodeType="withEffect">
                                  <p:stCondLst>
                                    <p:cond delay="0"/>
                                  </p:stCondLst>
                                  <p:childTnLst>
                                    <p:animEffect transition="out" filter="barn(inVertical)">
                                      <p:cBhvr>
                                        <p:cTn id="77" dur="500"/>
                                        <p:tgtEl>
                                          <p:spTgt spid="9"/>
                                        </p:tgtEl>
                                      </p:cBhvr>
                                    </p:animEffect>
                                    <p:set>
                                      <p:cBhvr>
                                        <p:cTn id="78" dur="1" fill="hold">
                                          <p:stCondLst>
                                            <p:cond delay="499"/>
                                          </p:stCondLst>
                                        </p:cTn>
                                        <p:tgtEl>
                                          <p:spTgt spid="9"/>
                                        </p:tgtEl>
                                        <p:attrNameLst>
                                          <p:attrName>style.visibility</p:attrName>
                                        </p:attrNameLst>
                                      </p:cBhvr>
                                      <p:to>
                                        <p:strVal val="hidden"/>
                                      </p:to>
                                    </p:set>
                                  </p:childTnLst>
                                </p:cTn>
                              </p:par>
                              <p:par>
                                <p:cTn id="79" presetID="16" presetClass="exit" presetSubtype="21" fill="hold" nodeType="withEffect">
                                  <p:stCondLst>
                                    <p:cond delay="0"/>
                                  </p:stCondLst>
                                  <p:childTnLst>
                                    <p:animEffect transition="out" filter="barn(inVertical)">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6" presetClass="exit" presetSubtype="21" fill="hold" grpId="1" nodeType="withEffect">
                                  <p:stCondLst>
                                    <p:cond delay="0"/>
                                  </p:stCondLst>
                                  <p:childTnLst>
                                    <p:animEffect transition="out" filter="barn(inVertical)">
                                      <p:cBhvr>
                                        <p:cTn id="83" dur="500"/>
                                        <p:tgtEl>
                                          <p:spTgt spid="10"/>
                                        </p:tgtEl>
                                      </p:cBhvr>
                                    </p:animEffect>
                                    <p:set>
                                      <p:cBhvr>
                                        <p:cTn id="84" dur="1" fill="hold">
                                          <p:stCondLst>
                                            <p:cond delay="499"/>
                                          </p:stCondLst>
                                        </p:cTn>
                                        <p:tgtEl>
                                          <p:spTgt spid="10"/>
                                        </p:tgtEl>
                                        <p:attrNameLst>
                                          <p:attrName>style.visibility</p:attrName>
                                        </p:attrNameLst>
                                      </p:cBhvr>
                                      <p:to>
                                        <p:strVal val="hidden"/>
                                      </p:to>
                                    </p:set>
                                  </p:childTnLst>
                                </p:cTn>
                              </p:par>
                              <p:par>
                                <p:cTn id="85" presetID="16" presetClass="exit" presetSubtype="21" fill="hold" nodeType="withEffect">
                                  <p:stCondLst>
                                    <p:cond delay="0"/>
                                  </p:stCondLst>
                                  <p:childTnLst>
                                    <p:animEffect transition="out" filter="barn(inVertical)">
                                      <p:cBhvr>
                                        <p:cTn id="86" dur="500"/>
                                        <p:tgtEl>
                                          <p:spTgt spid="14"/>
                                        </p:tgtEl>
                                      </p:cBhvr>
                                    </p:animEffect>
                                    <p:set>
                                      <p:cBhvr>
                                        <p:cTn id="87" dur="1" fill="hold">
                                          <p:stCondLst>
                                            <p:cond delay="499"/>
                                          </p:stCondLst>
                                        </p:cTn>
                                        <p:tgtEl>
                                          <p:spTgt spid="14"/>
                                        </p:tgtEl>
                                        <p:attrNameLst>
                                          <p:attrName>style.visibility</p:attrName>
                                        </p:attrNameLst>
                                      </p:cBhvr>
                                      <p:to>
                                        <p:strVal val="hidden"/>
                                      </p:to>
                                    </p:set>
                                  </p:childTnLst>
                                </p:cTn>
                              </p:par>
                              <p:par>
                                <p:cTn id="88" presetID="16" presetClass="exit" presetSubtype="21" fill="hold" grpId="1" nodeType="withEffect">
                                  <p:stCondLst>
                                    <p:cond delay="0"/>
                                  </p:stCondLst>
                                  <p:childTnLst>
                                    <p:animEffect transition="out" filter="barn(inVertical)">
                                      <p:cBhvr>
                                        <p:cTn id="89" dur="500"/>
                                        <p:tgtEl>
                                          <p:spTgt spid="13"/>
                                        </p:tgtEl>
                                      </p:cBhvr>
                                    </p:animEffect>
                                    <p:set>
                                      <p:cBhvr>
                                        <p:cTn id="90" dur="1" fill="hold">
                                          <p:stCondLst>
                                            <p:cond delay="499"/>
                                          </p:stCondLst>
                                        </p:cTn>
                                        <p:tgtEl>
                                          <p:spTgt spid="13"/>
                                        </p:tgtEl>
                                        <p:attrNameLst>
                                          <p:attrName>style.visibility</p:attrName>
                                        </p:attrNameLst>
                                      </p:cBhvr>
                                      <p:to>
                                        <p:strVal val="hidden"/>
                                      </p:to>
                                    </p:set>
                                  </p:childTnLst>
                                </p:cTn>
                              </p:par>
                              <p:par>
                                <p:cTn id="91" presetID="22" presetClass="entr" presetSubtype="8"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wipe(left)">
                                      <p:cBhvr>
                                        <p:cTn id="9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8" grpId="0" animBg="1"/>
      <p:bldP spid="8" grpId="1" animBg="1"/>
      <p:bldP spid="9" grpId="0" animBg="1"/>
      <p:bldP spid="9" grpId="1" animBg="1"/>
      <p:bldP spid="10" grpId="0" animBg="1"/>
      <p:bldP spid="10" grpId="1" animBg="1"/>
      <p:bldP spid="13" grpId="0" animBg="1"/>
      <p:bldP spid="13" grpId="1"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991600"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000" b="1" spc="-50">
                <a:solidFill>
                  <a:srgbClr val="0000CC"/>
                </a:solidFill>
                <a:latin typeface="Tahoma" pitchFamily="34" charset="0"/>
                <a:ea typeface="Tahoma" pitchFamily="34" charset="0"/>
                <a:cs typeface="Tahoma" pitchFamily="34" charset="0"/>
              </a:rPr>
              <a:t>Câu 26. Trình bày những quan điểm chung của HCM về văn hóa? Ý nghĩa của tư tưởng đó trong xây dựng nền văn hóa ở nước ta hiện nay? </a:t>
            </a:r>
            <a:endParaRPr lang="en-US" sz="2000" b="1" spc="-50">
              <a:solidFill>
                <a:srgbClr val="0000CC"/>
              </a:solidFill>
              <a:latin typeface="Tahoma" pitchFamily="34" charset="0"/>
              <a:ea typeface="Tahoma" pitchFamily="34" charset="0"/>
              <a:cs typeface="Tahoma" pitchFamily="34" charset="0"/>
            </a:endParaRPr>
          </a:p>
        </p:txBody>
      </p:sp>
      <p:sp>
        <p:nvSpPr>
          <p:cNvPr id="3" name="Rectangle 2"/>
          <p:cNvSpPr/>
          <p:nvPr/>
        </p:nvSpPr>
        <p:spPr>
          <a:xfrm>
            <a:off x="152400" y="2133600"/>
            <a:ext cx="1828800" cy="310854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AU" sz="2800" b="1">
                <a:latin typeface="Tahoma" pitchFamily="34" charset="0"/>
                <a:ea typeface="Tahoma" pitchFamily="34" charset="0"/>
                <a:cs typeface="Tahoma" pitchFamily="34" charset="0"/>
              </a:rPr>
              <a:t>- Những quan điểm chung của HCM về văn hoá</a:t>
            </a:r>
            <a:endParaRPr lang="en-US" sz="2800" b="1">
              <a:latin typeface="Tahoma" pitchFamily="34" charset="0"/>
              <a:ea typeface="Tahoma" pitchFamily="34" charset="0"/>
              <a:cs typeface="Tahoma" pitchFamily="34" charset="0"/>
            </a:endParaRPr>
          </a:p>
        </p:txBody>
      </p:sp>
      <p:sp>
        <p:nvSpPr>
          <p:cNvPr id="4" name="Rectangle 3"/>
          <p:cNvSpPr/>
          <p:nvPr/>
        </p:nvSpPr>
        <p:spPr>
          <a:xfrm>
            <a:off x="3173360" y="1132582"/>
            <a:ext cx="5128927" cy="954107"/>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Khái niệm văn hoá theo quan điểm của HCM</a:t>
            </a:r>
            <a:endParaRPr lang="en-US" sz="2800" b="1">
              <a:solidFill>
                <a:schemeClr val="bg1"/>
              </a:solidFill>
              <a:latin typeface="Tahoma" pitchFamily="34" charset="0"/>
              <a:ea typeface="Tahoma" pitchFamily="34" charset="0"/>
              <a:cs typeface="Tahoma" pitchFamily="34" charset="0"/>
            </a:endParaRPr>
          </a:p>
        </p:txBody>
      </p:sp>
      <p:sp>
        <p:nvSpPr>
          <p:cNvPr id="5" name="Rectangle 4"/>
          <p:cNvSpPr/>
          <p:nvPr/>
        </p:nvSpPr>
        <p:spPr>
          <a:xfrm>
            <a:off x="3200400" y="2667000"/>
            <a:ext cx="5105400" cy="954107"/>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Vị trí, vai trò của văn hoá trong đời sống xã hội</a:t>
            </a:r>
            <a:endParaRPr lang="en-US" sz="2800" b="1">
              <a:solidFill>
                <a:schemeClr val="bg1"/>
              </a:solidFill>
              <a:latin typeface="Tahoma" pitchFamily="34" charset="0"/>
              <a:ea typeface="Tahoma" pitchFamily="34" charset="0"/>
              <a:cs typeface="Tahoma" pitchFamily="34" charset="0"/>
            </a:endParaRPr>
          </a:p>
        </p:txBody>
      </p:sp>
      <p:sp>
        <p:nvSpPr>
          <p:cNvPr id="6" name="Rectangle 5"/>
          <p:cNvSpPr/>
          <p:nvPr/>
        </p:nvSpPr>
        <p:spPr>
          <a:xfrm>
            <a:off x="3200400" y="4306669"/>
            <a:ext cx="5105400" cy="584775"/>
          </a:xfrm>
          <a:prstGeom prst="rect">
            <a:avLst/>
          </a:prstGeom>
          <a:solidFill>
            <a:srgbClr val="7030A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Chức năng của VH</a:t>
            </a:r>
            <a:endParaRPr lang="en-US" sz="3200" b="1">
              <a:solidFill>
                <a:schemeClr val="bg1"/>
              </a:solidFill>
              <a:latin typeface="Tahoma" pitchFamily="34" charset="0"/>
              <a:ea typeface="Tahoma" pitchFamily="34" charset="0"/>
              <a:cs typeface="Tahoma" pitchFamily="34" charset="0"/>
            </a:endParaRPr>
          </a:p>
        </p:txBody>
      </p:sp>
      <p:cxnSp>
        <p:nvCxnSpPr>
          <p:cNvPr id="7" name="Straight Arrow Connector 6"/>
          <p:cNvCxnSpPr>
            <a:stCxn id="3" idx="3"/>
            <a:endCxn id="4" idx="1"/>
          </p:cNvCxnSpPr>
          <p:nvPr/>
        </p:nvCxnSpPr>
        <p:spPr>
          <a:xfrm flipV="1">
            <a:off x="1981200" y="1609636"/>
            <a:ext cx="1192160" cy="2078236"/>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3"/>
            <a:endCxn id="5" idx="1"/>
          </p:cNvCxnSpPr>
          <p:nvPr/>
        </p:nvCxnSpPr>
        <p:spPr>
          <a:xfrm flipV="1">
            <a:off x="1981200" y="3144054"/>
            <a:ext cx="1219200" cy="543818"/>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3"/>
            <a:endCxn id="6" idx="1"/>
          </p:cNvCxnSpPr>
          <p:nvPr/>
        </p:nvCxnSpPr>
        <p:spPr>
          <a:xfrm>
            <a:off x="1981200" y="3687872"/>
            <a:ext cx="1219200" cy="911185"/>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61852" y="5602069"/>
            <a:ext cx="5051929" cy="584775"/>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spc="-100">
                <a:solidFill>
                  <a:schemeClr val="tx1">
                    <a:lumMod val="95000"/>
                    <a:lumOff val="5000"/>
                  </a:schemeClr>
                </a:solidFill>
                <a:latin typeface="Tahoma" pitchFamily="34" charset="0"/>
                <a:ea typeface="Tahoma" pitchFamily="34" charset="0"/>
                <a:cs typeface="Tahoma" pitchFamily="34" charset="0"/>
              </a:rPr>
              <a:t>+ Tính chất của nền VH</a:t>
            </a:r>
            <a:endParaRPr lang="en-US" sz="3200" b="1" spc="-100">
              <a:solidFill>
                <a:schemeClr val="tx1">
                  <a:lumMod val="95000"/>
                  <a:lumOff val="5000"/>
                </a:schemeClr>
              </a:solidFill>
              <a:latin typeface="Tahoma" pitchFamily="34" charset="0"/>
              <a:ea typeface="Tahoma" pitchFamily="34" charset="0"/>
              <a:cs typeface="Tahoma" pitchFamily="34" charset="0"/>
            </a:endParaRPr>
          </a:p>
        </p:txBody>
      </p:sp>
      <p:cxnSp>
        <p:nvCxnSpPr>
          <p:cNvPr id="11" name="Straight Arrow Connector 10"/>
          <p:cNvCxnSpPr>
            <a:stCxn id="3" idx="3"/>
            <a:endCxn id="10" idx="1"/>
          </p:cNvCxnSpPr>
          <p:nvPr/>
        </p:nvCxnSpPr>
        <p:spPr>
          <a:xfrm>
            <a:off x="1981200" y="3687872"/>
            <a:ext cx="1280652" cy="2206585"/>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6200" y="1676400"/>
            <a:ext cx="2560320" cy="1188720"/>
          </a:xfrm>
          <a:prstGeom prst="rect">
            <a:avLst/>
          </a:prstGeom>
          <a:solidFill>
            <a:srgbClr val="0000CC"/>
          </a:solidFill>
        </p:spPr>
        <p:style>
          <a:lnRef idx="0">
            <a:schemeClr val="accent4"/>
          </a:lnRef>
          <a:fillRef idx="3">
            <a:schemeClr val="accent4"/>
          </a:fillRef>
          <a:effectRef idx="3">
            <a:schemeClr val="accent4"/>
          </a:effectRef>
          <a:fontRef idx="minor">
            <a:schemeClr val="lt1"/>
          </a:fontRef>
        </p:style>
        <p:txBody>
          <a:bodyPr wrap="square">
            <a:spAutoFit/>
          </a:bodyPr>
          <a:lstStyle/>
          <a:p>
            <a:pPr algn="ctr"/>
            <a:endParaRPr lang="en-AU" b="1">
              <a:solidFill>
                <a:schemeClr val="bg1"/>
              </a:solidFill>
              <a:latin typeface="Tahoma" pitchFamily="34" charset="0"/>
              <a:ea typeface="Tahoma" pitchFamily="34" charset="0"/>
              <a:cs typeface="Tahoma" pitchFamily="34" charset="0"/>
            </a:endParaRPr>
          </a:p>
          <a:p>
            <a:pPr algn="ctr"/>
            <a:r>
              <a:rPr lang="en-AU" sz="3600" b="1">
                <a:solidFill>
                  <a:schemeClr val="bg1"/>
                </a:solidFill>
                <a:latin typeface="Tahoma" pitchFamily="34" charset="0"/>
                <a:ea typeface="Tahoma" pitchFamily="34" charset="0"/>
                <a:cs typeface="Tahoma" pitchFamily="34" charset="0"/>
              </a:rPr>
              <a:t>- Ý nghĩa</a:t>
            </a:r>
            <a:endParaRPr lang="en-US" sz="3600" b="1">
              <a:solidFill>
                <a:schemeClr val="bg1"/>
              </a:solidFill>
              <a:latin typeface="Tahoma" pitchFamily="34" charset="0"/>
              <a:ea typeface="Tahoma" pitchFamily="34" charset="0"/>
              <a:cs typeface="Tahoma" pitchFamily="34" charset="0"/>
            </a:endParaRPr>
          </a:p>
        </p:txBody>
      </p:sp>
      <p:sp>
        <p:nvSpPr>
          <p:cNvPr id="24" name="Rectangle 23"/>
          <p:cNvSpPr/>
          <p:nvPr/>
        </p:nvSpPr>
        <p:spPr>
          <a:xfrm>
            <a:off x="76200" y="2904732"/>
            <a:ext cx="2560320" cy="3539430"/>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TT HCM về văn hoá định hướng cho việc xây dựng nền văn hoá ở nước ta hiện nay</a:t>
            </a:r>
            <a:endParaRPr lang="en-US" sz="2800" b="1">
              <a:solidFill>
                <a:schemeClr val="bg1"/>
              </a:solidFill>
              <a:latin typeface="Tahoma" pitchFamily="34" charset="0"/>
              <a:ea typeface="Tahoma" pitchFamily="34" charset="0"/>
              <a:cs typeface="Tahoma" pitchFamily="34" charset="0"/>
            </a:endParaRPr>
          </a:p>
        </p:txBody>
      </p:sp>
      <p:sp>
        <p:nvSpPr>
          <p:cNvPr id="25" name="Rectangle 24"/>
          <p:cNvSpPr/>
          <p:nvPr/>
        </p:nvSpPr>
        <p:spPr>
          <a:xfrm>
            <a:off x="3215394" y="1143000"/>
            <a:ext cx="5867400" cy="1569660"/>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XD VH phải bắt đầu từ mỗi con người với tư cách là chủ thể của VH</a:t>
            </a:r>
            <a:endParaRPr lang="en-US" sz="3200" b="1">
              <a:solidFill>
                <a:schemeClr val="bg1"/>
              </a:solidFill>
              <a:latin typeface="Tahoma" pitchFamily="34" charset="0"/>
              <a:ea typeface="Tahoma" pitchFamily="34" charset="0"/>
              <a:cs typeface="Tahoma" pitchFamily="34" charset="0"/>
            </a:endParaRPr>
          </a:p>
        </p:txBody>
      </p:sp>
      <p:sp>
        <p:nvSpPr>
          <p:cNvPr id="26" name="Rectangle 25"/>
          <p:cNvSpPr/>
          <p:nvPr/>
        </p:nvSpPr>
        <p:spPr>
          <a:xfrm>
            <a:off x="3215394" y="3002340"/>
            <a:ext cx="5867400" cy="1569660"/>
          </a:xfrm>
          <a:prstGeom prst="rect">
            <a:avLst/>
          </a:prstGeom>
          <a:solidFill>
            <a:srgbClr val="66FF33"/>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Giữ gìn và phát huy bản sắc văn hoá dân tộc trong quá trình giao lưu, hội nhập</a:t>
            </a:r>
            <a:endParaRPr lang="en-US" sz="3200" b="1">
              <a:solidFill>
                <a:schemeClr val="bg1"/>
              </a:solidFill>
              <a:latin typeface="Tahoma" pitchFamily="34" charset="0"/>
              <a:ea typeface="Tahoma" pitchFamily="34" charset="0"/>
              <a:cs typeface="Tahoma" pitchFamily="34" charset="0"/>
            </a:endParaRPr>
          </a:p>
        </p:txBody>
      </p:sp>
      <p:cxnSp>
        <p:nvCxnSpPr>
          <p:cNvPr id="27" name="Straight Arrow Connector 26"/>
          <p:cNvCxnSpPr>
            <a:endCxn id="25" idx="1"/>
          </p:cNvCxnSpPr>
          <p:nvPr/>
        </p:nvCxnSpPr>
        <p:spPr>
          <a:xfrm flipV="1">
            <a:off x="2636520" y="1927830"/>
            <a:ext cx="578874" cy="2302978"/>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6" idx="1"/>
          </p:cNvCxnSpPr>
          <p:nvPr/>
        </p:nvCxnSpPr>
        <p:spPr>
          <a:xfrm flipV="1">
            <a:off x="2636520" y="3787170"/>
            <a:ext cx="578874" cy="443638"/>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30" idx="1"/>
          </p:cNvCxnSpPr>
          <p:nvPr/>
        </p:nvCxnSpPr>
        <p:spPr>
          <a:xfrm>
            <a:off x="2636520" y="4230808"/>
            <a:ext cx="578874" cy="1430822"/>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215394" y="4876800"/>
            <a:ext cx="5867400" cy="1569660"/>
          </a:xfrm>
          <a:prstGeom prst="rect">
            <a:avLst/>
          </a:prstGeom>
          <a:solidFill>
            <a:srgbClr val="FF66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Tiếp nhận những giá trị, tinh hoa văn hoá nhân loại V.V..</a:t>
            </a:r>
            <a:endParaRPr lang="en-US" sz="3200" b="1">
              <a:solidFill>
                <a:schemeClr val="bg1"/>
              </a:solidFill>
              <a:latin typeface="Tahoma" pitchFamily="34" charset="0"/>
              <a:ea typeface="Tahoma" pitchFamily="34" charset="0"/>
              <a:cs typeface="Tahoma" pitchFamily="34" charset="0"/>
            </a:endParaRPr>
          </a:p>
        </p:txBody>
      </p:sp>
      <p:cxnSp>
        <p:nvCxnSpPr>
          <p:cNvPr id="31" name="Straight Arrow Connector 30"/>
          <p:cNvCxnSpPr/>
          <p:nvPr/>
        </p:nvCxnSpPr>
        <p:spPr>
          <a:xfrm flipV="1">
            <a:off x="8324916" y="1113075"/>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324916" y="1609636"/>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340156" y="2667000"/>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340156" y="3163561"/>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305800" y="4121752"/>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305800" y="4608214"/>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305800" y="4618313"/>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305800" y="5375576"/>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305800" y="5862038"/>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305800" y="5872137"/>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7847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500"/>
                                        <p:tgtEl>
                                          <p:spTgt spid="33"/>
                                        </p:tgtEl>
                                      </p:cBhvr>
                                    </p:animEffect>
                                  </p:childTnLst>
                                </p:cTn>
                              </p:par>
                              <p:par>
                                <p:cTn id="19" presetID="22" presetClass="entr" presetSubtype="8"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par>
                                <p:cTn id="30" presetID="22" presetClass="entr" presetSubtype="8"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par>
                                <p:cTn id="33" presetID="22" presetClass="entr" presetSubtype="8"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par>
                                <p:cTn id="44" presetID="22" presetClass="entr" presetSubtype="8"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22" presetClass="entr" presetSubtype="8"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left)">
                                      <p:cBhvr>
                                        <p:cTn id="49" dur="500"/>
                                        <p:tgtEl>
                                          <p:spTgt spid="38"/>
                                        </p:tgtEl>
                                      </p:cBhvr>
                                    </p:animEffect>
                                  </p:childTnLst>
                                </p:cTn>
                              </p:par>
                              <p:par>
                                <p:cTn id="50" presetID="22" presetClass="entr" presetSubtype="8"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500"/>
                                        <p:tgtEl>
                                          <p:spTgt spid="10"/>
                                        </p:tgtEl>
                                      </p:cBhvr>
                                    </p:animEffect>
                                  </p:childTnLst>
                                </p:cTn>
                              </p:par>
                              <p:par>
                                <p:cTn id="61" presetID="22" presetClass="entr" presetSubtype="8"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500"/>
                                        <p:tgtEl>
                                          <p:spTgt spid="42"/>
                                        </p:tgtEl>
                                      </p:cBhvr>
                                    </p:animEffect>
                                  </p:childTnLst>
                                </p:cTn>
                              </p:par>
                              <p:par>
                                <p:cTn id="64" presetID="22" presetClass="entr" presetSubtype="8"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par>
                                <p:cTn id="67" presetID="22" presetClass="entr" presetSubtype="8"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xit" presetSubtype="21" fill="hold" grpId="1" nodeType="clickEffect">
                                  <p:stCondLst>
                                    <p:cond delay="0"/>
                                  </p:stCondLst>
                                  <p:childTnLst>
                                    <p:animEffect transition="out" filter="barn(inVertical)">
                                      <p:cBhvr>
                                        <p:cTn id="73" dur="500"/>
                                        <p:tgtEl>
                                          <p:spTgt spid="3"/>
                                        </p:tgtEl>
                                      </p:cBhvr>
                                    </p:animEffect>
                                    <p:set>
                                      <p:cBhvr>
                                        <p:cTn id="74" dur="1" fill="hold">
                                          <p:stCondLst>
                                            <p:cond delay="499"/>
                                          </p:stCondLst>
                                        </p:cTn>
                                        <p:tgtEl>
                                          <p:spTgt spid="3"/>
                                        </p:tgtEl>
                                        <p:attrNameLst>
                                          <p:attrName>style.visibility</p:attrName>
                                        </p:attrNameLst>
                                      </p:cBhvr>
                                      <p:to>
                                        <p:strVal val="hidden"/>
                                      </p:to>
                                    </p:set>
                                  </p:childTnLst>
                                </p:cTn>
                              </p:par>
                              <p:par>
                                <p:cTn id="75" presetID="16" presetClass="exit" presetSubtype="21" fill="hold" nodeType="withEffect">
                                  <p:stCondLst>
                                    <p:cond delay="0"/>
                                  </p:stCondLst>
                                  <p:childTnLst>
                                    <p:animEffect transition="out" filter="barn(inVertical)">
                                      <p:cBhvr>
                                        <p:cTn id="76" dur="500"/>
                                        <p:tgtEl>
                                          <p:spTgt spid="7"/>
                                        </p:tgtEl>
                                      </p:cBhvr>
                                    </p:animEffect>
                                    <p:set>
                                      <p:cBhvr>
                                        <p:cTn id="77" dur="1" fill="hold">
                                          <p:stCondLst>
                                            <p:cond delay="499"/>
                                          </p:stCondLst>
                                        </p:cTn>
                                        <p:tgtEl>
                                          <p:spTgt spid="7"/>
                                        </p:tgtEl>
                                        <p:attrNameLst>
                                          <p:attrName>style.visibility</p:attrName>
                                        </p:attrNameLst>
                                      </p:cBhvr>
                                      <p:to>
                                        <p:strVal val="hidden"/>
                                      </p:to>
                                    </p:set>
                                  </p:childTnLst>
                                </p:cTn>
                              </p:par>
                              <p:par>
                                <p:cTn id="78" presetID="16" presetClass="exit" presetSubtype="21" fill="hold" grpId="1" nodeType="withEffect">
                                  <p:stCondLst>
                                    <p:cond delay="0"/>
                                  </p:stCondLst>
                                  <p:childTnLst>
                                    <p:animEffect transition="out" filter="barn(inVertical)">
                                      <p:cBhvr>
                                        <p:cTn id="79" dur="500"/>
                                        <p:tgtEl>
                                          <p:spTgt spid="4"/>
                                        </p:tgtEl>
                                      </p:cBhvr>
                                    </p:animEffect>
                                    <p:set>
                                      <p:cBhvr>
                                        <p:cTn id="80" dur="1" fill="hold">
                                          <p:stCondLst>
                                            <p:cond delay="499"/>
                                          </p:stCondLst>
                                        </p:cTn>
                                        <p:tgtEl>
                                          <p:spTgt spid="4"/>
                                        </p:tgtEl>
                                        <p:attrNameLst>
                                          <p:attrName>style.visibility</p:attrName>
                                        </p:attrNameLst>
                                      </p:cBhvr>
                                      <p:to>
                                        <p:strVal val="hidden"/>
                                      </p:to>
                                    </p:set>
                                  </p:childTnLst>
                                </p:cTn>
                              </p:par>
                              <p:par>
                                <p:cTn id="81" presetID="16" presetClass="exit" presetSubtype="21" fill="hold" nodeType="withEffect">
                                  <p:stCondLst>
                                    <p:cond delay="0"/>
                                  </p:stCondLst>
                                  <p:childTnLst>
                                    <p:animEffect transition="out" filter="barn(inVertical)">
                                      <p:cBhvr>
                                        <p:cTn id="82" dur="500"/>
                                        <p:tgtEl>
                                          <p:spTgt spid="8"/>
                                        </p:tgtEl>
                                      </p:cBhvr>
                                    </p:animEffect>
                                    <p:set>
                                      <p:cBhvr>
                                        <p:cTn id="83" dur="1" fill="hold">
                                          <p:stCondLst>
                                            <p:cond delay="499"/>
                                          </p:stCondLst>
                                        </p:cTn>
                                        <p:tgtEl>
                                          <p:spTgt spid="8"/>
                                        </p:tgtEl>
                                        <p:attrNameLst>
                                          <p:attrName>style.visibility</p:attrName>
                                        </p:attrNameLst>
                                      </p:cBhvr>
                                      <p:to>
                                        <p:strVal val="hidden"/>
                                      </p:to>
                                    </p:set>
                                  </p:childTnLst>
                                </p:cTn>
                              </p:par>
                              <p:par>
                                <p:cTn id="84" presetID="16" presetClass="exit" presetSubtype="21" fill="hold" grpId="1" nodeType="withEffect">
                                  <p:stCondLst>
                                    <p:cond delay="0"/>
                                  </p:stCondLst>
                                  <p:childTnLst>
                                    <p:animEffect transition="out" filter="barn(inVertical)">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6" presetClass="exit" presetSubtype="21" fill="hold" nodeType="withEffect">
                                  <p:stCondLst>
                                    <p:cond delay="0"/>
                                  </p:stCondLst>
                                  <p:childTnLst>
                                    <p:animEffect transition="out" filter="barn(inVertical)">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6" presetClass="exit" presetSubtype="21" fill="hold" grpId="1" nodeType="withEffect">
                                  <p:stCondLst>
                                    <p:cond delay="0"/>
                                  </p:stCondLst>
                                  <p:childTnLst>
                                    <p:animEffect transition="out" filter="barn(inVertical)">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6" presetClass="exit" presetSubtype="21" fill="hold" nodeType="withEffect">
                                  <p:stCondLst>
                                    <p:cond delay="0"/>
                                  </p:stCondLst>
                                  <p:childTnLst>
                                    <p:animEffect transition="out" filter="barn(inVertical)">
                                      <p:cBhvr>
                                        <p:cTn id="94" dur="500"/>
                                        <p:tgtEl>
                                          <p:spTgt spid="11"/>
                                        </p:tgtEl>
                                      </p:cBhvr>
                                    </p:animEffect>
                                    <p:set>
                                      <p:cBhvr>
                                        <p:cTn id="95" dur="1" fill="hold">
                                          <p:stCondLst>
                                            <p:cond delay="499"/>
                                          </p:stCondLst>
                                        </p:cTn>
                                        <p:tgtEl>
                                          <p:spTgt spid="11"/>
                                        </p:tgtEl>
                                        <p:attrNameLst>
                                          <p:attrName>style.visibility</p:attrName>
                                        </p:attrNameLst>
                                      </p:cBhvr>
                                      <p:to>
                                        <p:strVal val="hidden"/>
                                      </p:to>
                                    </p:set>
                                  </p:childTnLst>
                                </p:cTn>
                              </p:par>
                              <p:par>
                                <p:cTn id="96" presetID="16" presetClass="exit" presetSubtype="21" fill="hold" grpId="1" nodeType="withEffect">
                                  <p:stCondLst>
                                    <p:cond delay="0"/>
                                  </p:stCondLst>
                                  <p:childTnLst>
                                    <p:animEffect transition="out" filter="barn(inVertical)">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42" presetClass="exit" presetSubtype="0" fill="hold" nodeType="withEffect">
                                  <p:stCondLst>
                                    <p:cond delay="0"/>
                                  </p:stCondLst>
                                  <p:childTnLst>
                                    <p:animEffect transition="out" filter="fade">
                                      <p:cBhvr>
                                        <p:cTn id="100" dur="1000"/>
                                        <p:tgtEl>
                                          <p:spTgt spid="33"/>
                                        </p:tgtEl>
                                      </p:cBhvr>
                                    </p:animEffect>
                                    <p:anim calcmode="lin" valueType="num">
                                      <p:cBhvr>
                                        <p:cTn id="101" dur="1000"/>
                                        <p:tgtEl>
                                          <p:spTgt spid="33"/>
                                        </p:tgtEl>
                                        <p:attrNameLst>
                                          <p:attrName>ppt_x</p:attrName>
                                        </p:attrNameLst>
                                      </p:cBhvr>
                                      <p:tavLst>
                                        <p:tav tm="0">
                                          <p:val>
                                            <p:strVal val="ppt_x"/>
                                          </p:val>
                                        </p:tav>
                                        <p:tav tm="100000">
                                          <p:val>
                                            <p:strVal val="ppt_x"/>
                                          </p:val>
                                        </p:tav>
                                      </p:tavLst>
                                    </p:anim>
                                    <p:anim calcmode="lin" valueType="num">
                                      <p:cBhvr>
                                        <p:cTn id="102" dur="1000"/>
                                        <p:tgtEl>
                                          <p:spTgt spid="33"/>
                                        </p:tgtEl>
                                        <p:attrNameLst>
                                          <p:attrName>ppt_y</p:attrName>
                                        </p:attrNameLst>
                                      </p:cBhvr>
                                      <p:tavLst>
                                        <p:tav tm="0">
                                          <p:val>
                                            <p:strVal val="ppt_y"/>
                                          </p:val>
                                        </p:tav>
                                        <p:tav tm="100000">
                                          <p:val>
                                            <p:strVal val="ppt_y+.1"/>
                                          </p:val>
                                        </p:tav>
                                      </p:tavLst>
                                    </p:anim>
                                    <p:set>
                                      <p:cBhvr>
                                        <p:cTn id="103" dur="1" fill="hold">
                                          <p:stCondLst>
                                            <p:cond delay="999"/>
                                          </p:stCondLst>
                                        </p:cTn>
                                        <p:tgtEl>
                                          <p:spTgt spid="33"/>
                                        </p:tgtEl>
                                        <p:attrNameLst>
                                          <p:attrName>style.visibility</p:attrName>
                                        </p:attrNameLst>
                                      </p:cBhvr>
                                      <p:to>
                                        <p:strVal val="hidden"/>
                                      </p:to>
                                    </p:set>
                                  </p:childTnLst>
                                </p:cTn>
                              </p:par>
                              <p:par>
                                <p:cTn id="104" presetID="42" presetClass="exit" presetSubtype="0" fill="hold" nodeType="withEffect">
                                  <p:stCondLst>
                                    <p:cond delay="0"/>
                                  </p:stCondLst>
                                  <p:childTnLst>
                                    <p:animEffect transition="out" filter="fade">
                                      <p:cBhvr>
                                        <p:cTn id="105" dur="1000"/>
                                        <p:tgtEl>
                                          <p:spTgt spid="31"/>
                                        </p:tgtEl>
                                      </p:cBhvr>
                                    </p:animEffect>
                                    <p:anim calcmode="lin" valueType="num">
                                      <p:cBhvr>
                                        <p:cTn id="106" dur="1000"/>
                                        <p:tgtEl>
                                          <p:spTgt spid="31"/>
                                        </p:tgtEl>
                                        <p:attrNameLst>
                                          <p:attrName>ppt_x</p:attrName>
                                        </p:attrNameLst>
                                      </p:cBhvr>
                                      <p:tavLst>
                                        <p:tav tm="0">
                                          <p:val>
                                            <p:strVal val="ppt_x"/>
                                          </p:val>
                                        </p:tav>
                                        <p:tav tm="100000">
                                          <p:val>
                                            <p:strVal val="ppt_x"/>
                                          </p:val>
                                        </p:tav>
                                      </p:tavLst>
                                    </p:anim>
                                    <p:anim calcmode="lin" valueType="num">
                                      <p:cBhvr>
                                        <p:cTn id="107" dur="1000"/>
                                        <p:tgtEl>
                                          <p:spTgt spid="31"/>
                                        </p:tgtEl>
                                        <p:attrNameLst>
                                          <p:attrName>ppt_y</p:attrName>
                                        </p:attrNameLst>
                                      </p:cBhvr>
                                      <p:tavLst>
                                        <p:tav tm="0">
                                          <p:val>
                                            <p:strVal val="ppt_y"/>
                                          </p:val>
                                        </p:tav>
                                        <p:tav tm="100000">
                                          <p:val>
                                            <p:strVal val="ppt_y+.1"/>
                                          </p:val>
                                        </p:tav>
                                      </p:tavLst>
                                    </p:anim>
                                    <p:set>
                                      <p:cBhvr>
                                        <p:cTn id="108" dur="1" fill="hold">
                                          <p:stCondLst>
                                            <p:cond delay="999"/>
                                          </p:stCondLst>
                                        </p:cTn>
                                        <p:tgtEl>
                                          <p:spTgt spid="31"/>
                                        </p:tgtEl>
                                        <p:attrNameLst>
                                          <p:attrName>style.visibility</p:attrName>
                                        </p:attrNameLst>
                                      </p:cBhvr>
                                      <p:to>
                                        <p:strVal val="hidden"/>
                                      </p:to>
                                    </p:set>
                                  </p:childTnLst>
                                </p:cTn>
                              </p:par>
                              <p:par>
                                <p:cTn id="109" presetID="42" presetClass="exit" presetSubtype="0" fill="hold" nodeType="withEffect">
                                  <p:stCondLst>
                                    <p:cond delay="0"/>
                                  </p:stCondLst>
                                  <p:childTnLst>
                                    <p:animEffect transition="out" filter="fade">
                                      <p:cBhvr>
                                        <p:cTn id="110" dur="1000"/>
                                        <p:tgtEl>
                                          <p:spTgt spid="36"/>
                                        </p:tgtEl>
                                      </p:cBhvr>
                                    </p:animEffect>
                                    <p:anim calcmode="lin" valueType="num">
                                      <p:cBhvr>
                                        <p:cTn id="111" dur="1000"/>
                                        <p:tgtEl>
                                          <p:spTgt spid="36"/>
                                        </p:tgtEl>
                                        <p:attrNameLst>
                                          <p:attrName>ppt_x</p:attrName>
                                        </p:attrNameLst>
                                      </p:cBhvr>
                                      <p:tavLst>
                                        <p:tav tm="0">
                                          <p:val>
                                            <p:strVal val="ppt_x"/>
                                          </p:val>
                                        </p:tav>
                                        <p:tav tm="100000">
                                          <p:val>
                                            <p:strVal val="ppt_x"/>
                                          </p:val>
                                        </p:tav>
                                      </p:tavLst>
                                    </p:anim>
                                    <p:anim calcmode="lin" valueType="num">
                                      <p:cBhvr>
                                        <p:cTn id="112" dur="1000"/>
                                        <p:tgtEl>
                                          <p:spTgt spid="36"/>
                                        </p:tgtEl>
                                        <p:attrNameLst>
                                          <p:attrName>ppt_y</p:attrName>
                                        </p:attrNameLst>
                                      </p:cBhvr>
                                      <p:tavLst>
                                        <p:tav tm="0">
                                          <p:val>
                                            <p:strVal val="ppt_y"/>
                                          </p:val>
                                        </p:tav>
                                        <p:tav tm="100000">
                                          <p:val>
                                            <p:strVal val="ppt_y+.1"/>
                                          </p:val>
                                        </p:tav>
                                      </p:tavLst>
                                    </p:anim>
                                    <p:set>
                                      <p:cBhvr>
                                        <p:cTn id="113" dur="1" fill="hold">
                                          <p:stCondLst>
                                            <p:cond delay="999"/>
                                          </p:stCondLst>
                                        </p:cTn>
                                        <p:tgtEl>
                                          <p:spTgt spid="36"/>
                                        </p:tgtEl>
                                        <p:attrNameLst>
                                          <p:attrName>style.visibility</p:attrName>
                                        </p:attrNameLst>
                                      </p:cBhvr>
                                      <p:to>
                                        <p:strVal val="hidden"/>
                                      </p:to>
                                    </p:set>
                                  </p:childTnLst>
                                </p:cTn>
                              </p:par>
                              <p:par>
                                <p:cTn id="114" presetID="42" presetClass="exit" presetSubtype="0" fill="hold" nodeType="withEffect">
                                  <p:stCondLst>
                                    <p:cond delay="0"/>
                                  </p:stCondLst>
                                  <p:childTnLst>
                                    <p:animEffect transition="out" filter="fade">
                                      <p:cBhvr>
                                        <p:cTn id="115" dur="1000"/>
                                        <p:tgtEl>
                                          <p:spTgt spid="34"/>
                                        </p:tgtEl>
                                      </p:cBhvr>
                                    </p:animEffect>
                                    <p:anim calcmode="lin" valueType="num">
                                      <p:cBhvr>
                                        <p:cTn id="116" dur="1000"/>
                                        <p:tgtEl>
                                          <p:spTgt spid="34"/>
                                        </p:tgtEl>
                                        <p:attrNameLst>
                                          <p:attrName>ppt_x</p:attrName>
                                        </p:attrNameLst>
                                      </p:cBhvr>
                                      <p:tavLst>
                                        <p:tav tm="0">
                                          <p:val>
                                            <p:strVal val="ppt_x"/>
                                          </p:val>
                                        </p:tav>
                                        <p:tav tm="100000">
                                          <p:val>
                                            <p:strVal val="ppt_x"/>
                                          </p:val>
                                        </p:tav>
                                      </p:tavLst>
                                    </p:anim>
                                    <p:anim calcmode="lin" valueType="num">
                                      <p:cBhvr>
                                        <p:cTn id="117" dur="1000"/>
                                        <p:tgtEl>
                                          <p:spTgt spid="34"/>
                                        </p:tgtEl>
                                        <p:attrNameLst>
                                          <p:attrName>ppt_y</p:attrName>
                                        </p:attrNameLst>
                                      </p:cBhvr>
                                      <p:tavLst>
                                        <p:tav tm="0">
                                          <p:val>
                                            <p:strVal val="ppt_y"/>
                                          </p:val>
                                        </p:tav>
                                        <p:tav tm="100000">
                                          <p:val>
                                            <p:strVal val="ppt_y+.1"/>
                                          </p:val>
                                        </p:tav>
                                      </p:tavLst>
                                    </p:anim>
                                    <p:set>
                                      <p:cBhvr>
                                        <p:cTn id="118" dur="1" fill="hold">
                                          <p:stCondLst>
                                            <p:cond delay="999"/>
                                          </p:stCondLst>
                                        </p:cTn>
                                        <p:tgtEl>
                                          <p:spTgt spid="34"/>
                                        </p:tgtEl>
                                        <p:attrNameLst>
                                          <p:attrName>style.visibility</p:attrName>
                                        </p:attrNameLst>
                                      </p:cBhvr>
                                      <p:to>
                                        <p:strVal val="hidden"/>
                                      </p:to>
                                    </p:set>
                                  </p:childTnLst>
                                </p:cTn>
                              </p:par>
                              <p:par>
                                <p:cTn id="119" presetID="42" presetClass="exit" presetSubtype="0" fill="hold" nodeType="withEffect">
                                  <p:stCondLst>
                                    <p:cond delay="0"/>
                                  </p:stCondLst>
                                  <p:childTnLst>
                                    <p:animEffect transition="out" filter="fade">
                                      <p:cBhvr>
                                        <p:cTn id="120" dur="1000"/>
                                        <p:tgtEl>
                                          <p:spTgt spid="39"/>
                                        </p:tgtEl>
                                      </p:cBhvr>
                                    </p:animEffect>
                                    <p:anim calcmode="lin" valueType="num">
                                      <p:cBhvr>
                                        <p:cTn id="121" dur="1000"/>
                                        <p:tgtEl>
                                          <p:spTgt spid="39"/>
                                        </p:tgtEl>
                                        <p:attrNameLst>
                                          <p:attrName>ppt_x</p:attrName>
                                        </p:attrNameLst>
                                      </p:cBhvr>
                                      <p:tavLst>
                                        <p:tav tm="0">
                                          <p:val>
                                            <p:strVal val="ppt_x"/>
                                          </p:val>
                                        </p:tav>
                                        <p:tav tm="100000">
                                          <p:val>
                                            <p:strVal val="ppt_x"/>
                                          </p:val>
                                        </p:tav>
                                      </p:tavLst>
                                    </p:anim>
                                    <p:anim calcmode="lin" valueType="num">
                                      <p:cBhvr>
                                        <p:cTn id="122" dur="1000"/>
                                        <p:tgtEl>
                                          <p:spTgt spid="39"/>
                                        </p:tgtEl>
                                        <p:attrNameLst>
                                          <p:attrName>ppt_y</p:attrName>
                                        </p:attrNameLst>
                                      </p:cBhvr>
                                      <p:tavLst>
                                        <p:tav tm="0">
                                          <p:val>
                                            <p:strVal val="ppt_y"/>
                                          </p:val>
                                        </p:tav>
                                        <p:tav tm="100000">
                                          <p:val>
                                            <p:strVal val="ppt_y+.1"/>
                                          </p:val>
                                        </p:tav>
                                      </p:tavLst>
                                    </p:anim>
                                    <p:set>
                                      <p:cBhvr>
                                        <p:cTn id="123" dur="1" fill="hold">
                                          <p:stCondLst>
                                            <p:cond delay="999"/>
                                          </p:stCondLst>
                                        </p:cTn>
                                        <p:tgtEl>
                                          <p:spTgt spid="39"/>
                                        </p:tgtEl>
                                        <p:attrNameLst>
                                          <p:attrName>style.visibility</p:attrName>
                                        </p:attrNameLst>
                                      </p:cBhvr>
                                      <p:to>
                                        <p:strVal val="hidden"/>
                                      </p:to>
                                    </p:set>
                                  </p:childTnLst>
                                </p:cTn>
                              </p:par>
                              <p:par>
                                <p:cTn id="124" presetID="42" presetClass="exit" presetSubtype="0" fill="hold" nodeType="withEffect">
                                  <p:stCondLst>
                                    <p:cond delay="0"/>
                                  </p:stCondLst>
                                  <p:childTnLst>
                                    <p:animEffect transition="out" filter="fade">
                                      <p:cBhvr>
                                        <p:cTn id="125" dur="1000"/>
                                        <p:tgtEl>
                                          <p:spTgt spid="38"/>
                                        </p:tgtEl>
                                      </p:cBhvr>
                                    </p:animEffect>
                                    <p:anim calcmode="lin" valueType="num">
                                      <p:cBhvr>
                                        <p:cTn id="126" dur="1000"/>
                                        <p:tgtEl>
                                          <p:spTgt spid="38"/>
                                        </p:tgtEl>
                                        <p:attrNameLst>
                                          <p:attrName>ppt_x</p:attrName>
                                        </p:attrNameLst>
                                      </p:cBhvr>
                                      <p:tavLst>
                                        <p:tav tm="0">
                                          <p:val>
                                            <p:strVal val="ppt_x"/>
                                          </p:val>
                                        </p:tav>
                                        <p:tav tm="100000">
                                          <p:val>
                                            <p:strVal val="ppt_x"/>
                                          </p:val>
                                        </p:tav>
                                      </p:tavLst>
                                    </p:anim>
                                    <p:anim calcmode="lin" valueType="num">
                                      <p:cBhvr>
                                        <p:cTn id="127" dur="1000"/>
                                        <p:tgtEl>
                                          <p:spTgt spid="38"/>
                                        </p:tgtEl>
                                        <p:attrNameLst>
                                          <p:attrName>ppt_y</p:attrName>
                                        </p:attrNameLst>
                                      </p:cBhvr>
                                      <p:tavLst>
                                        <p:tav tm="0">
                                          <p:val>
                                            <p:strVal val="ppt_y"/>
                                          </p:val>
                                        </p:tav>
                                        <p:tav tm="100000">
                                          <p:val>
                                            <p:strVal val="ppt_y+.1"/>
                                          </p:val>
                                        </p:tav>
                                      </p:tavLst>
                                    </p:anim>
                                    <p:set>
                                      <p:cBhvr>
                                        <p:cTn id="128" dur="1" fill="hold">
                                          <p:stCondLst>
                                            <p:cond delay="999"/>
                                          </p:stCondLst>
                                        </p:cTn>
                                        <p:tgtEl>
                                          <p:spTgt spid="38"/>
                                        </p:tgtEl>
                                        <p:attrNameLst>
                                          <p:attrName>style.visibility</p:attrName>
                                        </p:attrNameLst>
                                      </p:cBhvr>
                                      <p:to>
                                        <p:strVal val="hidden"/>
                                      </p:to>
                                    </p:set>
                                  </p:childTnLst>
                                </p:cTn>
                              </p:par>
                              <p:par>
                                <p:cTn id="129" presetID="42" presetClass="exit" presetSubtype="0" fill="hold" nodeType="withEffect">
                                  <p:stCondLst>
                                    <p:cond delay="0"/>
                                  </p:stCondLst>
                                  <p:childTnLst>
                                    <p:animEffect transition="out" filter="fade">
                                      <p:cBhvr>
                                        <p:cTn id="130" dur="1000"/>
                                        <p:tgtEl>
                                          <p:spTgt spid="37"/>
                                        </p:tgtEl>
                                      </p:cBhvr>
                                    </p:animEffect>
                                    <p:anim calcmode="lin" valueType="num">
                                      <p:cBhvr>
                                        <p:cTn id="131" dur="1000"/>
                                        <p:tgtEl>
                                          <p:spTgt spid="37"/>
                                        </p:tgtEl>
                                        <p:attrNameLst>
                                          <p:attrName>ppt_x</p:attrName>
                                        </p:attrNameLst>
                                      </p:cBhvr>
                                      <p:tavLst>
                                        <p:tav tm="0">
                                          <p:val>
                                            <p:strVal val="ppt_x"/>
                                          </p:val>
                                        </p:tav>
                                        <p:tav tm="100000">
                                          <p:val>
                                            <p:strVal val="ppt_x"/>
                                          </p:val>
                                        </p:tav>
                                      </p:tavLst>
                                    </p:anim>
                                    <p:anim calcmode="lin" valueType="num">
                                      <p:cBhvr>
                                        <p:cTn id="132" dur="1000"/>
                                        <p:tgtEl>
                                          <p:spTgt spid="37"/>
                                        </p:tgtEl>
                                        <p:attrNameLst>
                                          <p:attrName>ppt_y</p:attrName>
                                        </p:attrNameLst>
                                      </p:cBhvr>
                                      <p:tavLst>
                                        <p:tav tm="0">
                                          <p:val>
                                            <p:strVal val="ppt_y"/>
                                          </p:val>
                                        </p:tav>
                                        <p:tav tm="100000">
                                          <p:val>
                                            <p:strVal val="ppt_y+.1"/>
                                          </p:val>
                                        </p:tav>
                                      </p:tavLst>
                                    </p:anim>
                                    <p:set>
                                      <p:cBhvr>
                                        <p:cTn id="133" dur="1" fill="hold">
                                          <p:stCondLst>
                                            <p:cond delay="999"/>
                                          </p:stCondLst>
                                        </p:cTn>
                                        <p:tgtEl>
                                          <p:spTgt spid="37"/>
                                        </p:tgtEl>
                                        <p:attrNameLst>
                                          <p:attrName>style.visibility</p:attrName>
                                        </p:attrNameLst>
                                      </p:cBhvr>
                                      <p:to>
                                        <p:strVal val="hidden"/>
                                      </p:to>
                                    </p:set>
                                  </p:childTnLst>
                                </p:cTn>
                              </p:par>
                              <p:par>
                                <p:cTn id="134" presetID="42" presetClass="exit" presetSubtype="0" fill="hold" nodeType="withEffect">
                                  <p:stCondLst>
                                    <p:cond delay="0"/>
                                  </p:stCondLst>
                                  <p:childTnLst>
                                    <p:animEffect transition="out" filter="fade">
                                      <p:cBhvr>
                                        <p:cTn id="135" dur="1000"/>
                                        <p:tgtEl>
                                          <p:spTgt spid="42"/>
                                        </p:tgtEl>
                                      </p:cBhvr>
                                    </p:animEffect>
                                    <p:anim calcmode="lin" valueType="num">
                                      <p:cBhvr>
                                        <p:cTn id="136" dur="1000"/>
                                        <p:tgtEl>
                                          <p:spTgt spid="42"/>
                                        </p:tgtEl>
                                        <p:attrNameLst>
                                          <p:attrName>ppt_x</p:attrName>
                                        </p:attrNameLst>
                                      </p:cBhvr>
                                      <p:tavLst>
                                        <p:tav tm="0">
                                          <p:val>
                                            <p:strVal val="ppt_x"/>
                                          </p:val>
                                        </p:tav>
                                        <p:tav tm="100000">
                                          <p:val>
                                            <p:strVal val="ppt_x"/>
                                          </p:val>
                                        </p:tav>
                                      </p:tavLst>
                                    </p:anim>
                                    <p:anim calcmode="lin" valueType="num">
                                      <p:cBhvr>
                                        <p:cTn id="137" dur="1000"/>
                                        <p:tgtEl>
                                          <p:spTgt spid="42"/>
                                        </p:tgtEl>
                                        <p:attrNameLst>
                                          <p:attrName>ppt_y</p:attrName>
                                        </p:attrNameLst>
                                      </p:cBhvr>
                                      <p:tavLst>
                                        <p:tav tm="0">
                                          <p:val>
                                            <p:strVal val="ppt_y"/>
                                          </p:val>
                                        </p:tav>
                                        <p:tav tm="100000">
                                          <p:val>
                                            <p:strVal val="ppt_y+.1"/>
                                          </p:val>
                                        </p:tav>
                                      </p:tavLst>
                                    </p:anim>
                                    <p:set>
                                      <p:cBhvr>
                                        <p:cTn id="138" dur="1" fill="hold">
                                          <p:stCondLst>
                                            <p:cond delay="999"/>
                                          </p:stCondLst>
                                        </p:cTn>
                                        <p:tgtEl>
                                          <p:spTgt spid="42"/>
                                        </p:tgtEl>
                                        <p:attrNameLst>
                                          <p:attrName>style.visibility</p:attrName>
                                        </p:attrNameLst>
                                      </p:cBhvr>
                                      <p:to>
                                        <p:strVal val="hidden"/>
                                      </p:to>
                                    </p:set>
                                  </p:childTnLst>
                                </p:cTn>
                              </p:par>
                              <p:par>
                                <p:cTn id="139" presetID="42" presetClass="exit" presetSubtype="0" fill="hold" nodeType="withEffect">
                                  <p:stCondLst>
                                    <p:cond delay="0"/>
                                  </p:stCondLst>
                                  <p:childTnLst>
                                    <p:animEffect transition="out" filter="fade">
                                      <p:cBhvr>
                                        <p:cTn id="140" dur="1000"/>
                                        <p:tgtEl>
                                          <p:spTgt spid="41"/>
                                        </p:tgtEl>
                                      </p:cBhvr>
                                    </p:animEffect>
                                    <p:anim calcmode="lin" valueType="num">
                                      <p:cBhvr>
                                        <p:cTn id="141" dur="1000"/>
                                        <p:tgtEl>
                                          <p:spTgt spid="41"/>
                                        </p:tgtEl>
                                        <p:attrNameLst>
                                          <p:attrName>ppt_x</p:attrName>
                                        </p:attrNameLst>
                                      </p:cBhvr>
                                      <p:tavLst>
                                        <p:tav tm="0">
                                          <p:val>
                                            <p:strVal val="ppt_x"/>
                                          </p:val>
                                        </p:tav>
                                        <p:tav tm="100000">
                                          <p:val>
                                            <p:strVal val="ppt_x"/>
                                          </p:val>
                                        </p:tav>
                                      </p:tavLst>
                                    </p:anim>
                                    <p:anim calcmode="lin" valueType="num">
                                      <p:cBhvr>
                                        <p:cTn id="142" dur="1000"/>
                                        <p:tgtEl>
                                          <p:spTgt spid="41"/>
                                        </p:tgtEl>
                                        <p:attrNameLst>
                                          <p:attrName>ppt_y</p:attrName>
                                        </p:attrNameLst>
                                      </p:cBhvr>
                                      <p:tavLst>
                                        <p:tav tm="0">
                                          <p:val>
                                            <p:strVal val="ppt_y"/>
                                          </p:val>
                                        </p:tav>
                                        <p:tav tm="100000">
                                          <p:val>
                                            <p:strVal val="ppt_y+.1"/>
                                          </p:val>
                                        </p:tav>
                                      </p:tavLst>
                                    </p:anim>
                                    <p:set>
                                      <p:cBhvr>
                                        <p:cTn id="143" dur="1" fill="hold">
                                          <p:stCondLst>
                                            <p:cond delay="999"/>
                                          </p:stCondLst>
                                        </p:cTn>
                                        <p:tgtEl>
                                          <p:spTgt spid="41"/>
                                        </p:tgtEl>
                                        <p:attrNameLst>
                                          <p:attrName>style.visibility</p:attrName>
                                        </p:attrNameLst>
                                      </p:cBhvr>
                                      <p:to>
                                        <p:strVal val="hidden"/>
                                      </p:to>
                                    </p:set>
                                  </p:childTnLst>
                                </p:cTn>
                              </p:par>
                              <p:par>
                                <p:cTn id="144" presetID="42" presetClass="exit" presetSubtype="0" fill="hold" nodeType="withEffect">
                                  <p:stCondLst>
                                    <p:cond delay="0"/>
                                  </p:stCondLst>
                                  <p:childTnLst>
                                    <p:animEffect transition="out" filter="fade">
                                      <p:cBhvr>
                                        <p:cTn id="145" dur="1000"/>
                                        <p:tgtEl>
                                          <p:spTgt spid="40"/>
                                        </p:tgtEl>
                                      </p:cBhvr>
                                    </p:animEffect>
                                    <p:anim calcmode="lin" valueType="num">
                                      <p:cBhvr>
                                        <p:cTn id="146" dur="1000"/>
                                        <p:tgtEl>
                                          <p:spTgt spid="40"/>
                                        </p:tgtEl>
                                        <p:attrNameLst>
                                          <p:attrName>ppt_x</p:attrName>
                                        </p:attrNameLst>
                                      </p:cBhvr>
                                      <p:tavLst>
                                        <p:tav tm="0">
                                          <p:val>
                                            <p:strVal val="ppt_x"/>
                                          </p:val>
                                        </p:tav>
                                        <p:tav tm="100000">
                                          <p:val>
                                            <p:strVal val="ppt_x"/>
                                          </p:val>
                                        </p:tav>
                                      </p:tavLst>
                                    </p:anim>
                                    <p:anim calcmode="lin" valueType="num">
                                      <p:cBhvr>
                                        <p:cTn id="147" dur="1000"/>
                                        <p:tgtEl>
                                          <p:spTgt spid="40"/>
                                        </p:tgtEl>
                                        <p:attrNameLst>
                                          <p:attrName>ppt_y</p:attrName>
                                        </p:attrNameLst>
                                      </p:cBhvr>
                                      <p:tavLst>
                                        <p:tav tm="0">
                                          <p:val>
                                            <p:strVal val="ppt_y"/>
                                          </p:val>
                                        </p:tav>
                                        <p:tav tm="100000">
                                          <p:val>
                                            <p:strVal val="ppt_y+.1"/>
                                          </p:val>
                                        </p:tav>
                                      </p:tavLst>
                                    </p:anim>
                                    <p:set>
                                      <p:cBhvr>
                                        <p:cTn id="148" dur="1" fill="hold">
                                          <p:stCondLst>
                                            <p:cond delay="999"/>
                                          </p:stCondLst>
                                        </p:cTn>
                                        <p:tgtEl>
                                          <p:spTgt spid="40"/>
                                        </p:tgtEl>
                                        <p:attrNameLst>
                                          <p:attrName>style.visibility</p:attrName>
                                        </p:attrNameLst>
                                      </p:cBhvr>
                                      <p:to>
                                        <p:strVal val="hidden"/>
                                      </p:to>
                                    </p:set>
                                  </p:childTnLst>
                                </p:cTn>
                              </p:par>
                              <p:par>
                                <p:cTn id="149" presetID="22" presetClass="entr" presetSubtype="8" fill="hold" grpId="0" nodeType="withEffect">
                                  <p:stCondLst>
                                    <p:cond delay="0"/>
                                  </p:stCondLst>
                                  <p:childTnLst>
                                    <p:set>
                                      <p:cBhvr>
                                        <p:cTn id="150" dur="1" fill="hold">
                                          <p:stCondLst>
                                            <p:cond delay="0"/>
                                          </p:stCondLst>
                                        </p:cTn>
                                        <p:tgtEl>
                                          <p:spTgt spid="23"/>
                                        </p:tgtEl>
                                        <p:attrNameLst>
                                          <p:attrName>style.visibility</p:attrName>
                                        </p:attrNameLst>
                                      </p:cBhvr>
                                      <p:to>
                                        <p:strVal val="visible"/>
                                      </p:to>
                                    </p:set>
                                    <p:animEffect transition="in" filter="wipe(left)">
                                      <p:cBhvr>
                                        <p:cTn id="151" dur="500"/>
                                        <p:tgtEl>
                                          <p:spTgt spid="23"/>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Effect transition="in" filter="wipe(left)">
                                      <p:cBhvr>
                                        <p:cTn id="154" dur="500"/>
                                        <p:tgtEl>
                                          <p:spTgt spid="2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27"/>
                                        </p:tgtEl>
                                        <p:attrNameLst>
                                          <p:attrName>style.visibility</p:attrName>
                                        </p:attrNameLst>
                                      </p:cBhvr>
                                      <p:to>
                                        <p:strVal val="visible"/>
                                      </p:to>
                                    </p:set>
                                    <p:animEffect transition="in" filter="wipe(left)">
                                      <p:cBhvr>
                                        <p:cTn id="159" dur="500"/>
                                        <p:tgtEl>
                                          <p:spTgt spid="27"/>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25"/>
                                        </p:tgtEl>
                                        <p:attrNameLst>
                                          <p:attrName>style.visibility</p:attrName>
                                        </p:attrNameLst>
                                      </p:cBhvr>
                                      <p:to>
                                        <p:strVal val="visible"/>
                                      </p:to>
                                    </p:set>
                                    <p:animEffect transition="in" filter="wipe(left)">
                                      <p:cBhvr>
                                        <p:cTn id="162" dur="500"/>
                                        <p:tgtEl>
                                          <p:spTgt spid="2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28"/>
                                        </p:tgtEl>
                                        <p:attrNameLst>
                                          <p:attrName>style.visibility</p:attrName>
                                        </p:attrNameLst>
                                      </p:cBhvr>
                                      <p:to>
                                        <p:strVal val="visible"/>
                                      </p:to>
                                    </p:set>
                                    <p:animEffect transition="in" filter="wipe(left)">
                                      <p:cBhvr>
                                        <p:cTn id="167" dur="500"/>
                                        <p:tgtEl>
                                          <p:spTgt spid="28"/>
                                        </p:tgtEl>
                                      </p:cBhvr>
                                    </p:animEffect>
                                  </p:childTnLst>
                                </p:cTn>
                              </p:par>
                              <p:par>
                                <p:cTn id="168" presetID="22" presetClass="entr" presetSubtype="8" fill="hold" grpId="0" nodeType="withEffect">
                                  <p:stCondLst>
                                    <p:cond delay="0"/>
                                  </p:stCondLst>
                                  <p:childTnLst>
                                    <p:set>
                                      <p:cBhvr>
                                        <p:cTn id="169" dur="1" fill="hold">
                                          <p:stCondLst>
                                            <p:cond delay="0"/>
                                          </p:stCondLst>
                                        </p:cTn>
                                        <p:tgtEl>
                                          <p:spTgt spid="26"/>
                                        </p:tgtEl>
                                        <p:attrNameLst>
                                          <p:attrName>style.visibility</p:attrName>
                                        </p:attrNameLst>
                                      </p:cBhvr>
                                      <p:to>
                                        <p:strVal val="visible"/>
                                      </p:to>
                                    </p:set>
                                    <p:animEffect transition="in" filter="wipe(left)">
                                      <p:cBhvr>
                                        <p:cTn id="170" dur="500"/>
                                        <p:tgtEl>
                                          <p:spTgt spid="2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9"/>
                                        </p:tgtEl>
                                        <p:attrNameLst>
                                          <p:attrName>style.visibility</p:attrName>
                                        </p:attrNameLst>
                                      </p:cBhvr>
                                      <p:to>
                                        <p:strVal val="visible"/>
                                      </p:to>
                                    </p:set>
                                    <p:animEffect transition="in" filter="wipe(left)">
                                      <p:cBhvr>
                                        <p:cTn id="175" dur="500"/>
                                        <p:tgtEl>
                                          <p:spTgt spid="29"/>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30"/>
                                        </p:tgtEl>
                                        <p:attrNameLst>
                                          <p:attrName>style.visibility</p:attrName>
                                        </p:attrNameLst>
                                      </p:cBhvr>
                                      <p:to>
                                        <p:strVal val="visible"/>
                                      </p:to>
                                    </p:set>
                                    <p:animEffect transition="in" filter="wipe(left)">
                                      <p:cBhvr>
                                        <p:cTn id="1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10" grpId="0" animBg="1"/>
      <p:bldP spid="10" grpId="1" animBg="1"/>
      <p:bldP spid="23" grpId="0" animBg="1"/>
      <p:bldP spid="24" grpId="0" animBg="1"/>
      <p:bldP spid="25" grpId="0" animBg="1"/>
      <p:bldP spid="26"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98323" y="0"/>
            <a:ext cx="8969477"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2000" b="1" spc="-30">
                <a:solidFill>
                  <a:srgbClr val="0000CC"/>
                </a:solidFill>
                <a:latin typeface="Tahoma" pitchFamily="34" charset="0"/>
                <a:ea typeface="Tahoma" pitchFamily="34" charset="0"/>
                <a:cs typeface="Tahoma" pitchFamily="34" charset="0"/>
              </a:rPr>
              <a:t>Câu 27. Phân tích TT HCM về một số lĩnh vực chính của văn hóa? Ý nghĩa của tư tưởng đó trong xây dựng lối sống của sinh viên hiện nay?</a:t>
            </a:r>
            <a:endParaRPr lang="en-US" sz="2000" b="1" spc="-30">
              <a:solidFill>
                <a:srgbClr val="0000CC"/>
              </a:solidFill>
              <a:latin typeface="Tahoma" pitchFamily="34" charset="0"/>
              <a:ea typeface="Tahoma" pitchFamily="34" charset="0"/>
              <a:cs typeface="Tahoma" pitchFamily="34" charset="0"/>
            </a:endParaRPr>
          </a:p>
        </p:txBody>
      </p:sp>
      <p:sp>
        <p:nvSpPr>
          <p:cNvPr id="25" name="Rectangle 24"/>
          <p:cNvSpPr/>
          <p:nvPr/>
        </p:nvSpPr>
        <p:spPr>
          <a:xfrm>
            <a:off x="152400" y="2286000"/>
            <a:ext cx="1828800" cy="310854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800" b="1">
                <a:latin typeface="Tahoma" pitchFamily="34" charset="0"/>
                <a:ea typeface="Tahoma" pitchFamily="34" charset="0"/>
                <a:cs typeface="Tahoma" pitchFamily="34" charset="0"/>
              </a:rPr>
              <a:t>- QĐ của  HCM về một số lĩnh vực chính của văn hoá</a:t>
            </a:r>
            <a:endParaRPr lang="en-US" sz="2800" b="1">
              <a:latin typeface="Tahoma" pitchFamily="34" charset="0"/>
              <a:ea typeface="Tahoma" pitchFamily="34" charset="0"/>
              <a:cs typeface="Tahoma" pitchFamily="34" charset="0"/>
            </a:endParaRPr>
          </a:p>
        </p:txBody>
      </p:sp>
      <p:sp>
        <p:nvSpPr>
          <p:cNvPr id="26" name="Rectangle 25"/>
          <p:cNvSpPr/>
          <p:nvPr/>
        </p:nvSpPr>
        <p:spPr>
          <a:xfrm>
            <a:off x="3048000" y="1447800"/>
            <a:ext cx="2362200" cy="1077218"/>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Văn hoá giáo dục</a:t>
            </a:r>
            <a:endParaRPr lang="en-US" sz="3200" b="1">
              <a:solidFill>
                <a:schemeClr val="bg1"/>
              </a:solidFill>
              <a:latin typeface="Tahoma" pitchFamily="34" charset="0"/>
              <a:ea typeface="Tahoma" pitchFamily="34" charset="0"/>
              <a:cs typeface="Tahoma" pitchFamily="34" charset="0"/>
            </a:endParaRPr>
          </a:p>
        </p:txBody>
      </p:sp>
      <p:sp>
        <p:nvSpPr>
          <p:cNvPr id="27" name="Rectangle 26"/>
          <p:cNvSpPr/>
          <p:nvPr/>
        </p:nvSpPr>
        <p:spPr>
          <a:xfrm>
            <a:off x="3048000" y="3276600"/>
            <a:ext cx="2362200" cy="1077218"/>
          </a:xfrm>
          <a:prstGeom prst="rect">
            <a:avLst/>
          </a:prstGeom>
          <a:solidFill>
            <a:srgbClr val="7030A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Văn hoá văn nghệ</a:t>
            </a:r>
            <a:endParaRPr lang="en-US" sz="3200" b="1">
              <a:solidFill>
                <a:schemeClr val="bg1"/>
              </a:solidFill>
              <a:latin typeface="Tahoma" pitchFamily="34" charset="0"/>
              <a:ea typeface="Tahoma" pitchFamily="34" charset="0"/>
              <a:cs typeface="Tahoma" pitchFamily="34" charset="0"/>
            </a:endParaRPr>
          </a:p>
        </p:txBody>
      </p:sp>
      <p:cxnSp>
        <p:nvCxnSpPr>
          <p:cNvPr id="28" name="Straight Arrow Connector 27"/>
          <p:cNvCxnSpPr>
            <a:stCxn id="25" idx="3"/>
            <a:endCxn id="26" idx="1"/>
          </p:cNvCxnSpPr>
          <p:nvPr/>
        </p:nvCxnSpPr>
        <p:spPr>
          <a:xfrm flipV="1">
            <a:off x="1981200" y="1986409"/>
            <a:ext cx="1066800" cy="185386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3"/>
            <a:endCxn id="27" idx="1"/>
          </p:cNvCxnSpPr>
          <p:nvPr/>
        </p:nvCxnSpPr>
        <p:spPr>
          <a:xfrm flipV="1">
            <a:off x="1981200" y="3815209"/>
            <a:ext cx="1066800" cy="2506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048000" y="5171182"/>
            <a:ext cx="2300748" cy="1077218"/>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spc="-100">
                <a:solidFill>
                  <a:schemeClr val="tx1">
                    <a:lumMod val="95000"/>
                    <a:lumOff val="5000"/>
                  </a:schemeClr>
                </a:solidFill>
                <a:latin typeface="Tahoma" pitchFamily="34" charset="0"/>
                <a:ea typeface="Tahoma" pitchFamily="34" charset="0"/>
                <a:cs typeface="Tahoma" pitchFamily="34" charset="0"/>
              </a:rPr>
              <a:t>+ Văn hoá đời sống</a:t>
            </a:r>
            <a:endParaRPr lang="en-US" sz="3200" b="1" spc="-100">
              <a:solidFill>
                <a:schemeClr val="tx1">
                  <a:lumMod val="95000"/>
                  <a:lumOff val="5000"/>
                </a:schemeClr>
              </a:solidFill>
              <a:latin typeface="Tahoma" pitchFamily="34" charset="0"/>
              <a:ea typeface="Tahoma" pitchFamily="34" charset="0"/>
              <a:cs typeface="Tahoma" pitchFamily="34" charset="0"/>
            </a:endParaRPr>
          </a:p>
        </p:txBody>
      </p:sp>
      <p:cxnSp>
        <p:nvCxnSpPr>
          <p:cNvPr id="31" name="Straight Arrow Connector 30"/>
          <p:cNvCxnSpPr>
            <a:stCxn id="25" idx="3"/>
            <a:endCxn id="30" idx="1"/>
          </p:cNvCxnSpPr>
          <p:nvPr/>
        </p:nvCxnSpPr>
        <p:spPr>
          <a:xfrm>
            <a:off x="1981200" y="3840272"/>
            <a:ext cx="1066800" cy="1869519"/>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48400" y="762000"/>
            <a:ext cx="27432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FF0000"/>
                </a:solidFill>
                <a:latin typeface="Tahoma" pitchFamily="34" charset="0"/>
                <a:ea typeface="Tahoma" pitchFamily="34" charset="0"/>
                <a:cs typeface="Tahoma" pitchFamily="34" charset="0"/>
              </a:rPr>
              <a:t>Vai trò của VHGD</a:t>
            </a:r>
          </a:p>
        </p:txBody>
      </p:sp>
      <p:sp>
        <p:nvSpPr>
          <p:cNvPr id="37" name="TextBox 36"/>
          <p:cNvSpPr txBox="1"/>
          <p:nvPr/>
        </p:nvSpPr>
        <p:spPr>
          <a:xfrm>
            <a:off x="6248400" y="1428690"/>
            <a:ext cx="27432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Mục tiêu của VHGD</a:t>
            </a:r>
          </a:p>
        </p:txBody>
      </p:sp>
      <p:sp>
        <p:nvSpPr>
          <p:cNvPr id="38" name="TextBox 37"/>
          <p:cNvSpPr txBox="1"/>
          <p:nvPr/>
        </p:nvSpPr>
        <p:spPr>
          <a:xfrm>
            <a:off x="6248400" y="2038290"/>
            <a:ext cx="27432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chemeClr val="accent6">
                    <a:lumMod val="50000"/>
                  </a:schemeClr>
                </a:solidFill>
                <a:latin typeface="Tahoma" pitchFamily="34" charset="0"/>
                <a:ea typeface="Tahoma" pitchFamily="34" charset="0"/>
                <a:cs typeface="Tahoma" pitchFamily="34" charset="0"/>
              </a:rPr>
              <a:t>Phương châm GD</a:t>
            </a:r>
          </a:p>
        </p:txBody>
      </p:sp>
      <p:sp>
        <p:nvSpPr>
          <p:cNvPr id="39" name="TextBox 38"/>
          <p:cNvSpPr txBox="1"/>
          <p:nvPr/>
        </p:nvSpPr>
        <p:spPr>
          <a:xfrm>
            <a:off x="6248400" y="2647890"/>
            <a:ext cx="27432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latin typeface="Tahoma" pitchFamily="34" charset="0"/>
                <a:ea typeface="Tahoma" pitchFamily="34" charset="0"/>
                <a:cs typeface="Tahoma" pitchFamily="34" charset="0"/>
              </a:rPr>
              <a:t>Phương pháp GD</a:t>
            </a:r>
          </a:p>
        </p:txBody>
      </p:sp>
      <p:sp>
        <p:nvSpPr>
          <p:cNvPr id="40" name="TextBox 39"/>
          <p:cNvSpPr txBox="1"/>
          <p:nvPr/>
        </p:nvSpPr>
        <p:spPr>
          <a:xfrm>
            <a:off x="6248400" y="3276600"/>
            <a:ext cx="2743200"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b="1">
                <a:solidFill>
                  <a:srgbClr val="FF0000"/>
                </a:solidFill>
                <a:latin typeface="Tahoma" pitchFamily="34" charset="0"/>
                <a:ea typeface="Tahoma" pitchFamily="34" charset="0"/>
                <a:cs typeface="Tahoma" pitchFamily="34" charset="0"/>
              </a:rPr>
              <a:t>Vai trò của VHVN</a:t>
            </a:r>
          </a:p>
        </p:txBody>
      </p:sp>
      <p:sp>
        <p:nvSpPr>
          <p:cNvPr id="41" name="TextBox 40"/>
          <p:cNvSpPr txBox="1"/>
          <p:nvPr/>
        </p:nvSpPr>
        <p:spPr>
          <a:xfrm>
            <a:off x="6248400" y="3962400"/>
            <a:ext cx="2743200"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Nội dung của VHVN</a:t>
            </a:r>
          </a:p>
        </p:txBody>
      </p:sp>
      <p:sp>
        <p:nvSpPr>
          <p:cNvPr id="42" name="TextBox 41"/>
          <p:cNvSpPr txBox="1"/>
          <p:nvPr/>
        </p:nvSpPr>
        <p:spPr>
          <a:xfrm>
            <a:off x="6248400" y="4800600"/>
            <a:ext cx="274320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a:solidFill>
                  <a:srgbClr val="FF0000"/>
                </a:solidFill>
                <a:latin typeface="Tahoma" pitchFamily="34" charset="0"/>
                <a:ea typeface="Tahoma" pitchFamily="34" charset="0"/>
                <a:cs typeface="Tahoma" pitchFamily="34" charset="0"/>
              </a:rPr>
              <a:t>Đạo đức mới</a:t>
            </a:r>
          </a:p>
        </p:txBody>
      </p:sp>
      <p:sp>
        <p:nvSpPr>
          <p:cNvPr id="43" name="TextBox 42"/>
          <p:cNvSpPr txBox="1"/>
          <p:nvPr/>
        </p:nvSpPr>
        <p:spPr>
          <a:xfrm>
            <a:off x="6248400" y="5509736"/>
            <a:ext cx="274320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Lối sống mới</a:t>
            </a:r>
          </a:p>
        </p:txBody>
      </p:sp>
      <p:sp>
        <p:nvSpPr>
          <p:cNvPr id="44" name="TextBox 43"/>
          <p:cNvSpPr txBox="1"/>
          <p:nvPr/>
        </p:nvSpPr>
        <p:spPr>
          <a:xfrm>
            <a:off x="6248400" y="6229290"/>
            <a:ext cx="274320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a:solidFill>
                  <a:schemeClr val="accent6">
                    <a:lumMod val="50000"/>
                  </a:schemeClr>
                </a:solidFill>
                <a:latin typeface="Tahoma" pitchFamily="34" charset="0"/>
                <a:ea typeface="Tahoma" pitchFamily="34" charset="0"/>
                <a:cs typeface="Tahoma" pitchFamily="34" charset="0"/>
              </a:rPr>
              <a:t>Nếp sống mới</a:t>
            </a:r>
          </a:p>
        </p:txBody>
      </p:sp>
      <p:cxnSp>
        <p:nvCxnSpPr>
          <p:cNvPr id="46" name="Straight Arrow Connector 45"/>
          <p:cNvCxnSpPr>
            <a:stCxn id="26" idx="3"/>
            <a:endCxn id="36" idx="1"/>
          </p:cNvCxnSpPr>
          <p:nvPr/>
        </p:nvCxnSpPr>
        <p:spPr>
          <a:xfrm flipV="1">
            <a:off x="5410200" y="962055"/>
            <a:ext cx="838200" cy="102435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6" idx="3"/>
            <a:endCxn id="37" idx="1"/>
          </p:cNvCxnSpPr>
          <p:nvPr/>
        </p:nvCxnSpPr>
        <p:spPr>
          <a:xfrm flipV="1">
            <a:off x="5410200" y="1628745"/>
            <a:ext cx="838200" cy="35766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6" idx="3"/>
            <a:endCxn id="38" idx="1"/>
          </p:cNvCxnSpPr>
          <p:nvPr/>
        </p:nvCxnSpPr>
        <p:spPr>
          <a:xfrm>
            <a:off x="5410200" y="1986409"/>
            <a:ext cx="838200" cy="25193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6" idx="3"/>
            <a:endCxn id="39" idx="1"/>
          </p:cNvCxnSpPr>
          <p:nvPr/>
        </p:nvCxnSpPr>
        <p:spPr>
          <a:xfrm>
            <a:off x="5410200" y="1986409"/>
            <a:ext cx="838200" cy="86153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3"/>
            <a:endCxn id="40" idx="1"/>
          </p:cNvCxnSpPr>
          <p:nvPr/>
        </p:nvCxnSpPr>
        <p:spPr>
          <a:xfrm flipV="1">
            <a:off x="5410200" y="3476655"/>
            <a:ext cx="838200" cy="33855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7" idx="3"/>
            <a:endCxn id="41" idx="1"/>
          </p:cNvCxnSpPr>
          <p:nvPr/>
        </p:nvCxnSpPr>
        <p:spPr>
          <a:xfrm>
            <a:off x="5410200" y="3815209"/>
            <a:ext cx="838200" cy="34724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3"/>
            <a:endCxn id="42" idx="1"/>
          </p:cNvCxnSpPr>
          <p:nvPr/>
        </p:nvCxnSpPr>
        <p:spPr>
          <a:xfrm flipV="1">
            <a:off x="5348748" y="5000655"/>
            <a:ext cx="899652" cy="70913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3"/>
            <a:endCxn id="43" idx="1"/>
          </p:cNvCxnSpPr>
          <p:nvPr/>
        </p:nvCxnSpPr>
        <p:spPr>
          <a:xfrm>
            <a:off x="5348748" y="5709791"/>
            <a:ext cx="899652" cy="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0" idx="3"/>
            <a:endCxn id="44" idx="1"/>
          </p:cNvCxnSpPr>
          <p:nvPr/>
        </p:nvCxnSpPr>
        <p:spPr>
          <a:xfrm>
            <a:off x="5348748" y="5709791"/>
            <a:ext cx="899652" cy="71955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676400" y="2490571"/>
            <a:ext cx="5791200" cy="255454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8000" b="1">
                <a:solidFill>
                  <a:srgbClr val="FF6600"/>
                </a:solidFill>
                <a:latin typeface="Tahoma" pitchFamily="34" charset="0"/>
                <a:ea typeface="Tahoma" pitchFamily="34" charset="0"/>
                <a:cs typeface="Tahoma" pitchFamily="34" charset="0"/>
              </a:rPr>
              <a:t>- Ý nghĩa (Tự rút ra)</a:t>
            </a:r>
            <a:endParaRPr lang="en-US" sz="8000" b="1">
              <a:solidFill>
                <a:srgbClr val="FF660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757833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8)">
                                      <p:cBhvr>
                                        <p:cTn id="7" dur="125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left)">
                                      <p:cBhvr>
                                        <p:cTn id="52" dur="500"/>
                                        <p:tgtEl>
                                          <p:spTgt spid="5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left)">
                                      <p:cBhvr>
                                        <p:cTn id="68" dur="500"/>
                                        <p:tgtEl>
                                          <p:spTgt spid="5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wipe(left)">
                                      <p:cBhvr>
                                        <p:cTn id="76" dur="500"/>
                                        <p:tgtEl>
                                          <p:spTgt spid="5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wipe(left)">
                                      <p:cBhvr>
                                        <p:cTn id="79" dur="500"/>
                                        <p:tgtEl>
                                          <p:spTgt spid="4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ipe(left)">
                                      <p:cBhvr>
                                        <p:cTn id="92" dur="500"/>
                                        <p:tgtEl>
                                          <p:spTgt spid="60"/>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wipe(left)">
                                      <p:cBhvr>
                                        <p:cTn id="100" dur="500"/>
                                        <p:tgtEl>
                                          <p:spTgt spid="6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wipe(left)">
                                      <p:cBhvr>
                                        <p:cTn id="103" dur="500"/>
                                        <p:tgtEl>
                                          <p:spTgt spid="44"/>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xit" presetSubtype="21" fill="hold" grpId="1" nodeType="clickEffect">
                                  <p:stCondLst>
                                    <p:cond delay="0"/>
                                  </p:stCondLst>
                                  <p:childTnLst>
                                    <p:animEffect transition="out" filter="barn(inVertical)">
                                      <p:cBhvr>
                                        <p:cTn id="107" dur="500"/>
                                        <p:tgtEl>
                                          <p:spTgt spid="25"/>
                                        </p:tgtEl>
                                      </p:cBhvr>
                                    </p:animEffect>
                                    <p:set>
                                      <p:cBhvr>
                                        <p:cTn id="108" dur="1" fill="hold">
                                          <p:stCondLst>
                                            <p:cond delay="499"/>
                                          </p:stCondLst>
                                        </p:cTn>
                                        <p:tgtEl>
                                          <p:spTgt spid="25"/>
                                        </p:tgtEl>
                                        <p:attrNameLst>
                                          <p:attrName>style.visibility</p:attrName>
                                        </p:attrNameLst>
                                      </p:cBhvr>
                                      <p:to>
                                        <p:strVal val="hidden"/>
                                      </p:to>
                                    </p:set>
                                  </p:childTnLst>
                                </p:cTn>
                              </p:par>
                              <p:par>
                                <p:cTn id="109" presetID="16" presetClass="exit" presetSubtype="21" fill="hold" nodeType="withEffect">
                                  <p:stCondLst>
                                    <p:cond delay="0"/>
                                  </p:stCondLst>
                                  <p:childTnLst>
                                    <p:animEffect transition="out" filter="barn(inVertical)">
                                      <p:cBhvr>
                                        <p:cTn id="110" dur="500"/>
                                        <p:tgtEl>
                                          <p:spTgt spid="28"/>
                                        </p:tgtEl>
                                      </p:cBhvr>
                                    </p:animEffect>
                                    <p:set>
                                      <p:cBhvr>
                                        <p:cTn id="111" dur="1" fill="hold">
                                          <p:stCondLst>
                                            <p:cond delay="499"/>
                                          </p:stCondLst>
                                        </p:cTn>
                                        <p:tgtEl>
                                          <p:spTgt spid="28"/>
                                        </p:tgtEl>
                                        <p:attrNameLst>
                                          <p:attrName>style.visibility</p:attrName>
                                        </p:attrNameLst>
                                      </p:cBhvr>
                                      <p:to>
                                        <p:strVal val="hidden"/>
                                      </p:to>
                                    </p:set>
                                  </p:childTnLst>
                                </p:cTn>
                              </p:par>
                              <p:par>
                                <p:cTn id="112" presetID="16" presetClass="exit" presetSubtype="21" fill="hold" grpId="1" nodeType="withEffect">
                                  <p:stCondLst>
                                    <p:cond delay="0"/>
                                  </p:stCondLst>
                                  <p:childTnLst>
                                    <p:animEffect transition="out" filter="barn(inVertical)">
                                      <p:cBhvr>
                                        <p:cTn id="113" dur="500"/>
                                        <p:tgtEl>
                                          <p:spTgt spid="26"/>
                                        </p:tgtEl>
                                      </p:cBhvr>
                                    </p:animEffect>
                                    <p:set>
                                      <p:cBhvr>
                                        <p:cTn id="114" dur="1" fill="hold">
                                          <p:stCondLst>
                                            <p:cond delay="499"/>
                                          </p:stCondLst>
                                        </p:cTn>
                                        <p:tgtEl>
                                          <p:spTgt spid="26"/>
                                        </p:tgtEl>
                                        <p:attrNameLst>
                                          <p:attrName>style.visibility</p:attrName>
                                        </p:attrNameLst>
                                      </p:cBhvr>
                                      <p:to>
                                        <p:strVal val="hidden"/>
                                      </p:to>
                                    </p:set>
                                  </p:childTnLst>
                                </p:cTn>
                              </p:par>
                              <p:par>
                                <p:cTn id="115" presetID="16" presetClass="exit" presetSubtype="21" fill="hold" nodeType="withEffect">
                                  <p:stCondLst>
                                    <p:cond delay="0"/>
                                  </p:stCondLst>
                                  <p:childTnLst>
                                    <p:animEffect transition="out" filter="barn(inVertical)">
                                      <p:cBhvr>
                                        <p:cTn id="116" dur="500"/>
                                        <p:tgtEl>
                                          <p:spTgt spid="29"/>
                                        </p:tgtEl>
                                      </p:cBhvr>
                                    </p:animEffect>
                                    <p:set>
                                      <p:cBhvr>
                                        <p:cTn id="117" dur="1" fill="hold">
                                          <p:stCondLst>
                                            <p:cond delay="499"/>
                                          </p:stCondLst>
                                        </p:cTn>
                                        <p:tgtEl>
                                          <p:spTgt spid="29"/>
                                        </p:tgtEl>
                                        <p:attrNameLst>
                                          <p:attrName>style.visibility</p:attrName>
                                        </p:attrNameLst>
                                      </p:cBhvr>
                                      <p:to>
                                        <p:strVal val="hidden"/>
                                      </p:to>
                                    </p:set>
                                  </p:childTnLst>
                                </p:cTn>
                              </p:par>
                              <p:par>
                                <p:cTn id="118" presetID="16" presetClass="exit" presetSubtype="21" fill="hold" grpId="1" nodeType="withEffect">
                                  <p:stCondLst>
                                    <p:cond delay="0"/>
                                  </p:stCondLst>
                                  <p:childTnLst>
                                    <p:animEffect transition="out" filter="barn(inVertical)">
                                      <p:cBhvr>
                                        <p:cTn id="119" dur="500"/>
                                        <p:tgtEl>
                                          <p:spTgt spid="27"/>
                                        </p:tgtEl>
                                      </p:cBhvr>
                                    </p:animEffect>
                                    <p:set>
                                      <p:cBhvr>
                                        <p:cTn id="120" dur="1" fill="hold">
                                          <p:stCondLst>
                                            <p:cond delay="499"/>
                                          </p:stCondLst>
                                        </p:cTn>
                                        <p:tgtEl>
                                          <p:spTgt spid="27"/>
                                        </p:tgtEl>
                                        <p:attrNameLst>
                                          <p:attrName>style.visibility</p:attrName>
                                        </p:attrNameLst>
                                      </p:cBhvr>
                                      <p:to>
                                        <p:strVal val="hidden"/>
                                      </p:to>
                                    </p:set>
                                  </p:childTnLst>
                                </p:cTn>
                              </p:par>
                              <p:par>
                                <p:cTn id="121" presetID="16" presetClass="exit" presetSubtype="21" fill="hold" nodeType="withEffect">
                                  <p:stCondLst>
                                    <p:cond delay="0"/>
                                  </p:stCondLst>
                                  <p:childTnLst>
                                    <p:animEffect transition="out" filter="barn(inVertical)">
                                      <p:cBhvr>
                                        <p:cTn id="122" dur="500"/>
                                        <p:tgtEl>
                                          <p:spTgt spid="31"/>
                                        </p:tgtEl>
                                      </p:cBhvr>
                                    </p:animEffect>
                                    <p:set>
                                      <p:cBhvr>
                                        <p:cTn id="123" dur="1" fill="hold">
                                          <p:stCondLst>
                                            <p:cond delay="499"/>
                                          </p:stCondLst>
                                        </p:cTn>
                                        <p:tgtEl>
                                          <p:spTgt spid="31"/>
                                        </p:tgtEl>
                                        <p:attrNameLst>
                                          <p:attrName>style.visibility</p:attrName>
                                        </p:attrNameLst>
                                      </p:cBhvr>
                                      <p:to>
                                        <p:strVal val="hidden"/>
                                      </p:to>
                                    </p:set>
                                  </p:childTnLst>
                                </p:cTn>
                              </p:par>
                              <p:par>
                                <p:cTn id="124" presetID="16" presetClass="exit" presetSubtype="21" fill="hold" grpId="1" nodeType="withEffect">
                                  <p:stCondLst>
                                    <p:cond delay="0"/>
                                  </p:stCondLst>
                                  <p:childTnLst>
                                    <p:animEffect transition="out" filter="barn(inVertical)">
                                      <p:cBhvr>
                                        <p:cTn id="125" dur="500"/>
                                        <p:tgtEl>
                                          <p:spTgt spid="30"/>
                                        </p:tgtEl>
                                      </p:cBhvr>
                                    </p:animEffect>
                                    <p:set>
                                      <p:cBhvr>
                                        <p:cTn id="126" dur="1" fill="hold">
                                          <p:stCondLst>
                                            <p:cond delay="499"/>
                                          </p:stCondLst>
                                        </p:cTn>
                                        <p:tgtEl>
                                          <p:spTgt spid="30"/>
                                        </p:tgtEl>
                                        <p:attrNameLst>
                                          <p:attrName>style.visibility</p:attrName>
                                        </p:attrNameLst>
                                      </p:cBhvr>
                                      <p:to>
                                        <p:strVal val="hidden"/>
                                      </p:to>
                                    </p:set>
                                  </p:childTnLst>
                                </p:cTn>
                              </p:par>
                              <p:par>
                                <p:cTn id="127" presetID="16" presetClass="exit" presetSubtype="21" fill="hold" nodeType="withEffect">
                                  <p:stCondLst>
                                    <p:cond delay="0"/>
                                  </p:stCondLst>
                                  <p:childTnLst>
                                    <p:animEffect transition="out" filter="barn(inVertical)">
                                      <p:cBhvr>
                                        <p:cTn id="128" dur="500"/>
                                        <p:tgtEl>
                                          <p:spTgt spid="46"/>
                                        </p:tgtEl>
                                      </p:cBhvr>
                                    </p:animEffect>
                                    <p:set>
                                      <p:cBhvr>
                                        <p:cTn id="129" dur="1" fill="hold">
                                          <p:stCondLst>
                                            <p:cond delay="499"/>
                                          </p:stCondLst>
                                        </p:cTn>
                                        <p:tgtEl>
                                          <p:spTgt spid="46"/>
                                        </p:tgtEl>
                                        <p:attrNameLst>
                                          <p:attrName>style.visibility</p:attrName>
                                        </p:attrNameLst>
                                      </p:cBhvr>
                                      <p:to>
                                        <p:strVal val="hidden"/>
                                      </p:to>
                                    </p:set>
                                  </p:childTnLst>
                                </p:cTn>
                              </p:par>
                              <p:par>
                                <p:cTn id="130" presetID="16" presetClass="exit" presetSubtype="21" fill="hold" grpId="1" nodeType="withEffect">
                                  <p:stCondLst>
                                    <p:cond delay="0"/>
                                  </p:stCondLst>
                                  <p:childTnLst>
                                    <p:animEffect transition="out" filter="barn(inVertical)">
                                      <p:cBhvr>
                                        <p:cTn id="131" dur="500"/>
                                        <p:tgtEl>
                                          <p:spTgt spid="36"/>
                                        </p:tgtEl>
                                      </p:cBhvr>
                                    </p:animEffect>
                                    <p:set>
                                      <p:cBhvr>
                                        <p:cTn id="132" dur="1" fill="hold">
                                          <p:stCondLst>
                                            <p:cond delay="499"/>
                                          </p:stCondLst>
                                        </p:cTn>
                                        <p:tgtEl>
                                          <p:spTgt spid="36"/>
                                        </p:tgtEl>
                                        <p:attrNameLst>
                                          <p:attrName>style.visibility</p:attrName>
                                        </p:attrNameLst>
                                      </p:cBhvr>
                                      <p:to>
                                        <p:strVal val="hidden"/>
                                      </p:to>
                                    </p:set>
                                  </p:childTnLst>
                                </p:cTn>
                              </p:par>
                              <p:par>
                                <p:cTn id="133" presetID="16" presetClass="exit" presetSubtype="21" fill="hold" nodeType="withEffect">
                                  <p:stCondLst>
                                    <p:cond delay="0"/>
                                  </p:stCondLst>
                                  <p:childTnLst>
                                    <p:animEffect transition="out" filter="barn(inVertical)">
                                      <p:cBhvr>
                                        <p:cTn id="134" dur="500"/>
                                        <p:tgtEl>
                                          <p:spTgt spid="48"/>
                                        </p:tgtEl>
                                      </p:cBhvr>
                                    </p:animEffect>
                                    <p:set>
                                      <p:cBhvr>
                                        <p:cTn id="135" dur="1" fill="hold">
                                          <p:stCondLst>
                                            <p:cond delay="499"/>
                                          </p:stCondLst>
                                        </p:cTn>
                                        <p:tgtEl>
                                          <p:spTgt spid="48"/>
                                        </p:tgtEl>
                                        <p:attrNameLst>
                                          <p:attrName>style.visibility</p:attrName>
                                        </p:attrNameLst>
                                      </p:cBhvr>
                                      <p:to>
                                        <p:strVal val="hidden"/>
                                      </p:to>
                                    </p:set>
                                  </p:childTnLst>
                                </p:cTn>
                              </p:par>
                              <p:par>
                                <p:cTn id="136" presetID="16" presetClass="exit" presetSubtype="21" fill="hold" grpId="1" nodeType="withEffect">
                                  <p:stCondLst>
                                    <p:cond delay="0"/>
                                  </p:stCondLst>
                                  <p:childTnLst>
                                    <p:animEffect transition="out" filter="barn(inVertical)">
                                      <p:cBhvr>
                                        <p:cTn id="137" dur="500"/>
                                        <p:tgtEl>
                                          <p:spTgt spid="37"/>
                                        </p:tgtEl>
                                      </p:cBhvr>
                                    </p:animEffect>
                                    <p:set>
                                      <p:cBhvr>
                                        <p:cTn id="138" dur="1" fill="hold">
                                          <p:stCondLst>
                                            <p:cond delay="499"/>
                                          </p:stCondLst>
                                        </p:cTn>
                                        <p:tgtEl>
                                          <p:spTgt spid="37"/>
                                        </p:tgtEl>
                                        <p:attrNameLst>
                                          <p:attrName>style.visibility</p:attrName>
                                        </p:attrNameLst>
                                      </p:cBhvr>
                                      <p:to>
                                        <p:strVal val="hidden"/>
                                      </p:to>
                                    </p:set>
                                  </p:childTnLst>
                                </p:cTn>
                              </p:par>
                              <p:par>
                                <p:cTn id="139" presetID="16" presetClass="exit" presetSubtype="21" fill="hold" nodeType="withEffect">
                                  <p:stCondLst>
                                    <p:cond delay="0"/>
                                  </p:stCondLst>
                                  <p:childTnLst>
                                    <p:animEffect transition="out" filter="barn(inVertical)">
                                      <p:cBhvr>
                                        <p:cTn id="140" dur="500"/>
                                        <p:tgtEl>
                                          <p:spTgt spid="50"/>
                                        </p:tgtEl>
                                      </p:cBhvr>
                                    </p:animEffect>
                                    <p:set>
                                      <p:cBhvr>
                                        <p:cTn id="141" dur="1" fill="hold">
                                          <p:stCondLst>
                                            <p:cond delay="499"/>
                                          </p:stCondLst>
                                        </p:cTn>
                                        <p:tgtEl>
                                          <p:spTgt spid="50"/>
                                        </p:tgtEl>
                                        <p:attrNameLst>
                                          <p:attrName>style.visibility</p:attrName>
                                        </p:attrNameLst>
                                      </p:cBhvr>
                                      <p:to>
                                        <p:strVal val="hidden"/>
                                      </p:to>
                                    </p:set>
                                  </p:childTnLst>
                                </p:cTn>
                              </p:par>
                              <p:par>
                                <p:cTn id="142" presetID="16" presetClass="exit" presetSubtype="21" fill="hold" grpId="1" nodeType="withEffect">
                                  <p:stCondLst>
                                    <p:cond delay="0"/>
                                  </p:stCondLst>
                                  <p:childTnLst>
                                    <p:animEffect transition="out" filter="barn(inVertical)">
                                      <p:cBhvr>
                                        <p:cTn id="143" dur="500"/>
                                        <p:tgtEl>
                                          <p:spTgt spid="38"/>
                                        </p:tgtEl>
                                      </p:cBhvr>
                                    </p:animEffect>
                                    <p:set>
                                      <p:cBhvr>
                                        <p:cTn id="144" dur="1" fill="hold">
                                          <p:stCondLst>
                                            <p:cond delay="499"/>
                                          </p:stCondLst>
                                        </p:cTn>
                                        <p:tgtEl>
                                          <p:spTgt spid="38"/>
                                        </p:tgtEl>
                                        <p:attrNameLst>
                                          <p:attrName>style.visibility</p:attrName>
                                        </p:attrNameLst>
                                      </p:cBhvr>
                                      <p:to>
                                        <p:strVal val="hidden"/>
                                      </p:to>
                                    </p:set>
                                  </p:childTnLst>
                                </p:cTn>
                              </p:par>
                              <p:par>
                                <p:cTn id="145" presetID="16" presetClass="exit" presetSubtype="21" fill="hold" nodeType="withEffect">
                                  <p:stCondLst>
                                    <p:cond delay="0"/>
                                  </p:stCondLst>
                                  <p:childTnLst>
                                    <p:animEffect transition="out" filter="barn(inVertical)">
                                      <p:cBhvr>
                                        <p:cTn id="146" dur="500"/>
                                        <p:tgtEl>
                                          <p:spTgt spid="52"/>
                                        </p:tgtEl>
                                      </p:cBhvr>
                                    </p:animEffect>
                                    <p:set>
                                      <p:cBhvr>
                                        <p:cTn id="147" dur="1" fill="hold">
                                          <p:stCondLst>
                                            <p:cond delay="499"/>
                                          </p:stCondLst>
                                        </p:cTn>
                                        <p:tgtEl>
                                          <p:spTgt spid="52"/>
                                        </p:tgtEl>
                                        <p:attrNameLst>
                                          <p:attrName>style.visibility</p:attrName>
                                        </p:attrNameLst>
                                      </p:cBhvr>
                                      <p:to>
                                        <p:strVal val="hidden"/>
                                      </p:to>
                                    </p:set>
                                  </p:childTnLst>
                                </p:cTn>
                              </p:par>
                              <p:par>
                                <p:cTn id="148" presetID="16" presetClass="exit" presetSubtype="21" fill="hold" grpId="1" nodeType="withEffect">
                                  <p:stCondLst>
                                    <p:cond delay="0"/>
                                  </p:stCondLst>
                                  <p:childTnLst>
                                    <p:animEffect transition="out" filter="barn(inVertical)">
                                      <p:cBhvr>
                                        <p:cTn id="149" dur="500"/>
                                        <p:tgtEl>
                                          <p:spTgt spid="39"/>
                                        </p:tgtEl>
                                      </p:cBhvr>
                                    </p:animEffect>
                                    <p:set>
                                      <p:cBhvr>
                                        <p:cTn id="150" dur="1" fill="hold">
                                          <p:stCondLst>
                                            <p:cond delay="499"/>
                                          </p:stCondLst>
                                        </p:cTn>
                                        <p:tgtEl>
                                          <p:spTgt spid="39"/>
                                        </p:tgtEl>
                                        <p:attrNameLst>
                                          <p:attrName>style.visibility</p:attrName>
                                        </p:attrNameLst>
                                      </p:cBhvr>
                                      <p:to>
                                        <p:strVal val="hidden"/>
                                      </p:to>
                                    </p:set>
                                  </p:childTnLst>
                                </p:cTn>
                              </p:par>
                              <p:par>
                                <p:cTn id="151" presetID="16" presetClass="exit" presetSubtype="21" fill="hold" nodeType="withEffect">
                                  <p:stCondLst>
                                    <p:cond delay="0"/>
                                  </p:stCondLst>
                                  <p:childTnLst>
                                    <p:animEffect transition="out" filter="barn(inVertical)">
                                      <p:cBhvr>
                                        <p:cTn id="152" dur="500"/>
                                        <p:tgtEl>
                                          <p:spTgt spid="54"/>
                                        </p:tgtEl>
                                      </p:cBhvr>
                                    </p:animEffect>
                                    <p:set>
                                      <p:cBhvr>
                                        <p:cTn id="153" dur="1" fill="hold">
                                          <p:stCondLst>
                                            <p:cond delay="499"/>
                                          </p:stCondLst>
                                        </p:cTn>
                                        <p:tgtEl>
                                          <p:spTgt spid="54"/>
                                        </p:tgtEl>
                                        <p:attrNameLst>
                                          <p:attrName>style.visibility</p:attrName>
                                        </p:attrNameLst>
                                      </p:cBhvr>
                                      <p:to>
                                        <p:strVal val="hidden"/>
                                      </p:to>
                                    </p:set>
                                  </p:childTnLst>
                                </p:cTn>
                              </p:par>
                              <p:par>
                                <p:cTn id="154" presetID="16" presetClass="exit" presetSubtype="21" fill="hold" grpId="1" nodeType="withEffect">
                                  <p:stCondLst>
                                    <p:cond delay="0"/>
                                  </p:stCondLst>
                                  <p:childTnLst>
                                    <p:animEffect transition="out" filter="barn(inVertical)">
                                      <p:cBhvr>
                                        <p:cTn id="155" dur="500"/>
                                        <p:tgtEl>
                                          <p:spTgt spid="40"/>
                                        </p:tgtEl>
                                      </p:cBhvr>
                                    </p:animEffect>
                                    <p:set>
                                      <p:cBhvr>
                                        <p:cTn id="156" dur="1" fill="hold">
                                          <p:stCondLst>
                                            <p:cond delay="499"/>
                                          </p:stCondLst>
                                        </p:cTn>
                                        <p:tgtEl>
                                          <p:spTgt spid="40"/>
                                        </p:tgtEl>
                                        <p:attrNameLst>
                                          <p:attrName>style.visibility</p:attrName>
                                        </p:attrNameLst>
                                      </p:cBhvr>
                                      <p:to>
                                        <p:strVal val="hidden"/>
                                      </p:to>
                                    </p:set>
                                  </p:childTnLst>
                                </p:cTn>
                              </p:par>
                              <p:par>
                                <p:cTn id="157" presetID="16" presetClass="exit" presetSubtype="21" fill="hold" nodeType="withEffect">
                                  <p:stCondLst>
                                    <p:cond delay="0"/>
                                  </p:stCondLst>
                                  <p:childTnLst>
                                    <p:animEffect transition="out" filter="barn(inVertical)">
                                      <p:cBhvr>
                                        <p:cTn id="158" dur="500"/>
                                        <p:tgtEl>
                                          <p:spTgt spid="56"/>
                                        </p:tgtEl>
                                      </p:cBhvr>
                                    </p:animEffect>
                                    <p:set>
                                      <p:cBhvr>
                                        <p:cTn id="159" dur="1" fill="hold">
                                          <p:stCondLst>
                                            <p:cond delay="499"/>
                                          </p:stCondLst>
                                        </p:cTn>
                                        <p:tgtEl>
                                          <p:spTgt spid="56"/>
                                        </p:tgtEl>
                                        <p:attrNameLst>
                                          <p:attrName>style.visibility</p:attrName>
                                        </p:attrNameLst>
                                      </p:cBhvr>
                                      <p:to>
                                        <p:strVal val="hidden"/>
                                      </p:to>
                                    </p:set>
                                  </p:childTnLst>
                                </p:cTn>
                              </p:par>
                              <p:par>
                                <p:cTn id="160" presetID="16" presetClass="exit" presetSubtype="21" fill="hold" grpId="1" nodeType="withEffect">
                                  <p:stCondLst>
                                    <p:cond delay="0"/>
                                  </p:stCondLst>
                                  <p:childTnLst>
                                    <p:animEffect transition="out" filter="barn(inVertical)">
                                      <p:cBhvr>
                                        <p:cTn id="161" dur="500"/>
                                        <p:tgtEl>
                                          <p:spTgt spid="41"/>
                                        </p:tgtEl>
                                      </p:cBhvr>
                                    </p:animEffect>
                                    <p:set>
                                      <p:cBhvr>
                                        <p:cTn id="162" dur="1" fill="hold">
                                          <p:stCondLst>
                                            <p:cond delay="499"/>
                                          </p:stCondLst>
                                        </p:cTn>
                                        <p:tgtEl>
                                          <p:spTgt spid="41"/>
                                        </p:tgtEl>
                                        <p:attrNameLst>
                                          <p:attrName>style.visibility</p:attrName>
                                        </p:attrNameLst>
                                      </p:cBhvr>
                                      <p:to>
                                        <p:strVal val="hidden"/>
                                      </p:to>
                                    </p:set>
                                  </p:childTnLst>
                                </p:cTn>
                              </p:par>
                              <p:par>
                                <p:cTn id="163" presetID="16" presetClass="exit" presetSubtype="21" fill="hold" nodeType="withEffect">
                                  <p:stCondLst>
                                    <p:cond delay="0"/>
                                  </p:stCondLst>
                                  <p:childTnLst>
                                    <p:animEffect transition="out" filter="barn(inVertical)">
                                      <p:cBhvr>
                                        <p:cTn id="164" dur="500"/>
                                        <p:tgtEl>
                                          <p:spTgt spid="58"/>
                                        </p:tgtEl>
                                      </p:cBhvr>
                                    </p:animEffect>
                                    <p:set>
                                      <p:cBhvr>
                                        <p:cTn id="165" dur="1" fill="hold">
                                          <p:stCondLst>
                                            <p:cond delay="499"/>
                                          </p:stCondLst>
                                        </p:cTn>
                                        <p:tgtEl>
                                          <p:spTgt spid="58"/>
                                        </p:tgtEl>
                                        <p:attrNameLst>
                                          <p:attrName>style.visibility</p:attrName>
                                        </p:attrNameLst>
                                      </p:cBhvr>
                                      <p:to>
                                        <p:strVal val="hidden"/>
                                      </p:to>
                                    </p:set>
                                  </p:childTnLst>
                                </p:cTn>
                              </p:par>
                              <p:par>
                                <p:cTn id="166" presetID="16" presetClass="exit" presetSubtype="21" fill="hold" grpId="1" nodeType="withEffect">
                                  <p:stCondLst>
                                    <p:cond delay="0"/>
                                  </p:stCondLst>
                                  <p:childTnLst>
                                    <p:animEffect transition="out" filter="barn(inVertical)">
                                      <p:cBhvr>
                                        <p:cTn id="167" dur="500"/>
                                        <p:tgtEl>
                                          <p:spTgt spid="42"/>
                                        </p:tgtEl>
                                      </p:cBhvr>
                                    </p:animEffect>
                                    <p:set>
                                      <p:cBhvr>
                                        <p:cTn id="168" dur="1" fill="hold">
                                          <p:stCondLst>
                                            <p:cond delay="499"/>
                                          </p:stCondLst>
                                        </p:cTn>
                                        <p:tgtEl>
                                          <p:spTgt spid="42"/>
                                        </p:tgtEl>
                                        <p:attrNameLst>
                                          <p:attrName>style.visibility</p:attrName>
                                        </p:attrNameLst>
                                      </p:cBhvr>
                                      <p:to>
                                        <p:strVal val="hidden"/>
                                      </p:to>
                                    </p:set>
                                  </p:childTnLst>
                                </p:cTn>
                              </p:par>
                              <p:par>
                                <p:cTn id="169" presetID="16" presetClass="exit" presetSubtype="21" fill="hold" nodeType="withEffect">
                                  <p:stCondLst>
                                    <p:cond delay="0"/>
                                  </p:stCondLst>
                                  <p:childTnLst>
                                    <p:animEffect transition="out" filter="barn(inVertical)">
                                      <p:cBhvr>
                                        <p:cTn id="170" dur="500"/>
                                        <p:tgtEl>
                                          <p:spTgt spid="60"/>
                                        </p:tgtEl>
                                      </p:cBhvr>
                                    </p:animEffect>
                                    <p:set>
                                      <p:cBhvr>
                                        <p:cTn id="171" dur="1" fill="hold">
                                          <p:stCondLst>
                                            <p:cond delay="499"/>
                                          </p:stCondLst>
                                        </p:cTn>
                                        <p:tgtEl>
                                          <p:spTgt spid="60"/>
                                        </p:tgtEl>
                                        <p:attrNameLst>
                                          <p:attrName>style.visibility</p:attrName>
                                        </p:attrNameLst>
                                      </p:cBhvr>
                                      <p:to>
                                        <p:strVal val="hidden"/>
                                      </p:to>
                                    </p:set>
                                  </p:childTnLst>
                                </p:cTn>
                              </p:par>
                              <p:par>
                                <p:cTn id="172" presetID="16" presetClass="exit" presetSubtype="21" fill="hold" grpId="1" nodeType="withEffect">
                                  <p:stCondLst>
                                    <p:cond delay="0"/>
                                  </p:stCondLst>
                                  <p:childTnLst>
                                    <p:animEffect transition="out" filter="barn(inVertical)">
                                      <p:cBhvr>
                                        <p:cTn id="173" dur="500"/>
                                        <p:tgtEl>
                                          <p:spTgt spid="43"/>
                                        </p:tgtEl>
                                      </p:cBhvr>
                                    </p:animEffect>
                                    <p:set>
                                      <p:cBhvr>
                                        <p:cTn id="174" dur="1" fill="hold">
                                          <p:stCondLst>
                                            <p:cond delay="499"/>
                                          </p:stCondLst>
                                        </p:cTn>
                                        <p:tgtEl>
                                          <p:spTgt spid="43"/>
                                        </p:tgtEl>
                                        <p:attrNameLst>
                                          <p:attrName>style.visibility</p:attrName>
                                        </p:attrNameLst>
                                      </p:cBhvr>
                                      <p:to>
                                        <p:strVal val="hidden"/>
                                      </p:to>
                                    </p:set>
                                  </p:childTnLst>
                                </p:cTn>
                              </p:par>
                              <p:par>
                                <p:cTn id="175" presetID="16" presetClass="exit" presetSubtype="21" fill="hold" nodeType="withEffect">
                                  <p:stCondLst>
                                    <p:cond delay="0"/>
                                  </p:stCondLst>
                                  <p:childTnLst>
                                    <p:animEffect transition="out" filter="barn(inVertical)">
                                      <p:cBhvr>
                                        <p:cTn id="176" dur="500"/>
                                        <p:tgtEl>
                                          <p:spTgt spid="62"/>
                                        </p:tgtEl>
                                      </p:cBhvr>
                                    </p:animEffect>
                                    <p:set>
                                      <p:cBhvr>
                                        <p:cTn id="177" dur="1" fill="hold">
                                          <p:stCondLst>
                                            <p:cond delay="499"/>
                                          </p:stCondLst>
                                        </p:cTn>
                                        <p:tgtEl>
                                          <p:spTgt spid="62"/>
                                        </p:tgtEl>
                                        <p:attrNameLst>
                                          <p:attrName>style.visibility</p:attrName>
                                        </p:attrNameLst>
                                      </p:cBhvr>
                                      <p:to>
                                        <p:strVal val="hidden"/>
                                      </p:to>
                                    </p:set>
                                  </p:childTnLst>
                                </p:cTn>
                              </p:par>
                              <p:par>
                                <p:cTn id="178" presetID="16" presetClass="exit" presetSubtype="21" fill="hold" grpId="1" nodeType="withEffect">
                                  <p:stCondLst>
                                    <p:cond delay="0"/>
                                  </p:stCondLst>
                                  <p:childTnLst>
                                    <p:animEffect transition="out" filter="barn(inVertical)">
                                      <p:cBhvr>
                                        <p:cTn id="179" dur="500"/>
                                        <p:tgtEl>
                                          <p:spTgt spid="44"/>
                                        </p:tgtEl>
                                      </p:cBhvr>
                                    </p:animEffect>
                                    <p:set>
                                      <p:cBhvr>
                                        <p:cTn id="180" dur="1" fill="hold">
                                          <p:stCondLst>
                                            <p:cond delay="499"/>
                                          </p:stCondLst>
                                        </p:cTn>
                                        <p:tgtEl>
                                          <p:spTgt spid="44"/>
                                        </p:tgtEl>
                                        <p:attrNameLst>
                                          <p:attrName>style.visibility</p:attrName>
                                        </p:attrNameLst>
                                      </p:cBhvr>
                                      <p:to>
                                        <p:strVal val="hidden"/>
                                      </p:to>
                                    </p:set>
                                  </p:childTnLst>
                                </p:cTn>
                              </p:par>
                              <p:par>
                                <p:cTn id="181" presetID="22" presetClass="entr" presetSubtype="8" fill="hold" grpId="0" nodeType="withEffect">
                                  <p:stCondLst>
                                    <p:cond delay="0"/>
                                  </p:stCondLst>
                                  <p:childTnLst>
                                    <p:set>
                                      <p:cBhvr>
                                        <p:cTn id="182" dur="1" fill="hold">
                                          <p:stCondLst>
                                            <p:cond delay="0"/>
                                          </p:stCondLst>
                                        </p:cTn>
                                        <p:tgtEl>
                                          <p:spTgt spid="63"/>
                                        </p:tgtEl>
                                        <p:attrNameLst>
                                          <p:attrName>style.visibility</p:attrName>
                                        </p:attrNameLst>
                                      </p:cBhvr>
                                      <p:to>
                                        <p:strVal val="visible"/>
                                      </p:to>
                                    </p:set>
                                    <p:animEffect transition="in" filter="wipe(left)">
                                      <p:cBhvr>
                                        <p:cTn id="18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30" grpId="0" animBg="1"/>
      <p:bldP spid="30"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6680" y="1996440"/>
            <a:ext cx="1645920" cy="2880361"/>
            <a:chOff x="106680" y="1892487"/>
            <a:chExt cx="2560320" cy="2605234"/>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673" y="2630614"/>
              <a:ext cx="2402795" cy="18671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 y="1892487"/>
              <a:ext cx="2560320" cy="640270"/>
            </a:xfrm>
            <a:prstGeom prst="rect">
              <a:avLst/>
            </a:prstGeom>
            <a:noFill/>
          </p:spPr>
          <p:txBody>
            <a:bodyPr wrap="square" rtlCol="0">
              <a:spAutoFit/>
            </a:bodyPr>
            <a:lstStyle/>
            <a:p>
              <a:pPr algn="ctr"/>
              <a:r>
                <a:rPr lang="en-US" sz="2000" b="1">
                  <a:solidFill>
                    <a:srgbClr val="FF0000"/>
                  </a:solidFill>
                  <a:latin typeface="Tahoma" pitchFamily="34" charset="0"/>
                  <a:ea typeface="Tahoma" pitchFamily="34" charset="0"/>
                  <a:cs typeface="Tahoma" pitchFamily="34" charset="0"/>
                </a:rPr>
                <a:t>2. Nhân tố chủ quan</a:t>
              </a:r>
            </a:p>
          </p:txBody>
        </p:sp>
      </p:grpSp>
      <p:sp>
        <p:nvSpPr>
          <p:cNvPr id="5" name="TextBox 4"/>
          <p:cNvSpPr txBox="1"/>
          <p:nvPr/>
        </p:nvSpPr>
        <p:spPr>
          <a:xfrm>
            <a:off x="2438400" y="457200"/>
            <a:ext cx="1828800"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a:latin typeface="Tahoma" pitchFamily="34" charset="0"/>
                <a:ea typeface="Tahoma" pitchFamily="34" charset="0"/>
                <a:cs typeface="Tahoma" pitchFamily="34" charset="0"/>
              </a:rPr>
              <a:t>a. Khả năng tư duy và trí tuệ</a:t>
            </a:r>
          </a:p>
        </p:txBody>
      </p:sp>
      <p:sp>
        <p:nvSpPr>
          <p:cNvPr id="6" name="TextBox 5"/>
          <p:cNvSpPr txBox="1"/>
          <p:nvPr/>
        </p:nvSpPr>
        <p:spPr>
          <a:xfrm>
            <a:off x="2438400" y="2819400"/>
            <a:ext cx="1828800" cy="156966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b="1">
                <a:latin typeface="Tahoma" pitchFamily="34" charset="0"/>
                <a:ea typeface="Tahoma" pitchFamily="34" charset="0"/>
                <a:cs typeface="Tahoma" pitchFamily="34" charset="0"/>
              </a:rPr>
              <a:t>b. Phẩm chất đạo đức của HCM</a:t>
            </a:r>
          </a:p>
        </p:txBody>
      </p:sp>
      <p:sp>
        <p:nvSpPr>
          <p:cNvPr id="7" name="TextBox 6"/>
          <p:cNvSpPr txBox="1"/>
          <p:nvPr/>
        </p:nvSpPr>
        <p:spPr>
          <a:xfrm>
            <a:off x="2438400" y="5059740"/>
            <a:ext cx="1828800"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400" b="1">
                <a:latin typeface="Tahoma" pitchFamily="34" charset="0"/>
                <a:ea typeface="Tahoma" pitchFamily="34" charset="0"/>
                <a:cs typeface="Tahoma" pitchFamily="34" charset="0"/>
              </a:rPr>
              <a:t>C. Năng lực hoạt động thực tiễn</a:t>
            </a:r>
          </a:p>
        </p:txBody>
      </p:sp>
      <p:cxnSp>
        <p:nvCxnSpPr>
          <p:cNvPr id="8" name="Straight Arrow Connector 7"/>
          <p:cNvCxnSpPr>
            <a:stCxn id="3" idx="3"/>
            <a:endCxn id="5" idx="1"/>
          </p:cNvCxnSpPr>
          <p:nvPr/>
        </p:nvCxnSpPr>
        <p:spPr>
          <a:xfrm flipV="1">
            <a:off x="1676401" y="1242030"/>
            <a:ext cx="761999" cy="260262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3"/>
            <a:endCxn id="6" idx="1"/>
          </p:cNvCxnSpPr>
          <p:nvPr/>
        </p:nvCxnSpPr>
        <p:spPr>
          <a:xfrm flipV="1">
            <a:off x="1676401" y="3604230"/>
            <a:ext cx="761999" cy="24042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3"/>
            <a:endCxn id="7" idx="1"/>
          </p:cNvCxnSpPr>
          <p:nvPr/>
        </p:nvCxnSpPr>
        <p:spPr>
          <a:xfrm>
            <a:off x="1676401" y="3844659"/>
            <a:ext cx="761999" cy="1999911"/>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200" y="76199"/>
            <a:ext cx="114300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400" b="1" spc="-40">
                <a:solidFill>
                  <a:srgbClr val="0000CC"/>
                </a:solidFill>
                <a:latin typeface="Tahoma" pitchFamily="34" charset="0"/>
                <a:ea typeface="Tahoma" pitchFamily="34" charset="0"/>
                <a:cs typeface="Tahoma" pitchFamily="34" charset="0"/>
              </a:rPr>
              <a:t>Câu 1. </a:t>
            </a:r>
            <a:endParaRPr lang="en-US" sz="2400" b="1" spc="-40">
              <a:solidFill>
                <a:srgbClr val="0000CC"/>
              </a:solidFill>
              <a:latin typeface="Tahoma" pitchFamily="34" charset="0"/>
              <a:ea typeface="Tahoma" pitchFamily="34" charset="0"/>
              <a:cs typeface="Tahoma" pitchFamily="34" charset="0"/>
            </a:endParaRPr>
          </a:p>
        </p:txBody>
      </p:sp>
      <p:sp>
        <p:nvSpPr>
          <p:cNvPr id="38" name="TextBox 37"/>
          <p:cNvSpPr txBox="1"/>
          <p:nvPr/>
        </p:nvSpPr>
        <p:spPr>
          <a:xfrm>
            <a:off x="5181600" y="76200"/>
            <a:ext cx="3840480" cy="54864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a:latin typeface="Tahoma" pitchFamily="34" charset="0"/>
                <a:ea typeface="Tahoma" pitchFamily="34" charset="0"/>
                <a:cs typeface="Tahoma" pitchFamily="34" charset="0"/>
              </a:rPr>
              <a:t>- HCM là người thông minh</a:t>
            </a:r>
          </a:p>
        </p:txBody>
      </p:sp>
      <p:sp>
        <p:nvSpPr>
          <p:cNvPr id="39" name="TextBox 38"/>
          <p:cNvSpPr txBox="1"/>
          <p:nvPr/>
        </p:nvSpPr>
        <p:spPr>
          <a:xfrm>
            <a:off x="5181600" y="685800"/>
            <a:ext cx="384048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a:latin typeface="Tahoma" pitchFamily="34" charset="0"/>
                <a:ea typeface="Tahoma" pitchFamily="34" charset="0"/>
                <a:cs typeface="Tahoma" pitchFamily="34" charset="0"/>
              </a:rPr>
              <a:t>- Có lối tư duy độc lập, tự chủ, sáng tạo</a:t>
            </a:r>
          </a:p>
        </p:txBody>
      </p:sp>
      <p:sp>
        <p:nvSpPr>
          <p:cNvPr id="40" name="TextBox 39"/>
          <p:cNvSpPr txBox="1"/>
          <p:nvPr/>
        </p:nvSpPr>
        <p:spPr>
          <a:xfrm>
            <a:off x="5181600" y="1447800"/>
            <a:ext cx="384048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a:latin typeface="Tahoma" pitchFamily="34" charset="0"/>
                <a:ea typeface="Tahoma" pitchFamily="34" charset="0"/>
                <a:cs typeface="Tahoma" pitchFamily="34" charset="0"/>
              </a:rPr>
              <a:t>- Có đầu óc nhận xét tinh tường, sáng suốt</a:t>
            </a:r>
          </a:p>
        </p:txBody>
      </p:sp>
      <p:sp>
        <p:nvSpPr>
          <p:cNvPr id="41" name="TextBox 40"/>
          <p:cNvSpPr txBox="1"/>
          <p:nvPr/>
        </p:nvSpPr>
        <p:spPr>
          <a:xfrm>
            <a:off x="5029200" y="2362200"/>
            <a:ext cx="402336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spc="-100">
                <a:solidFill>
                  <a:srgbClr val="0000CC"/>
                </a:solidFill>
                <a:latin typeface="Tahoma" pitchFamily="34" charset="0"/>
                <a:ea typeface="Tahoma" pitchFamily="34" charset="0"/>
                <a:cs typeface="Tahoma" pitchFamily="34" charset="0"/>
              </a:rPr>
              <a:t>- Là người yêu nước, thương dân</a:t>
            </a:r>
          </a:p>
        </p:txBody>
      </p:sp>
      <p:sp>
        <p:nvSpPr>
          <p:cNvPr id="42" name="TextBox 41"/>
          <p:cNvSpPr txBox="1"/>
          <p:nvPr/>
        </p:nvSpPr>
        <p:spPr>
          <a:xfrm>
            <a:off x="5029200" y="2819400"/>
            <a:ext cx="402336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a:solidFill>
                  <a:srgbClr val="0000CC"/>
                </a:solidFill>
                <a:latin typeface="Tahoma" pitchFamily="34" charset="0"/>
                <a:ea typeface="Tahoma" pitchFamily="34" charset="0"/>
                <a:cs typeface="Tahoma" pitchFamily="34" charset="0"/>
              </a:rPr>
              <a:t>- Cần, kiệm, liêm, chính, chí công vô tư</a:t>
            </a:r>
          </a:p>
        </p:txBody>
      </p:sp>
      <p:sp>
        <p:nvSpPr>
          <p:cNvPr id="43" name="TextBox 42"/>
          <p:cNvSpPr txBox="1"/>
          <p:nvPr/>
        </p:nvSpPr>
        <p:spPr>
          <a:xfrm>
            <a:off x="5029200" y="3581400"/>
            <a:ext cx="402336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a:solidFill>
                  <a:srgbClr val="0000CC"/>
                </a:solidFill>
                <a:latin typeface="Tahoma" pitchFamily="34" charset="0"/>
                <a:ea typeface="Tahoma" pitchFamily="34" charset="0"/>
                <a:cs typeface="Tahoma" pitchFamily="34" charset="0"/>
              </a:rPr>
              <a:t>- Yêu thương con người</a:t>
            </a:r>
          </a:p>
        </p:txBody>
      </p:sp>
      <p:sp>
        <p:nvSpPr>
          <p:cNvPr id="44" name="TextBox 43"/>
          <p:cNvSpPr txBox="1"/>
          <p:nvPr/>
        </p:nvSpPr>
        <p:spPr>
          <a:xfrm>
            <a:off x="5029200" y="4038600"/>
            <a:ext cx="402336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spc="-100">
                <a:solidFill>
                  <a:srgbClr val="0000CC"/>
                </a:solidFill>
                <a:latin typeface="Tahoma" pitchFamily="34" charset="0"/>
                <a:ea typeface="Tahoma" pitchFamily="34" charset="0"/>
                <a:cs typeface="Tahoma" pitchFamily="34" charset="0"/>
              </a:rPr>
              <a:t>- Có tinh thần quốc tế trong sáng</a:t>
            </a:r>
          </a:p>
        </p:txBody>
      </p:sp>
      <p:sp>
        <p:nvSpPr>
          <p:cNvPr id="45" name="TextBox 44"/>
          <p:cNvSpPr txBox="1"/>
          <p:nvPr/>
        </p:nvSpPr>
        <p:spPr>
          <a:xfrm>
            <a:off x="5227320" y="4572000"/>
            <a:ext cx="384048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a:solidFill>
                  <a:srgbClr val="002060"/>
                </a:solidFill>
                <a:latin typeface="Tahoma" pitchFamily="34" charset="0"/>
                <a:ea typeface="Tahoma" pitchFamily="34" charset="0"/>
                <a:cs typeface="Tahoma" pitchFamily="34" charset="0"/>
              </a:rPr>
              <a:t>- Chịu khó đi sâu thâm nhập thực tiễn</a:t>
            </a:r>
          </a:p>
        </p:txBody>
      </p:sp>
      <p:sp>
        <p:nvSpPr>
          <p:cNvPr id="46" name="TextBox 45"/>
          <p:cNvSpPr txBox="1"/>
          <p:nvPr/>
        </p:nvSpPr>
        <p:spPr>
          <a:xfrm>
            <a:off x="5227320" y="5334000"/>
            <a:ext cx="384048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a:solidFill>
                  <a:srgbClr val="002060"/>
                </a:solidFill>
                <a:latin typeface="Tahoma" pitchFamily="34" charset="0"/>
                <a:ea typeface="Tahoma" pitchFamily="34" charset="0"/>
                <a:cs typeface="Tahoma" pitchFamily="34" charset="0"/>
              </a:rPr>
              <a:t>- Có khả năng khái quát, tổng kết thực tiễn</a:t>
            </a:r>
          </a:p>
        </p:txBody>
      </p:sp>
      <p:sp>
        <p:nvSpPr>
          <p:cNvPr id="47" name="TextBox 46"/>
          <p:cNvSpPr txBox="1"/>
          <p:nvPr/>
        </p:nvSpPr>
        <p:spPr>
          <a:xfrm>
            <a:off x="5257800" y="6096000"/>
            <a:ext cx="384048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b="1">
                <a:solidFill>
                  <a:srgbClr val="002060"/>
                </a:solidFill>
                <a:latin typeface="Tahoma" pitchFamily="34" charset="0"/>
                <a:ea typeface="Tahoma" pitchFamily="34" charset="0"/>
                <a:cs typeface="Tahoma" pitchFamily="34" charset="0"/>
              </a:rPr>
              <a:t>- Khả năng dự đoán được thực tiễn</a:t>
            </a:r>
          </a:p>
        </p:txBody>
      </p:sp>
      <p:cxnSp>
        <p:nvCxnSpPr>
          <p:cNvPr id="49" name="Straight Arrow Connector 48"/>
          <p:cNvCxnSpPr>
            <a:stCxn id="5" idx="3"/>
            <a:endCxn id="38" idx="1"/>
          </p:cNvCxnSpPr>
          <p:nvPr/>
        </p:nvCxnSpPr>
        <p:spPr>
          <a:xfrm flipV="1">
            <a:off x="4267200" y="350520"/>
            <a:ext cx="914400" cy="89151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9" idx="1"/>
          </p:cNvCxnSpPr>
          <p:nvPr/>
        </p:nvCxnSpPr>
        <p:spPr>
          <a:xfrm flipV="1">
            <a:off x="4267200" y="1039743"/>
            <a:ext cx="914400" cy="202287"/>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3"/>
            <a:endCxn id="40" idx="1"/>
          </p:cNvCxnSpPr>
          <p:nvPr/>
        </p:nvCxnSpPr>
        <p:spPr>
          <a:xfrm>
            <a:off x="4267200" y="1242030"/>
            <a:ext cx="914400" cy="55971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3"/>
            <a:endCxn id="41" idx="1"/>
          </p:cNvCxnSpPr>
          <p:nvPr/>
        </p:nvCxnSpPr>
        <p:spPr>
          <a:xfrm flipV="1">
            <a:off x="4267200" y="2562255"/>
            <a:ext cx="762000" cy="1041975"/>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 idx="3"/>
            <a:endCxn id="42" idx="1"/>
          </p:cNvCxnSpPr>
          <p:nvPr/>
        </p:nvCxnSpPr>
        <p:spPr>
          <a:xfrm flipV="1">
            <a:off x="4267200" y="3173343"/>
            <a:ext cx="762000" cy="430887"/>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3"/>
            <a:endCxn id="43" idx="1"/>
          </p:cNvCxnSpPr>
          <p:nvPr/>
        </p:nvCxnSpPr>
        <p:spPr>
          <a:xfrm>
            <a:off x="4267200" y="3604230"/>
            <a:ext cx="762000" cy="177225"/>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4" idx="1"/>
          </p:cNvCxnSpPr>
          <p:nvPr/>
        </p:nvCxnSpPr>
        <p:spPr>
          <a:xfrm>
            <a:off x="4267200" y="3581400"/>
            <a:ext cx="762000" cy="657255"/>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 idx="3"/>
            <a:endCxn id="45" idx="1"/>
          </p:cNvCxnSpPr>
          <p:nvPr/>
        </p:nvCxnSpPr>
        <p:spPr>
          <a:xfrm flipV="1">
            <a:off x="4267200" y="4925943"/>
            <a:ext cx="960120" cy="918627"/>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7" idx="3"/>
            <a:endCxn id="46" idx="1"/>
          </p:cNvCxnSpPr>
          <p:nvPr/>
        </p:nvCxnSpPr>
        <p:spPr>
          <a:xfrm flipV="1">
            <a:off x="4267200" y="5687943"/>
            <a:ext cx="960120" cy="156627"/>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47" idx="1"/>
          </p:cNvCxnSpPr>
          <p:nvPr/>
        </p:nvCxnSpPr>
        <p:spPr>
          <a:xfrm>
            <a:off x="4267200" y="5867400"/>
            <a:ext cx="990600" cy="58254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50068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left)">
                                      <p:cBhvr>
                                        <p:cTn id="57" dur="500"/>
                                        <p:tgtEl>
                                          <p:spTgt spid="5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left)">
                                      <p:cBhvr>
                                        <p:cTn id="66" dur="500"/>
                                        <p:tgtEl>
                                          <p:spTgt spid="55"/>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left)">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wipe(left)">
                                      <p:cBhvr>
                                        <p:cTn id="84" dur="500"/>
                                        <p:tgtEl>
                                          <p:spTgt spid="59"/>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left)">
                                      <p:cBhvr>
                                        <p:cTn id="88" dur="500"/>
                                        <p:tgtEl>
                                          <p:spTgt spid="4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ipe(left)">
                                      <p:cBhvr>
                                        <p:cTn id="93" dur="500"/>
                                        <p:tgtEl>
                                          <p:spTgt spid="61"/>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wipe(left)">
                                      <p:cBhvr>
                                        <p:cTn id="97" dur="500"/>
                                        <p:tgtEl>
                                          <p:spTgt spid="4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wipe(left)">
                                      <p:cBhvr>
                                        <p:cTn id="102" dur="500"/>
                                        <p:tgtEl>
                                          <p:spTgt spid="63"/>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ipe(left)">
                                      <p:cBhvr>
                                        <p:cTn id="106" dur="5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wipe(left)">
                                      <p:cBhvr>
                                        <p:cTn id="111" dur="500"/>
                                        <p:tgtEl>
                                          <p:spTgt spid="65"/>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left)">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wipe(left)">
                                      <p:cBhvr>
                                        <p:cTn id="120" dur="500"/>
                                        <p:tgtEl>
                                          <p:spTgt spid="67"/>
                                        </p:tgtEl>
                                      </p:cBhvr>
                                    </p:animEffec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wipe(left)">
                                      <p:cBhvr>
                                        <p:cTn id="124" dur="500"/>
                                        <p:tgtEl>
                                          <p:spTgt spid="47"/>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xit" presetSubtype="21" fill="hold" nodeType="clickEffect">
                                  <p:stCondLst>
                                    <p:cond delay="0"/>
                                  </p:stCondLst>
                                  <p:childTnLst>
                                    <p:animEffect transition="out" filter="barn(inVertical)">
                                      <p:cBhvr>
                                        <p:cTn id="128" dur="500"/>
                                        <p:tgtEl>
                                          <p:spTgt spid="2"/>
                                        </p:tgtEl>
                                      </p:cBhvr>
                                    </p:animEffect>
                                    <p:set>
                                      <p:cBhvr>
                                        <p:cTn id="129" dur="1" fill="hold">
                                          <p:stCondLst>
                                            <p:cond delay="499"/>
                                          </p:stCondLst>
                                        </p:cTn>
                                        <p:tgtEl>
                                          <p:spTgt spid="2"/>
                                        </p:tgtEl>
                                        <p:attrNameLst>
                                          <p:attrName>style.visibility</p:attrName>
                                        </p:attrNameLst>
                                      </p:cBhvr>
                                      <p:to>
                                        <p:strVal val="hidden"/>
                                      </p:to>
                                    </p:set>
                                  </p:childTnLst>
                                </p:cTn>
                              </p:par>
                              <p:par>
                                <p:cTn id="130" presetID="16" presetClass="exit" presetSubtype="21" fill="hold" nodeType="withEffect">
                                  <p:stCondLst>
                                    <p:cond delay="0"/>
                                  </p:stCondLst>
                                  <p:childTnLst>
                                    <p:animEffect transition="out" filter="barn(inVertical)">
                                      <p:cBhvr>
                                        <p:cTn id="131" dur="500"/>
                                        <p:tgtEl>
                                          <p:spTgt spid="8"/>
                                        </p:tgtEl>
                                      </p:cBhvr>
                                    </p:animEffect>
                                    <p:set>
                                      <p:cBhvr>
                                        <p:cTn id="132" dur="1" fill="hold">
                                          <p:stCondLst>
                                            <p:cond delay="499"/>
                                          </p:stCondLst>
                                        </p:cTn>
                                        <p:tgtEl>
                                          <p:spTgt spid="8"/>
                                        </p:tgtEl>
                                        <p:attrNameLst>
                                          <p:attrName>style.visibility</p:attrName>
                                        </p:attrNameLst>
                                      </p:cBhvr>
                                      <p:to>
                                        <p:strVal val="hidden"/>
                                      </p:to>
                                    </p:set>
                                  </p:childTnLst>
                                </p:cTn>
                              </p:par>
                              <p:par>
                                <p:cTn id="133" presetID="16" presetClass="exit" presetSubtype="21" fill="hold" grpId="1" nodeType="withEffect">
                                  <p:stCondLst>
                                    <p:cond delay="0"/>
                                  </p:stCondLst>
                                  <p:childTnLst>
                                    <p:animEffect transition="out" filter="barn(inVertical)">
                                      <p:cBhvr>
                                        <p:cTn id="134" dur="500"/>
                                        <p:tgtEl>
                                          <p:spTgt spid="5"/>
                                        </p:tgtEl>
                                      </p:cBhvr>
                                    </p:animEffect>
                                    <p:set>
                                      <p:cBhvr>
                                        <p:cTn id="135" dur="1" fill="hold">
                                          <p:stCondLst>
                                            <p:cond delay="499"/>
                                          </p:stCondLst>
                                        </p:cTn>
                                        <p:tgtEl>
                                          <p:spTgt spid="5"/>
                                        </p:tgtEl>
                                        <p:attrNameLst>
                                          <p:attrName>style.visibility</p:attrName>
                                        </p:attrNameLst>
                                      </p:cBhvr>
                                      <p:to>
                                        <p:strVal val="hidden"/>
                                      </p:to>
                                    </p:set>
                                  </p:childTnLst>
                                </p:cTn>
                              </p:par>
                              <p:par>
                                <p:cTn id="136" presetID="16" presetClass="exit" presetSubtype="21" fill="hold" nodeType="withEffect">
                                  <p:stCondLst>
                                    <p:cond delay="0"/>
                                  </p:stCondLst>
                                  <p:childTnLst>
                                    <p:animEffect transition="out" filter="barn(inVertical)">
                                      <p:cBhvr>
                                        <p:cTn id="137" dur="500"/>
                                        <p:tgtEl>
                                          <p:spTgt spid="9"/>
                                        </p:tgtEl>
                                      </p:cBhvr>
                                    </p:animEffect>
                                    <p:set>
                                      <p:cBhvr>
                                        <p:cTn id="138" dur="1" fill="hold">
                                          <p:stCondLst>
                                            <p:cond delay="499"/>
                                          </p:stCondLst>
                                        </p:cTn>
                                        <p:tgtEl>
                                          <p:spTgt spid="9"/>
                                        </p:tgtEl>
                                        <p:attrNameLst>
                                          <p:attrName>style.visibility</p:attrName>
                                        </p:attrNameLst>
                                      </p:cBhvr>
                                      <p:to>
                                        <p:strVal val="hidden"/>
                                      </p:to>
                                    </p:set>
                                  </p:childTnLst>
                                </p:cTn>
                              </p:par>
                              <p:par>
                                <p:cTn id="139" presetID="16" presetClass="exit" presetSubtype="21" fill="hold" grpId="1" nodeType="withEffect">
                                  <p:stCondLst>
                                    <p:cond delay="0"/>
                                  </p:stCondLst>
                                  <p:childTnLst>
                                    <p:animEffect transition="out" filter="barn(inVertical)">
                                      <p:cBhvr>
                                        <p:cTn id="140" dur="500"/>
                                        <p:tgtEl>
                                          <p:spTgt spid="6"/>
                                        </p:tgtEl>
                                      </p:cBhvr>
                                    </p:animEffect>
                                    <p:set>
                                      <p:cBhvr>
                                        <p:cTn id="141" dur="1" fill="hold">
                                          <p:stCondLst>
                                            <p:cond delay="499"/>
                                          </p:stCondLst>
                                        </p:cTn>
                                        <p:tgtEl>
                                          <p:spTgt spid="6"/>
                                        </p:tgtEl>
                                        <p:attrNameLst>
                                          <p:attrName>style.visibility</p:attrName>
                                        </p:attrNameLst>
                                      </p:cBhvr>
                                      <p:to>
                                        <p:strVal val="hidden"/>
                                      </p:to>
                                    </p:set>
                                  </p:childTnLst>
                                </p:cTn>
                              </p:par>
                              <p:par>
                                <p:cTn id="142" presetID="16" presetClass="exit" presetSubtype="21" fill="hold" nodeType="withEffect">
                                  <p:stCondLst>
                                    <p:cond delay="0"/>
                                  </p:stCondLst>
                                  <p:childTnLst>
                                    <p:animEffect transition="out" filter="barn(inVertical)">
                                      <p:cBhvr>
                                        <p:cTn id="143" dur="500"/>
                                        <p:tgtEl>
                                          <p:spTgt spid="10"/>
                                        </p:tgtEl>
                                      </p:cBhvr>
                                    </p:animEffect>
                                    <p:set>
                                      <p:cBhvr>
                                        <p:cTn id="144" dur="1" fill="hold">
                                          <p:stCondLst>
                                            <p:cond delay="499"/>
                                          </p:stCondLst>
                                        </p:cTn>
                                        <p:tgtEl>
                                          <p:spTgt spid="10"/>
                                        </p:tgtEl>
                                        <p:attrNameLst>
                                          <p:attrName>style.visibility</p:attrName>
                                        </p:attrNameLst>
                                      </p:cBhvr>
                                      <p:to>
                                        <p:strVal val="hidden"/>
                                      </p:to>
                                    </p:set>
                                  </p:childTnLst>
                                </p:cTn>
                              </p:par>
                              <p:par>
                                <p:cTn id="145" presetID="16" presetClass="exit" presetSubtype="21" fill="hold" grpId="1" nodeType="withEffect">
                                  <p:stCondLst>
                                    <p:cond delay="0"/>
                                  </p:stCondLst>
                                  <p:childTnLst>
                                    <p:animEffect transition="out" filter="barn(inVertical)">
                                      <p:cBhvr>
                                        <p:cTn id="146" dur="500"/>
                                        <p:tgtEl>
                                          <p:spTgt spid="7"/>
                                        </p:tgtEl>
                                      </p:cBhvr>
                                    </p:animEffect>
                                    <p:set>
                                      <p:cBhvr>
                                        <p:cTn id="14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8686800" y="1228164"/>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8686800" y="1714626"/>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8686800" y="1724725"/>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702040" y="4674872"/>
            <a:ext cx="285684" cy="49656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702040" y="5161334"/>
            <a:ext cx="457200" cy="1157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702040" y="5171433"/>
            <a:ext cx="285684" cy="528663"/>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2253388"/>
            <a:ext cx="2590800" cy="206210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Giá trị của TT HCM với dân tộc Việt Nam</a:t>
            </a:r>
            <a:endParaRPr lang="en-US" sz="3200" b="1">
              <a:solidFill>
                <a:schemeClr val="bg1"/>
              </a:solidFill>
              <a:latin typeface="Tahoma" pitchFamily="34" charset="0"/>
              <a:ea typeface="Tahoma" pitchFamily="34" charset="0"/>
              <a:cs typeface="Tahoma" pitchFamily="34" charset="0"/>
            </a:endParaRPr>
          </a:p>
        </p:txBody>
      </p:sp>
      <p:sp>
        <p:nvSpPr>
          <p:cNvPr id="12" name="Rectangle 11"/>
          <p:cNvSpPr/>
          <p:nvPr/>
        </p:nvSpPr>
        <p:spPr>
          <a:xfrm>
            <a:off x="4412226" y="1021081"/>
            <a:ext cx="4114800" cy="2011680"/>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endParaRPr lang="en-AU" sz="1600" b="1">
              <a:solidFill>
                <a:srgbClr val="FFFF00"/>
              </a:solidFill>
              <a:latin typeface="Tahoma" pitchFamily="34" charset="0"/>
              <a:ea typeface="Tahoma" pitchFamily="34" charset="0"/>
              <a:cs typeface="Tahoma" pitchFamily="34" charset="0"/>
            </a:endParaRPr>
          </a:p>
          <a:p>
            <a:pPr algn="ctr"/>
            <a:r>
              <a:rPr lang="en-AU" sz="3200" b="1">
                <a:solidFill>
                  <a:srgbClr val="FFFF00"/>
                </a:solidFill>
                <a:latin typeface="Tahoma" pitchFamily="34" charset="0"/>
                <a:ea typeface="Tahoma" pitchFamily="34" charset="0"/>
                <a:cs typeface="Tahoma" pitchFamily="34" charset="0"/>
              </a:rPr>
              <a:t>+ Là tài sản tinh thần vô giá của dân tộc VN</a:t>
            </a:r>
            <a:endParaRPr lang="en-US" sz="3200" b="1">
              <a:solidFill>
                <a:srgbClr val="FFFF00"/>
              </a:solidFill>
              <a:latin typeface="Tahoma" pitchFamily="34" charset="0"/>
              <a:ea typeface="Tahoma" pitchFamily="34" charset="0"/>
              <a:cs typeface="Tahoma" pitchFamily="34" charset="0"/>
            </a:endParaRPr>
          </a:p>
        </p:txBody>
      </p:sp>
      <p:sp>
        <p:nvSpPr>
          <p:cNvPr id="13" name="Rectangle 12"/>
          <p:cNvSpPr/>
          <p:nvPr/>
        </p:nvSpPr>
        <p:spPr>
          <a:xfrm>
            <a:off x="4419600" y="3840480"/>
            <a:ext cx="4114800" cy="2103120"/>
          </a:xfrm>
          <a:prstGeom prst="rect">
            <a:avLst/>
          </a:prstGeom>
          <a:solidFill>
            <a:srgbClr val="0000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AU" sz="3200" b="1">
                <a:solidFill>
                  <a:schemeClr val="bg1"/>
                </a:solidFill>
                <a:latin typeface="Tahoma" pitchFamily="34" charset="0"/>
                <a:ea typeface="Tahoma" pitchFamily="34" charset="0"/>
                <a:cs typeface="Tahoma" pitchFamily="34" charset="0"/>
              </a:rPr>
              <a:t>+ Là nền tảng tư tưởng và kim chỉ nam cho hành động của CMVN</a:t>
            </a:r>
            <a:endParaRPr lang="en-US" sz="3200" b="1">
              <a:solidFill>
                <a:schemeClr val="bg1"/>
              </a:solidFill>
              <a:latin typeface="Tahoma" pitchFamily="34" charset="0"/>
              <a:ea typeface="Tahoma" pitchFamily="34" charset="0"/>
              <a:cs typeface="Tahoma" pitchFamily="34" charset="0"/>
            </a:endParaRPr>
          </a:p>
        </p:txBody>
      </p:sp>
      <p:cxnSp>
        <p:nvCxnSpPr>
          <p:cNvPr id="14" name="Straight Arrow Connector 13"/>
          <p:cNvCxnSpPr>
            <a:stCxn id="11" idx="3"/>
            <a:endCxn id="13" idx="1"/>
          </p:cNvCxnSpPr>
          <p:nvPr/>
        </p:nvCxnSpPr>
        <p:spPr>
          <a:xfrm>
            <a:off x="2819400" y="3284440"/>
            <a:ext cx="1600200" cy="160760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2026921"/>
            <a:ext cx="1592826" cy="1257519"/>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6200" y="76199"/>
            <a:ext cx="114300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400" b="1" spc="-40">
                <a:solidFill>
                  <a:srgbClr val="0000CC"/>
                </a:solidFill>
                <a:latin typeface="Tahoma" pitchFamily="34" charset="0"/>
                <a:ea typeface="Tahoma" pitchFamily="34" charset="0"/>
                <a:cs typeface="Tahoma" pitchFamily="34" charset="0"/>
              </a:rPr>
              <a:t>Câu 1. </a:t>
            </a:r>
            <a:endParaRPr lang="en-US" sz="2400" b="1" spc="-40">
              <a:solidFill>
                <a:srgbClr val="0000CC"/>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16171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par>
                                <p:cTn id="31" presetID="22" presetClass="entr" presetSubtype="8"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par>
                                <p:cTn id="34" presetID="22" presetClass="entr" presetSubtype="8"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par>
                                <p:cTn id="37" presetID="22" presetClass="entr" presetSubtype="8"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par>
                                <p:cTn id="43" presetID="22" presetClass="entr" presetSubtype="8"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6200" y="76200"/>
            <a:ext cx="2057400" cy="255454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2. Phân tích các tiền đề tư tưởng, lý luận hình thành TT HCM? Giá trị của TT HCM với nhân loại?</a:t>
            </a:r>
            <a:endParaRPr lang="en-US" sz="2000" b="1">
              <a:solidFill>
                <a:srgbClr val="0000CC"/>
              </a:solidFill>
              <a:latin typeface="Tahoma" pitchFamily="34" charset="0"/>
              <a:ea typeface="Tahoma" pitchFamily="34" charset="0"/>
              <a:cs typeface="Tahoma" pitchFamily="34" charset="0"/>
            </a:endParaRPr>
          </a:p>
        </p:txBody>
      </p:sp>
      <p:sp>
        <p:nvSpPr>
          <p:cNvPr id="37" name="TextBox 36"/>
          <p:cNvSpPr txBox="1"/>
          <p:nvPr/>
        </p:nvSpPr>
        <p:spPr>
          <a:xfrm>
            <a:off x="2413533" y="152400"/>
            <a:ext cx="1701267" cy="2308324"/>
          </a:xfrm>
          <a:prstGeom prst="rect">
            <a:avLst/>
          </a:prstGeom>
          <a:solidFill>
            <a:srgbClr val="0000CC"/>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400" b="1">
                <a:ln>
                  <a:solidFill>
                    <a:srgbClr val="FFFF00"/>
                  </a:solidFill>
                </a:ln>
                <a:solidFill>
                  <a:schemeClr val="bg1"/>
                </a:solidFill>
                <a:latin typeface="Tahoma" pitchFamily="34" charset="0"/>
                <a:ea typeface="Tahoma" pitchFamily="34" charset="0"/>
                <a:cs typeface="Tahoma" pitchFamily="34" charset="0"/>
              </a:rPr>
              <a:t>+ Những giá trị truyền thống dân tộc VN</a:t>
            </a:r>
          </a:p>
        </p:txBody>
      </p:sp>
      <p:sp>
        <p:nvSpPr>
          <p:cNvPr id="38" name="TextBox 37"/>
          <p:cNvSpPr txBox="1"/>
          <p:nvPr/>
        </p:nvSpPr>
        <p:spPr>
          <a:xfrm>
            <a:off x="2413533" y="2971800"/>
            <a:ext cx="1701268" cy="1569660"/>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400" b="1">
                <a:ln>
                  <a:solidFill>
                    <a:srgbClr val="FFFF00"/>
                  </a:solidFill>
                </a:ln>
                <a:solidFill>
                  <a:srgbClr val="FFFF00"/>
                </a:solidFill>
                <a:latin typeface="Tahoma" pitchFamily="34" charset="0"/>
                <a:ea typeface="Tahoma" pitchFamily="34" charset="0"/>
                <a:cs typeface="Tahoma" pitchFamily="34" charset="0"/>
              </a:rPr>
              <a:t>+ Tinh hoa văn hóa nhân loại</a:t>
            </a:r>
          </a:p>
        </p:txBody>
      </p:sp>
      <p:sp>
        <p:nvSpPr>
          <p:cNvPr id="39" name="TextBox 38"/>
          <p:cNvSpPr txBox="1"/>
          <p:nvPr/>
        </p:nvSpPr>
        <p:spPr>
          <a:xfrm>
            <a:off x="2413533" y="5029200"/>
            <a:ext cx="1701267" cy="1731243"/>
          </a:xfrm>
          <a:prstGeom prst="rect">
            <a:avLst/>
          </a:prstGeom>
          <a:solidFill>
            <a:schemeClr val="accent2">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endParaRPr lang="en-US" sz="1050" b="1">
              <a:ln>
                <a:solidFill>
                  <a:srgbClr val="FFFF00"/>
                </a:solidFill>
              </a:ln>
              <a:solidFill>
                <a:srgbClr val="FFFF00"/>
              </a:solidFill>
              <a:latin typeface="Tahoma" pitchFamily="34" charset="0"/>
              <a:ea typeface="Tahoma" pitchFamily="34" charset="0"/>
              <a:cs typeface="Tahoma" pitchFamily="34" charset="0"/>
            </a:endParaRPr>
          </a:p>
          <a:p>
            <a:pPr algn="ctr"/>
            <a:r>
              <a:rPr lang="en-US" sz="2400" b="1">
                <a:ln>
                  <a:solidFill>
                    <a:srgbClr val="FFFF00"/>
                  </a:solidFill>
                </a:ln>
                <a:solidFill>
                  <a:srgbClr val="FFFF00"/>
                </a:solidFill>
                <a:latin typeface="Tahoma" pitchFamily="34" charset="0"/>
                <a:ea typeface="Tahoma" pitchFamily="34" charset="0"/>
                <a:cs typeface="Tahoma" pitchFamily="34" charset="0"/>
              </a:rPr>
              <a:t>+ Chủ nghĩa Mác - Lênin</a:t>
            </a:r>
          </a:p>
        </p:txBody>
      </p:sp>
      <p:sp>
        <p:nvSpPr>
          <p:cNvPr id="40" name="Rectangle 39"/>
          <p:cNvSpPr/>
          <p:nvPr/>
        </p:nvSpPr>
        <p:spPr>
          <a:xfrm>
            <a:off x="76200" y="2895600"/>
            <a:ext cx="1645920" cy="237744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2400" b="1">
                <a:latin typeface="Tahoma" pitchFamily="34" charset="0"/>
                <a:ea typeface="Tahoma" pitchFamily="34" charset="0"/>
                <a:cs typeface="Tahoma" pitchFamily="34" charset="0"/>
              </a:rPr>
              <a:t>- Các tiền đề tư tưởng, lý luận hình thành TTHCM</a:t>
            </a:r>
            <a:endParaRPr lang="en-US" sz="2400" b="1">
              <a:latin typeface="Tahoma" pitchFamily="34" charset="0"/>
              <a:ea typeface="Tahoma" pitchFamily="34" charset="0"/>
              <a:cs typeface="Tahoma" pitchFamily="34" charset="0"/>
            </a:endParaRPr>
          </a:p>
        </p:txBody>
      </p:sp>
      <p:sp>
        <p:nvSpPr>
          <p:cNvPr id="41" name="TextBox 40"/>
          <p:cNvSpPr txBox="1"/>
          <p:nvPr/>
        </p:nvSpPr>
        <p:spPr>
          <a:xfrm>
            <a:off x="5867399" y="76200"/>
            <a:ext cx="3200399"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Yêu nước</a:t>
            </a:r>
          </a:p>
        </p:txBody>
      </p:sp>
      <p:sp>
        <p:nvSpPr>
          <p:cNvPr id="42" name="TextBox 41"/>
          <p:cNvSpPr txBox="1"/>
          <p:nvPr/>
        </p:nvSpPr>
        <p:spPr>
          <a:xfrm>
            <a:off x="5867400" y="533400"/>
            <a:ext cx="32004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Nhân nghĩa, đoàn kết…</a:t>
            </a:r>
          </a:p>
        </p:txBody>
      </p:sp>
      <p:sp>
        <p:nvSpPr>
          <p:cNvPr id="43" name="TextBox 42"/>
          <p:cNvSpPr txBox="1"/>
          <p:nvPr/>
        </p:nvSpPr>
        <p:spPr>
          <a:xfrm>
            <a:off x="5867400" y="990600"/>
            <a:ext cx="32004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Lạc quan yêu đời…</a:t>
            </a:r>
          </a:p>
        </p:txBody>
      </p:sp>
      <p:sp>
        <p:nvSpPr>
          <p:cNvPr id="44" name="TextBox 43"/>
          <p:cNvSpPr txBox="1"/>
          <p:nvPr/>
        </p:nvSpPr>
        <p:spPr>
          <a:xfrm>
            <a:off x="5867400" y="1447800"/>
            <a:ext cx="3200399"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Cần cù, dũng cảm…</a:t>
            </a:r>
          </a:p>
        </p:txBody>
      </p:sp>
      <p:cxnSp>
        <p:nvCxnSpPr>
          <p:cNvPr id="48" name="Straight Arrow Connector 47"/>
          <p:cNvCxnSpPr>
            <a:stCxn id="40" idx="3"/>
            <a:endCxn id="37" idx="1"/>
          </p:cNvCxnSpPr>
          <p:nvPr/>
        </p:nvCxnSpPr>
        <p:spPr>
          <a:xfrm flipV="1">
            <a:off x="1722120" y="1306562"/>
            <a:ext cx="691413" cy="277775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3"/>
            <a:endCxn id="38" idx="1"/>
          </p:cNvCxnSpPr>
          <p:nvPr/>
        </p:nvCxnSpPr>
        <p:spPr>
          <a:xfrm flipV="1">
            <a:off x="1722120" y="3756630"/>
            <a:ext cx="691413" cy="32769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3"/>
            <a:endCxn id="39" idx="1"/>
          </p:cNvCxnSpPr>
          <p:nvPr/>
        </p:nvCxnSpPr>
        <p:spPr>
          <a:xfrm>
            <a:off x="1722120" y="4084320"/>
            <a:ext cx="691413" cy="181050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1" idx="1"/>
          </p:cNvCxnSpPr>
          <p:nvPr/>
        </p:nvCxnSpPr>
        <p:spPr>
          <a:xfrm flipV="1">
            <a:off x="4114800" y="276255"/>
            <a:ext cx="1752599" cy="94294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2" idx="1"/>
          </p:cNvCxnSpPr>
          <p:nvPr/>
        </p:nvCxnSpPr>
        <p:spPr>
          <a:xfrm flipV="1">
            <a:off x="3962400" y="733455"/>
            <a:ext cx="1905000" cy="56194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7" idx="3"/>
            <a:endCxn id="43" idx="1"/>
          </p:cNvCxnSpPr>
          <p:nvPr/>
        </p:nvCxnSpPr>
        <p:spPr>
          <a:xfrm flipV="1">
            <a:off x="4114800" y="1190655"/>
            <a:ext cx="1752600" cy="11590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7" idx="3"/>
            <a:endCxn id="44" idx="1"/>
          </p:cNvCxnSpPr>
          <p:nvPr/>
        </p:nvCxnSpPr>
        <p:spPr>
          <a:xfrm>
            <a:off x="4114800" y="1306562"/>
            <a:ext cx="1752600" cy="341293"/>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648200" y="2514600"/>
            <a:ext cx="1097280"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b="1">
                <a:solidFill>
                  <a:srgbClr val="C00000"/>
                </a:solidFill>
                <a:latin typeface="Tahoma" pitchFamily="34" charset="0"/>
                <a:ea typeface="Tahoma" pitchFamily="34" charset="0"/>
                <a:cs typeface="Tahoma" pitchFamily="34" charset="0"/>
              </a:rPr>
              <a:t>VHPĐ</a:t>
            </a:r>
          </a:p>
        </p:txBody>
      </p:sp>
      <p:sp>
        <p:nvSpPr>
          <p:cNvPr id="69" name="TextBox 68"/>
          <p:cNvSpPr txBox="1"/>
          <p:nvPr/>
        </p:nvSpPr>
        <p:spPr>
          <a:xfrm>
            <a:off x="4648200" y="4038600"/>
            <a:ext cx="109728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b="1">
                <a:solidFill>
                  <a:srgbClr val="FF0000"/>
                </a:solidFill>
                <a:latin typeface="Tahoma" pitchFamily="34" charset="0"/>
                <a:ea typeface="Tahoma" pitchFamily="34" charset="0"/>
                <a:cs typeface="Tahoma" pitchFamily="34" charset="0"/>
              </a:rPr>
              <a:t>VHPT</a:t>
            </a:r>
          </a:p>
        </p:txBody>
      </p:sp>
      <p:cxnSp>
        <p:nvCxnSpPr>
          <p:cNvPr id="71" name="Straight Arrow Connector 70"/>
          <p:cNvCxnSpPr>
            <a:stCxn id="38" idx="3"/>
            <a:endCxn id="64" idx="1"/>
          </p:cNvCxnSpPr>
          <p:nvPr/>
        </p:nvCxnSpPr>
        <p:spPr>
          <a:xfrm flipV="1">
            <a:off x="4114801" y="2745433"/>
            <a:ext cx="533399" cy="101119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8" idx="3"/>
            <a:endCxn id="69" idx="1"/>
          </p:cNvCxnSpPr>
          <p:nvPr/>
        </p:nvCxnSpPr>
        <p:spPr>
          <a:xfrm>
            <a:off x="4114801" y="3756630"/>
            <a:ext cx="533399" cy="512803"/>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352436" y="5181600"/>
            <a:ext cx="3715362"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a:solidFill>
                  <a:srgbClr val="FF0000"/>
                </a:solidFill>
                <a:latin typeface="Tahoma" pitchFamily="34" charset="0"/>
                <a:ea typeface="Tahoma" pitchFamily="34" charset="0"/>
                <a:cs typeface="Tahoma" pitchFamily="34" charset="0"/>
              </a:rPr>
              <a:t>Thế giới quan, Phương pháp luận</a:t>
            </a:r>
          </a:p>
        </p:txBody>
      </p:sp>
      <p:sp>
        <p:nvSpPr>
          <p:cNvPr id="83" name="TextBox 82"/>
          <p:cNvSpPr txBox="1"/>
          <p:nvPr/>
        </p:nvSpPr>
        <p:spPr>
          <a:xfrm>
            <a:off x="5334000" y="6073914"/>
            <a:ext cx="3700636"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spc="-100">
                <a:solidFill>
                  <a:srgbClr val="0000CC"/>
                </a:solidFill>
                <a:latin typeface="Tahoma" pitchFamily="34" charset="0"/>
                <a:ea typeface="Tahoma" pitchFamily="34" charset="0"/>
                <a:cs typeface="Tahoma" pitchFamily="34" charset="0"/>
              </a:rPr>
              <a:t>Tiền đề quyết định bước phát triển về chất</a:t>
            </a:r>
          </a:p>
        </p:txBody>
      </p:sp>
      <p:cxnSp>
        <p:nvCxnSpPr>
          <p:cNvPr id="86" name="Straight Arrow Connector 85"/>
          <p:cNvCxnSpPr>
            <a:stCxn id="39" idx="3"/>
            <a:endCxn id="82" idx="1"/>
          </p:cNvCxnSpPr>
          <p:nvPr/>
        </p:nvCxnSpPr>
        <p:spPr>
          <a:xfrm flipV="1">
            <a:off x="4114800" y="5535543"/>
            <a:ext cx="1237636" cy="359279"/>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9" idx="3"/>
            <a:endCxn id="83" idx="1"/>
          </p:cNvCxnSpPr>
          <p:nvPr/>
        </p:nvCxnSpPr>
        <p:spPr>
          <a:xfrm>
            <a:off x="4114800" y="5894822"/>
            <a:ext cx="1219200" cy="53303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705601" y="1905000"/>
            <a:ext cx="236219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002060"/>
                </a:solidFill>
                <a:latin typeface="Tahoma" pitchFamily="34" charset="0"/>
                <a:ea typeface="Tahoma" pitchFamily="34" charset="0"/>
                <a:cs typeface="Tahoma" pitchFamily="34" charset="0"/>
              </a:rPr>
              <a:t>Nho giáo</a:t>
            </a:r>
          </a:p>
        </p:txBody>
      </p:sp>
      <p:sp>
        <p:nvSpPr>
          <p:cNvPr id="87" name="TextBox 86"/>
          <p:cNvSpPr txBox="1"/>
          <p:nvPr/>
        </p:nvSpPr>
        <p:spPr>
          <a:xfrm>
            <a:off x="6705600" y="2286000"/>
            <a:ext cx="236219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002060"/>
                </a:solidFill>
                <a:latin typeface="Tahoma" pitchFamily="34" charset="0"/>
                <a:ea typeface="Tahoma" pitchFamily="34" charset="0"/>
                <a:cs typeface="Tahoma" pitchFamily="34" charset="0"/>
              </a:rPr>
              <a:t>Phật giáo</a:t>
            </a:r>
          </a:p>
        </p:txBody>
      </p:sp>
      <p:sp>
        <p:nvSpPr>
          <p:cNvPr id="96" name="TextBox 95"/>
          <p:cNvSpPr txBox="1"/>
          <p:nvPr/>
        </p:nvSpPr>
        <p:spPr>
          <a:xfrm>
            <a:off x="6705601" y="3090446"/>
            <a:ext cx="236219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002060"/>
                </a:solidFill>
                <a:latin typeface="Tahoma" pitchFamily="34" charset="0"/>
                <a:ea typeface="Tahoma" pitchFamily="34" charset="0"/>
                <a:cs typeface="Tahoma" pitchFamily="34" charset="0"/>
              </a:rPr>
              <a:t>Chủ nghĩa tam dân</a:t>
            </a:r>
          </a:p>
        </p:txBody>
      </p:sp>
      <p:sp>
        <p:nvSpPr>
          <p:cNvPr id="97" name="TextBox 96"/>
          <p:cNvSpPr txBox="1"/>
          <p:nvPr/>
        </p:nvSpPr>
        <p:spPr>
          <a:xfrm>
            <a:off x="6705600" y="2667000"/>
            <a:ext cx="236219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002060"/>
                </a:solidFill>
                <a:latin typeface="Tahoma" pitchFamily="34" charset="0"/>
                <a:ea typeface="Tahoma" pitchFamily="34" charset="0"/>
                <a:cs typeface="Tahoma" pitchFamily="34" charset="0"/>
              </a:rPr>
              <a:t>Đạo giáo</a:t>
            </a:r>
          </a:p>
        </p:txBody>
      </p:sp>
      <p:sp>
        <p:nvSpPr>
          <p:cNvPr id="98" name="TextBox 97"/>
          <p:cNvSpPr txBox="1"/>
          <p:nvPr/>
        </p:nvSpPr>
        <p:spPr>
          <a:xfrm>
            <a:off x="6705601" y="3505200"/>
            <a:ext cx="236219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C00000"/>
                </a:solidFill>
                <a:latin typeface="Tahoma" pitchFamily="34" charset="0"/>
                <a:ea typeface="Tahoma" pitchFamily="34" charset="0"/>
                <a:cs typeface="Tahoma" pitchFamily="34" charset="0"/>
              </a:rPr>
              <a:t>Giá trị VH Pháp</a:t>
            </a:r>
          </a:p>
        </p:txBody>
      </p:sp>
      <p:sp>
        <p:nvSpPr>
          <p:cNvPr id="99" name="TextBox 98"/>
          <p:cNvSpPr txBox="1"/>
          <p:nvPr/>
        </p:nvSpPr>
        <p:spPr>
          <a:xfrm>
            <a:off x="6705601" y="3928646"/>
            <a:ext cx="236219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C00000"/>
                </a:solidFill>
                <a:latin typeface="Tahoma" pitchFamily="34" charset="0"/>
                <a:ea typeface="Tahoma" pitchFamily="34" charset="0"/>
                <a:cs typeface="Tahoma" pitchFamily="34" charset="0"/>
              </a:rPr>
              <a:t>Giá trị VH Mỹ</a:t>
            </a:r>
          </a:p>
        </p:txBody>
      </p:sp>
      <p:sp>
        <p:nvSpPr>
          <p:cNvPr id="101" name="TextBox 100"/>
          <p:cNvSpPr txBox="1"/>
          <p:nvPr/>
        </p:nvSpPr>
        <p:spPr>
          <a:xfrm>
            <a:off x="6705600" y="4343400"/>
            <a:ext cx="236219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a:solidFill>
                  <a:srgbClr val="C00000"/>
                </a:solidFill>
                <a:latin typeface="Tahoma" pitchFamily="34" charset="0"/>
                <a:ea typeface="Tahoma" pitchFamily="34" charset="0"/>
                <a:cs typeface="Tahoma" pitchFamily="34" charset="0"/>
              </a:rPr>
              <a:t>Giá trị VH Nga, Đức...</a:t>
            </a:r>
          </a:p>
        </p:txBody>
      </p:sp>
      <p:sp>
        <p:nvSpPr>
          <p:cNvPr id="102" name="TextBox 101"/>
          <p:cNvSpPr txBox="1"/>
          <p:nvPr/>
        </p:nvSpPr>
        <p:spPr>
          <a:xfrm>
            <a:off x="6705601" y="4766846"/>
            <a:ext cx="236219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spc="-100">
                <a:solidFill>
                  <a:srgbClr val="C00000"/>
                </a:solidFill>
                <a:latin typeface="Tahoma" pitchFamily="34" charset="0"/>
                <a:ea typeface="Tahoma" pitchFamily="34" charset="0"/>
                <a:cs typeface="Tahoma" pitchFamily="34" charset="0"/>
              </a:rPr>
              <a:t>Giá trị Thiên chúa giáo</a:t>
            </a:r>
          </a:p>
        </p:txBody>
      </p:sp>
      <p:cxnSp>
        <p:nvCxnSpPr>
          <p:cNvPr id="105" name="Straight Arrow Connector 104"/>
          <p:cNvCxnSpPr>
            <a:stCxn id="64" idx="3"/>
            <a:endCxn id="85" idx="1"/>
          </p:cNvCxnSpPr>
          <p:nvPr/>
        </p:nvCxnSpPr>
        <p:spPr>
          <a:xfrm flipV="1">
            <a:off x="5745480" y="2074277"/>
            <a:ext cx="960121" cy="671156"/>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4" idx="3"/>
            <a:endCxn id="87" idx="1"/>
          </p:cNvCxnSpPr>
          <p:nvPr/>
        </p:nvCxnSpPr>
        <p:spPr>
          <a:xfrm flipV="1">
            <a:off x="5745480" y="2455277"/>
            <a:ext cx="960120" cy="290156"/>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4" idx="3"/>
            <a:endCxn id="97" idx="1"/>
          </p:cNvCxnSpPr>
          <p:nvPr/>
        </p:nvCxnSpPr>
        <p:spPr>
          <a:xfrm>
            <a:off x="5745480" y="2745433"/>
            <a:ext cx="960120" cy="90844"/>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4" idx="3"/>
            <a:endCxn id="96" idx="1"/>
          </p:cNvCxnSpPr>
          <p:nvPr/>
        </p:nvCxnSpPr>
        <p:spPr>
          <a:xfrm>
            <a:off x="5745480" y="2745433"/>
            <a:ext cx="960121" cy="514290"/>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69" idx="3"/>
            <a:endCxn id="98" idx="1"/>
          </p:cNvCxnSpPr>
          <p:nvPr/>
        </p:nvCxnSpPr>
        <p:spPr>
          <a:xfrm flipV="1">
            <a:off x="5745480" y="3674477"/>
            <a:ext cx="960121" cy="594956"/>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3"/>
            <a:endCxn id="99" idx="1"/>
          </p:cNvCxnSpPr>
          <p:nvPr/>
        </p:nvCxnSpPr>
        <p:spPr>
          <a:xfrm flipV="1">
            <a:off x="5745480" y="4097923"/>
            <a:ext cx="960121" cy="171510"/>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69" idx="3"/>
            <a:endCxn id="101" idx="1"/>
          </p:cNvCxnSpPr>
          <p:nvPr/>
        </p:nvCxnSpPr>
        <p:spPr>
          <a:xfrm>
            <a:off x="5745480" y="4269433"/>
            <a:ext cx="960120" cy="243244"/>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69" idx="3"/>
            <a:endCxn id="102" idx="1"/>
          </p:cNvCxnSpPr>
          <p:nvPr/>
        </p:nvCxnSpPr>
        <p:spPr>
          <a:xfrm>
            <a:off x="5745480" y="4269433"/>
            <a:ext cx="960121" cy="666690"/>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4539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8)">
                                      <p:cBhvr>
                                        <p:cTn id="7" dur="125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wipe(left)">
                                      <p:cBhvr>
                                        <p:cTn id="48" dur="500"/>
                                        <p:tgtEl>
                                          <p:spTgt spid="59"/>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500"/>
                                        <p:tgtEl>
                                          <p:spTgt spid="6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wipe(left)">
                                      <p:cBhvr>
                                        <p:cTn id="66" dur="500"/>
                                        <p:tgtEl>
                                          <p:spTgt spid="63"/>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left)">
                                      <p:cBhvr>
                                        <p:cTn id="70" dur="5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wipe(left)">
                                      <p:cBhvr>
                                        <p:cTn id="75" dur="500"/>
                                        <p:tgtEl>
                                          <p:spTgt spid="71"/>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wipe(left)">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wipe(left)">
                                      <p:cBhvr>
                                        <p:cTn id="84" dur="500"/>
                                        <p:tgtEl>
                                          <p:spTgt spid="73"/>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wipe(left)">
                                      <p:cBhvr>
                                        <p:cTn id="88" dur="500"/>
                                        <p:tgtEl>
                                          <p:spTgt spid="6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wipe(left)">
                                      <p:cBhvr>
                                        <p:cTn id="93" dur="500"/>
                                        <p:tgtEl>
                                          <p:spTgt spid="105"/>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wipe(left)">
                                      <p:cBhvr>
                                        <p:cTn id="97" dur="500"/>
                                        <p:tgtEl>
                                          <p:spTgt spid="8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07"/>
                                        </p:tgtEl>
                                        <p:attrNameLst>
                                          <p:attrName>style.visibility</p:attrName>
                                        </p:attrNameLst>
                                      </p:cBhvr>
                                      <p:to>
                                        <p:strVal val="visible"/>
                                      </p:to>
                                    </p:set>
                                    <p:animEffect transition="in" filter="wipe(left)">
                                      <p:cBhvr>
                                        <p:cTn id="102" dur="500"/>
                                        <p:tgtEl>
                                          <p:spTgt spid="107"/>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87"/>
                                        </p:tgtEl>
                                        <p:attrNameLst>
                                          <p:attrName>style.visibility</p:attrName>
                                        </p:attrNameLst>
                                      </p:cBhvr>
                                      <p:to>
                                        <p:strVal val="visible"/>
                                      </p:to>
                                    </p:set>
                                    <p:animEffect transition="in" filter="wipe(left)">
                                      <p:cBhvr>
                                        <p:cTn id="106" dur="500"/>
                                        <p:tgtEl>
                                          <p:spTgt spid="8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09"/>
                                        </p:tgtEl>
                                        <p:attrNameLst>
                                          <p:attrName>style.visibility</p:attrName>
                                        </p:attrNameLst>
                                      </p:cBhvr>
                                      <p:to>
                                        <p:strVal val="visible"/>
                                      </p:to>
                                    </p:set>
                                    <p:animEffect transition="in" filter="wipe(left)">
                                      <p:cBhvr>
                                        <p:cTn id="111" dur="500"/>
                                        <p:tgtEl>
                                          <p:spTgt spid="109"/>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wipe(left)">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111"/>
                                        </p:tgtEl>
                                        <p:attrNameLst>
                                          <p:attrName>style.visibility</p:attrName>
                                        </p:attrNameLst>
                                      </p:cBhvr>
                                      <p:to>
                                        <p:strVal val="visible"/>
                                      </p:to>
                                    </p:set>
                                    <p:animEffect transition="in" filter="wipe(left)">
                                      <p:cBhvr>
                                        <p:cTn id="120" dur="500"/>
                                        <p:tgtEl>
                                          <p:spTgt spid="111"/>
                                        </p:tgtEl>
                                      </p:cBhvr>
                                    </p:animEffec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96"/>
                                        </p:tgtEl>
                                        <p:attrNameLst>
                                          <p:attrName>style.visibility</p:attrName>
                                        </p:attrNameLst>
                                      </p:cBhvr>
                                      <p:to>
                                        <p:strVal val="visible"/>
                                      </p:to>
                                    </p:set>
                                    <p:animEffect transition="in" filter="wipe(left)">
                                      <p:cBhvr>
                                        <p:cTn id="124" dur="500"/>
                                        <p:tgtEl>
                                          <p:spTgt spid="9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115"/>
                                        </p:tgtEl>
                                        <p:attrNameLst>
                                          <p:attrName>style.visibility</p:attrName>
                                        </p:attrNameLst>
                                      </p:cBhvr>
                                      <p:to>
                                        <p:strVal val="visible"/>
                                      </p:to>
                                    </p:set>
                                    <p:animEffect transition="in" filter="wipe(left)">
                                      <p:cBhvr>
                                        <p:cTn id="129" dur="500"/>
                                        <p:tgtEl>
                                          <p:spTgt spid="115"/>
                                        </p:tgtEl>
                                      </p:cBhvr>
                                    </p:animEffect>
                                  </p:childTnLst>
                                </p:cTn>
                              </p:par>
                            </p:childTnLst>
                          </p:cTn>
                        </p:par>
                        <p:par>
                          <p:cTn id="130" fill="hold">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wipe(left)">
                                      <p:cBhvr>
                                        <p:cTn id="133" dur="500"/>
                                        <p:tgtEl>
                                          <p:spTgt spid="98"/>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117"/>
                                        </p:tgtEl>
                                        <p:attrNameLst>
                                          <p:attrName>style.visibility</p:attrName>
                                        </p:attrNameLst>
                                      </p:cBhvr>
                                      <p:to>
                                        <p:strVal val="visible"/>
                                      </p:to>
                                    </p:set>
                                    <p:animEffect transition="in" filter="wipe(left)">
                                      <p:cBhvr>
                                        <p:cTn id="138" dur="500"/>
                                        <p:tgtEl>
                                          <p:spTgt spid="117"/>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wipe(left)">
                                      <p:cBhvr>
                                        <p:cTn id="142" dur="500"/>
                                        <p:tgtEl>
                                          <p:spTgt spid="9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119"/>
                                        </p:tgtEl>
                                        <p:attrNameLst>
                                          <p:attrName>style.visibility</p:attrName>
                                        </p:attrNameLst>
                                      </p:cBhvr>
                                      <p:to>
                                        <p:strVal val="visible"/>
                                      </p:to>
                                    </p:set>
                                    <p:animEffect transition="in" filter="wipe(left)">
                                      <p:cBhvr>
                                        <p:cTn id="147" dur="500"/>
                                        <p:tgtEl>
                                          <p:spTgt spid="119"/>
                                        </p:tgtEl>
                                      </p:cBhvr>
                                    </p:animEffect>
                                  </p:childTnLst>
                                </p:cTn>
                              </p:par>
                            </p:childTnLst>
                          </p:cTn>
                        </p:par>
                        <p:par>
                          <p:cTn id="148" fill="hold">
                            <p:stCondLst>
                              <p:cond delay="500"/>
                            </p:stCondLst>
                            <p:childTnLst>
                              <p:par>
                                <p:cTn id="149" presetID="22" presetClass="entr" presetSubtype="8" fill="hold" grpId="0" nodeType="afterEffect">
                                  <p:stCondLst>
                                    <p:cond delay="0"/>
                                  </p:stCondLst>
                                  <p:childTnLst>
                                    <p:set>
                                      <p:cBhvr>
                                        <p:cTn id="150" dur="1" fill="hold">
                                          <p:stCondLst>
                                            <p:cond delay="0"/>
                                          </p:stCondLst>
                                        </p:cTn>
                                        <p:tgtEl>
                                          <p:spTgt spid="101"/>
                                        </p:tgtEl>
                                        <p:attrNameLst>
                                          <p:attrName>style.visibility</p:attrName>
                                        </p:attrNameLst>
                                      </p:cBhvr>
                                      <p:to>
                                        <p:strVal val="visible"/>
                                      </p:to>
                                    </p:set>
                                    <p:animEffect transition="in" filter="wipe(left)">
                                      <p:cBhvr>
                                        <p:cTn id="151" dur="500"/>
                                        <p:tgtEl>
                                          <p:spTgt spid="10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121"/>
                                        </p:tgtEl>
                                        <p:attrNameLst>
                                          <p:attrName>style.visibility</p:attrName>
                                        </p:attrNameLst>
                                      </p:cBhvr>
                                      <p:to>
                                        <p:strVal val="visible"/>
                                      </p:to>
                                    </p:set>
                                    <p:animEffect transition="in" filter="wipe(left)">
                                      <p:cBhvr>
                                        <p:cTn id="156" dur="500"/>
                                        <p:tgtEl>
                                          <p:spTgt spid="121"/>
                                        </p:tgtEl>
                                      </p:cBhvr>
                                    </p:animEffec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102"/>
                                        </p:tgtEl>
                                        <p:attrNameLst>
                                          <p:attrName>style.visibility</p:attrName>
                                        </p:attrNameLst>
                                      </p:cBhvr>
                                      <p:to>
                                        <p:strVal val="visible"/>
                                      </p:to>
                                    </p:set>
                                    <p:animEffect transition="in" filter="wipe(left)">
                                      <p:cBhvr>
                                        <p:cTn id="160" dur="500"/>
                                        <p:tgtEl>
                                          <p:spTgt spid="10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nodeType="clickEffect">
                                  <p:stCondLst>
                                    <p:cond delay="0"/>
                                  </p:stCondLst>
                                  <p:childTnLst>
                                    <p:set>
                                      <p:cBhvr>
                                        <p:cTn id="164" dur="1" fill="hold">
                                          <p:stCondLst>
                                            <p:cond delay="0"/>
                                          </p:stCondLst>
                                        </p:cTn>
                                        <p:tgtEl>
                                          <p:spTgt spid="86"/>
                                        </p:tgtEl>
                                        <p:attrNameLst>
                                          <p:attrName>style.visibility</p:attrName>
                                        </p:attrNameLst>
                                      </p:cBhvr>
                                      <p:to>
                                        <p:strVal val="visible"/>
                                      </p:to>
                                    </p:set>
                                    <p:animEffect transition="in" filter="wipe(left)">
                                      <p:cBhvr>
                                        <p:cTn id="165" dur="500"/>
                                        <p:tgtEl>
                                          <p:spTgt spid="86"/>
                                        </p:tgtEl>
                                      </p:cBhvr>
                                    </p:animEffect>
                                  </p:childTnLst>
                                </p:cTn>
                              </p:par>
                            </p:childTnLst>
                          </p:cTn>
                        </p:par>
                        <p:par>
                          <p:cTn id="166" fill="hold">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82"/>
                                        </p:tgtEl>
                                        <p:attrNameLst>
                                          <p:attrName>style.visibility</p:attrName>
                                        </p:attrNameLst>
                                      </p:cBhvr>
                                      <p:to>
                                        <p:strVal val="visible"/>
                                      </p:to>
                                    </p:set>
                                    <p:animEffect transition="in" filter="wipe(left)">
                                      <p:cBhvr>
                                        <p:cTn id="169" dur="500"/>
                                        <p:tgtEl>
                                          <p:spTgt spid="82"/>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88"/>
                                        </p:tgtEl>
                                        <p:attrNameLst>
                                          <p:attrName>style.visibility</p:attrName>
                                        </p:attrNameLst>
                                      </p:cBhvr>
                                      <p:to>
                                        <p:strVal val="visible"/>
                                      </p:to>
                                    </p:set>
                                    <p:animEffect transition="in" filter="wipe(left)">
                                      <p:cBhvr>
                                        <p:cTn id="174" dur="500"/>
                                        <p:tgtEl>
                                          <p:spTgt spid="88"/>
                                        </p:tgtEl>
                                      </p:cBhvr>
                                    </p:animEffect>
                                  </p:childTnLst>
                                </p:cTn>
                              </p:par>
                            </p:childTnLst>
                          </p:cTn>
                        </p:par>
                        <p:par>
                          <p:cTn id="175" fill="hold">
                            <p:stCondLst>
                              <p:cond delay="500"/>
                            </p:stCondLst>
                            <p:childTnLst>
                              <p:par>
                                <p:cTn id="176" presetID="22" presetClass="entr" presetSubtype="8" fill="hold" grpId="0" nodeType="afterEffect">
                                  <p:stCondLst>
                                    <p:cond delay="0"/>
                                  </p:stCondLst>
                                  <p:childTnLst>
                                    <p:set>
                                      <p:cBhvr>
                                        <p:cTn id="177" dur="1" fill="hold">
                                          <p:stCondLst>
                                            <p:cond delay="0"/>
                                          </p:stCondLst>
                                        </p:cTn>
                                        <p:tgtEl>
                                          <p:spTgt spid="83"/>
                                        </p:tgtEl>
                                        <p:attrNameLst>
                                          <p:attrName>style.visibility</p:attrName>
                                        </p:attrNameLst>
                                      </p:cBhvr>
                                      <p:to>
                                        <p:strVal val="visible"/>
                                      </p:to>
                                    </p:set>
                                    <p:animEffect transition="in" filter="wipe(left)">
                                      <p:cBhvr>
                                        <p:cTn id="17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64" grpId="0" animBg="1"/>
      <p:bldP spid="69" grpId="0" animBg="1"/>
      <p:bldP spid="82" grpId="0" animBg="1"/>
      <p:bldP spid="83" grpId="0" animBg="1"/>
      <p:bldP spid="85" grpId="0" animBg="1"/>
      <p:bldP spid="87" grpId="0" animBg="1"/>
      <p:bldP spid="96" grpId="0" animBg="1"/>
      <p:bldP spid="97" grpId="0" animBg="1"/>
      <p:bldP spid="98" grpId="0" animBg="1"/>
      <p:bldP spid="99" grpId="0" animBg="1"/>
      <p:bldP spid="101" grpId="0" animBg="1"/>
      <p:bldP spid="1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729028"/>
            <a:ext cx="25908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AU" sz="3200" b="1">
                <a:solidFill>
                  <a:srgbClr val="0000CC"/>
                </a:solidFill>
                <a:latin typeface="Tahoma" pitchFamily="34" charset="0"/>
                <a:ea typeface="Tahoma" pitchFamily="34" charset="0"/>
                <a:cs typeface="Tahoma" pitchFamily="34" charset="0"/>
              </a:rPr>
              <a:t>- Giá trị của TT HCM với Nhân loại</a:t>
            </a:r>
            <a:endParaRPr lang="en-US" sz="3200" b="1">
              <a:solidFill>
                <a:srgbClr val="0000CC"/>
              </a:solidFill>
              <a:latin typeface="Tahoma" pitchFamily="34" charset="0"/>
              <a:ea typeface="Tahoma" pitchFamily="34" charset="0"/>
              <a:cs typeface="Tahoma" pitchFamily="34" charset="0"/>
            </a:endParaRPr>
          </a:p>
        </p:txBody>
      </p:sp>
      <p:sp>
        <p:nvSpPr>
          <p:cNvPr id="10" name="Rectangle 9"/>
          <p:cNvSpPr/>
          <p:nvPr/>
        </p:nvSpPr>
        <p:spPr>
          <a:xfrm>
            <a:off x="4412226" y="914400"/>
            <a:ext cx="4397736"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200" b="1">
                <a:solidFill>
                  <a:srgbClr val="FFFF00"/>
                </a:solidFill>
                <a:latin typeface="Tahoma" pitchFamily="34" charset="0"/>
                <a:ea typeface="Tahoma" pitchFamily="34" charset="0"/>
                <a:cs typeface="Tahoma" pitchFamily="34" charset="0"/>
              </a:rPr>
              <a:t>+ Phản ánh khát vọng thời đại</a:t>
            </a:r>
            <a:endParaRPr lang="en-US" sz="3200" b="1">
              <a:solidFill>
                <a:srgbClr val="FFFF00"/>
              </a:solidFill>
              <a:latin typeface="Tahoma" pitchFamily="34" charset="0"/>
              <a:ea typeface="Tahoma" pitchFamily="34" charset="0"/>
              <a:cs typeface="Tahoma" pitchFamily="34" charset="0"/>
            </a:endParaRPr>
          </a:p>
        </p:txBody>
      </p:sp>
      <p:sp>
        <p:nvSpPr>
          <p:cNvPr id="11" name="Rectangle 10"/>
          <p:cNvSpPr/>
          <p:nvPr/>
        </p:nvSpPr>
        <p:spPr>
          <a:xfrm>
            <a:off x="4419599" y="2819400"/>
            <a:ext cx="4390363" cy="1384995"/>
          </a:xfrm>
          <a:prstGeom prst="rect">
            <a:avLst/>
          </a:prstGeom>
          <a:solidFill>
            <a:schemeClr val="bg2">
              <a:lumMod val="10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Tìm ra các giải pháp đấu tranh để giải phóng loài người</a:t>
            </a:r>
            <a:endParaRPr lang="en-US" sz="2800" b="1">
              <a:solidFill>
                <a:schemeClr val="bg1"/>
              </a:solidFill>
              <a:latin typeface="Tahoma" pitchFamily="34" charset="0"/>
              <a:ea typeface="Tahoma" pitchFamily="34" charset="0"/>
              <a:cs typeface="Tahoma" pitchFamily="34" charset="0"/>
            </a:endParaRPr>
          </a:p>
        </p:txBody>
      </p:sp>
      <p:cxnSp>
        <p:nvCxnSpPr>
          <p:cNvPr id="12" name="Straight Arrow Connector 11"/>
          <p:cNvCxnSpPr>
            <a:stCxn id="9" idx="3"/>
            <a:endCxn id="10" idx="1"/>
          </p:cNvCxnSpPr>
          <p:nvPr/>
        </p:nvCxnSpPr>
        <p:spPr>
          <a:xfrm flipV="1">
            <a:off x="2819400" y="1453009"/>
            <a:ext cx="1592826" cy="2060849"/>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11" idx="1"/>
          </p:cNvCxnSpPr>
          <p:nvPr/>
        </p:nvCxnSpPr>
        <p:spPr>
          <a:xfrm flipV="1">
            <a:off x="2819400" y="3511898"/>
            <a:ext cx="1600199" cy="196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392560" y="5092005"/>
            <a:ext cx="4417403" cy="1384995"/>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AU" sz="2800" b="1">
                <a:solidFill>
                  <a:schemeClr val="bg1"/>
                </a:solidFill>
                <a:latin typeface="Tahoma" pitchFamily="34" charset="0"/>
                <a:ea typeface="Tahoma" pitchFamily="34" charset="0"/>
                <a:cs typeface="Tahoma" pitchFamily="34" charset="0"/>
              </a:rPr>
              <a:t>+ Cổ vũ các dân tộc đấu tranh trong sự nghiệp giải phóng mình</a:t>
            </a:r>
            <a:endParaRPr lang="en-US" sz="2800" b="1">
              <a:solidFill>
                <a:schemeClr val="bg1"/>
              </a:solidFill>
              <a:latin typeface="Tahoma" pitchFamily="34" charset="0"/>
              <a:ea typeface="Tahoma" pitchFamily="34" charset="0"/>
              <a:cs typeface="Tahoma" pitchFamily="34" charset="0"/>
            </a:endParaRPr>
          </a:p>
        </p:txBody>
      </p:sp>
      <p:cxnSp>
        <p:nvCxnSpPr>
          <p:cNvPr id="15" name="Straight Arrow Connector 14"/>
          <p:cNvCxnSpPr/>
          <p:nvPr/>
        </p:nvCxnSpPr>
        <p:spPr>
          <a:xfrm>
            <a:off x="2819400" y="3513858"/>
            <a:ext cx="1600199" cy="237562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6200" y="76200"/>
            <a:ext cx="3200400" cy="163121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2. Phân tích các tiền đề tư tưởng, lý luận hình thành TT HCM? Giá trị của TT HCM với nhân loại?</a:t>
            </a:r>
            <a:endParaRPr lang="en-US" sz="2000" b="1">
              <a:solidFill>
                <a:srgbClr val="0000CC"/>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9297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137"/>
            <a:ext cx="89154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000" b="1">
                <a:solidFill>
                  <a:srgbClr val="0000CC"/>
                </a:solidFill>
                <a:latin typeface="Tahoma" pitchFamily="34" charset="0"/>
                <a:ea typeface="Tahoma" pitchFamily="34" charset="0"/>
                <a:cs typeface="Tahoma" pitchFamily="34" charset="0"/>
              </a:rPr>
              <a:t>Câu 3. TT HCM được hình thành và phát triển qua những thời kỳ nào? Phân tích các thời kỳ từ 1890 đến 1920? Ý nghĩa của việc học tập TT HCM với sinh viên hiện nay?</a:t>
            </a:r>
            <a:endParaRPr lang="en-US" sz="2000" b="1">
              <a:solidFill>
                <a:srgbClr val="0000CC"/>
              </a:solidFill>
              <a:latin typeface="Tahoma" pitchFamily="34" charset="0"/>
              <a:ea typeface="Tahoma" pitchFamily="34" charset="0"/>
              <a:cs typeface="Tahoma" pitchFamily="34" charset="0"/>
            </a:endParaRPr>
          </a:p>
        </p:txBody>
      </p:sp>
      <p:sp>
        <p:nvSpPr>
          <p:cNvPr id="57" name="TextBox 56"/>
          <p:cNvSpPr txBox="1"/>
          <p:nvPr/>
        </p:nvSpPr>
        <p:spPr>
          <a:xfrm>
            <a:off x="2667000" y="1447800"/>
            <a:ext cx="6400800" cy="8229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sz="2400" b="1">
                <a:solidFill>
                  <a:srgbClr val="C00000"/>
                </a:solidFill>
                <a:latin typeface="Tahoma" pitchFamily="34" charset="0"/>
                <a:ea typeface="Tahoma" pitchFamily="34" charset="0"/>
                <a:cs typeface="Tahoma" pitchFamily="34" charset="0"/>
              </a:rPr>
              <a:t>+ Thời kỳ trước 1911: </a:t>
            </a:r>
            <a:r>
              <a:rPr lang="en-US" sz="2400" b="1">
                <a:solidFill>
                  <a:srgbClr val="0000CC"/>
                </a:solidFill>
                <a:latin typeface="Tahoma" pitchFamily="34" charset="0"/>
                <a:ea typeface="Tahoma" pitchFamily="34" charset="0"/>
                <a:cs typeface="Tahoma" pitchFamily="34" charset="0"/>
              </a:rPr>
              <a:t>Hình thành tư tưởng yêu nước và chí hướng cứu nước</a:t>
            </a:r>
          </a:p>
        </p:txBody>
      </p:sp>
      <p:sp>
        <p:nvSpPr>
          <p:cNvPr id="58" name="TextBox 57"/>
          <p:cNvSpPr txBox="1"/>
          <p:nvPr/>
        </p:nvSpPr>
        <p:spPr>
          <a:xfrm>
            <a:off x="2667000" y="2514600"/>
            <a:ext cx="64008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sz="2400" b="1">
                <a:solidFill>
                  <a:srgbClr val="C00000"/>
                </a:solidFill>
                <a:latin typeface="Tahoma" pitchFamily="34" charset="0"/>
                <a:ea typeface="Tahoma" pitchFamily="34" charset="0"/>
                <a:cs typeface="Tahoma" pitchFamily="34" charset="0"/>
              </a:rPr>
              <a:t>+ Thời kỳ 1911-1920: </a:t>
            </a:r>
            <a:r>
              <a:rPr lang="en-US" sz="2400" b="1">
                <a:solidFill>
                  <a:srgbClr val="0000CC"/>
                </a:solidFill>
                <a:latin typeface="Tahoma" pitchFamily="34" charset="0"/>
                <a:ea typeface="Tahoma" pitchFamily="34" charset="0"/>
                <a:cs typeface="Tahoma" pitchFamily="34" charset="0"/>
              </a:rPr>
              <a:t>Tìm kiếm, xác định con đường cứu nước, GPDT</a:t>
            </a:r>
          </a:p>
        </p:txBody>
      </p:sp>
      <p:sp>
        <p:nvSpPr>
          <p:cNvPr id="59" name="TextBox 58"/>
          <p:cNvSpPr txBox="1"/>
          <p:nvPr/>
        </p:nvSpPr>
        <p:spPr>
          <a:xfrm>
            <a:off x="2667000" y="3581400"/>
            <a:ext cx="64008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sz="2400" b="1">
                <a:solidFill>
                  <a:srgbClr val="C00000"/>
                </a:solidFill>
                <a:latin typeface="Tahoma" pitchFamily="34" charset="0"/>
                <a:ea typeface="Tahoma" pitchFamily="34" charset="0"/>
                <a:cs typeface="Tahoma" pitchFamily="34" charset="0"/>
              </a:rPr>
              <a:t>+ Thời kỳ 1921 - 1930: </a:t>
            </a:r>
            <a:r>
              <a:rPr lang="en-US" sz="2400" b="1">
                <a:solidFill>
                  <a:srgbClr val="0000CC"/>
                </a:solidFill>
                <a:latin typeface="Tahoma" pitchFamily="34" charset="0"/>
                <a:ea typeface="Tahoma" pitchFamily="34" charset="0"/>
                <a:cs typeface="Tahoma" pitchFamily="34" charset="0"/>
              </a:rPr>
              <a:t>Hình thành cơ bản TT về CMVN</a:t>
            </a:r>
          </a:p>
        </p:txBody>
      </p:sp>
      <p:sp>
        <p:nvSpPr>
          <p:cNvPr id="60" name="TextBox 59"/>
          <p:cNvSpPr txBox="1"/>
          <p:nvPr/>
        </p:nvSpPr>
        <p:spPr>
          <a:xfrm>
            <a:off x="2667000" y="4648200"/>
            <a:ext cx="64008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sz="2400" b="1">
                <a:solidFill>
                  <a:srgbClr val="C00000"/>
                </a:solidFill>
                <a:latin typeface="Tahoma" pitchFamily="34" charset="0"/>
                <a:ea typeface="Tahoma" pitchFamily="34" charset="0"/>
                <a:cs typeface="Tahoma" pitchFamily="34" charset="0"/>
              </a:rPr>
              <a:t>+ Thời kỳ 1930 -1945: </a:t>
            </a:r>
            <a:r>
              <a:rPr lang="en-US" sz="2400" b="1">
                <a:solidFill>
                  <a:srgbClr val="0000CC"/>
                </a:solidFill>
                <a:latin typeface="Tahoma" pitchFamily="34" charset="0"/>
                <a:ea typeface="Tahoma" pitchFamily="34" charset="0"/>
                <a:cs typeface="Tahoma" pitchFamily="34" charset="0"/>
              </a:rPr>
              <a:t>Vượt qua thử thách…</a:t>
            </a:r>
          </a:p>
        </p:txBody>
      </p:sp>
      <p:sp>
        <p:nvSpPr>
          <p:cNvPr id="61" name="TextBox 60"/>
          <p:cNvSpPr txBox="1"/>
          <p:nvPr/>
        </p:nvSpPr>
        <p:spPr>
          <a:xfrm>
            <a:off x="2667000" y="5715000"/>
            <a:ext cx="64008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sz="2400" b="1">
                <a:solidFill>
                  <a:srgbClr val="C00000"/>
                </a:solidFill>
                <a:latin typeface="Tahoma" pitchFamily="34" charset="0"/>
                <a:ea typeface="Tahoma" pitchFamily="34" charset="0"/>
                <a:cs typeface="Tahoma" pitchFamily="34" charset="0"/>
              </a:rPr>
              <a:t>+ Thời kỳ 1945-1969: </a:t>
            </a:r>
            <a:r>
              <a:rPr lang="en-US" sz="2400" b="1">
                <a:solidFill>
                  <a:srgbClr val="0000CC"/>
                </a:solidFill>
                <a:latin typeface="Tahoma" pitchFamily="34" charset="0"/>
                <a:ea typeface="Tahoma" pitchFamily="34" charset="0"/>
                <a:cs typeface="Tahoma" pitchFamily="34" charset="0"/>
              </a:rPr>
              <a:t>Tiếp tục phát triển và hoàn thiện</a:t>
            </a:r>
          </a:p>
        </p:txBody>
      </p:sp>
      <p:grpSp>
        <p:nvGrpSpPr>
          <p:cNvPr id="62" name="Group 61"/>
          <p:cNvGrpSpPr/>
          <p:nvPr/>
        </p:nvGrpSpPr>
        <p:grpSpPr>
          <a:xfrm>
            <a:off x="0" y="2133600"/>
            <a:ext cx="1600200" cy="3581400"/>
            <a:chOff x="0" y="2209800"/>
            <a:chExt cx="1600200" cy="3581400"/>
          </a:xfrm>
        </p:grpSpPr>
        <p:sp>
          <p:nvSpPr>
            <p:cNvPr id="63" name="Rectangle 62"/>
            <p:cNvSpPr/>
            <p:nvPr/>
          </p:nvSpPr>
          <p:spPr>
            <a:xfrm>
              <a:off x="0" y="2209800"/>
              <a:ext cx="1600200" cy="3581400"/>
            </a:xfrm>
            <a:prstGeom prst="rect">
              <a:avLst/>
            </a:prstGeom>
            <a:solidFill>
              <a:srgbClr val="FFFF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Box 9"/>
            <p:cNvSpPr txBox="1">
              <a:spLocks noChangeArrowheads="1"/>
            </p:cNvSpPr>
            <p:nvPr/>
          </p:nvSpPr>
          <p:spPr bwMode="auto">
            <a:xfrm>
              <a:off x="76200" y="2331720"/>
              <a:ext cx="1463040"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Plain">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i="1">
                  <a:ln>
                    <a:solidFill>
                      <a:srgbClr val="FF0000"/>
                    </a:solidFill>
                  </a:ln>
                  <a:solidFill>
                    <a:srgbClr val="FF0000"/>
                  </a:solidFill>
                  <a:latin typeface="Arial" charset="0"/>
                </a:rPr>
                <a:t>- TT HCM hình thành và phát triển qua 5 thời kỳ :</a:t>
              </a:r>
            </a:p>
          </p:txBody>
        </p:sp>
      </p:grpSp>
      <p:cxnSp>
        <p:nvCxnSpPr>
          <p:cNvPr id="65" name="Straight Arrow Connector 64"/>
          <p:cNvCxnSpPr>
            <a:stCxn id="63" idx="3"/>
            <a:endCxn id="57" idx="1"/>
          </p:cNvCxnSpPr>
          <p:nvPr/>
        </p:nvCxnSpPr>
        <p:spPr>
          <a:xfrm flipV="1">
            <a:off x="1600200" y="1859280"/>
            <a:ext cx="1066800" cy="2065020"/>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3" idx="3"/>
            <a:endCxn id="58" idx="1"/>
          </p:cNvCxnSpPr>
          <p:nvPr/>
        </p:nvCxnSpPr>
        <p:spPr>
          <a:xfrm flipV="1">
            <a:off x="1600200" y="2930099"/>
            <a:ext cx="1066800" cy="994201"/>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3"/>
            <a:endCxn id="59" idx="1"/>
          </p:cNvCxnSpPr>
          <p:nvPr/>
        </p:nvCxnSpPr>
        <p:spPr>
          <a:xfrm>
            <a:off x="1600200" y="3924300"/>
            <a:ext cx="1066800" cy="72599"/>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3" idx="3"/>
            <a:endCxn id="60" idx="1"/>
          </p:cNvCxnSpPr>
          <p:nvPr/>
        </p:nvCxnSpPr>
        <p:spPr>
          <a:xfrm>
            <a:off x="1600200" y="3924300"/>
            <a:ext cx="1066800" cy="1139399"/>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3" idx="3"/>
          </p:cNvCxnSpPr>
          <p:nvPr/>
        </p:nvCxnSpPr>
        <p:spPr>
          <a:xfrm>
            <a:off x="1600200" y="3924300"/>
            <a:ext cx="1066800" cy="2476500"/>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288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arn(out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par>
                                <p:cTn id="13" presetID="22" presetClass="entr" presetSubtype="8"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par>
                                <p:cTn id="16" presetID="22" presetClass="entr" presetSubtype="8"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left)">
                                      <p:cBhvr>
                                        <p:cTn id="18" dur="500"/>
                                        <p:tgtEl>
                                          <p:spTgt spid="67"/>
                                        </p:tgtEl>
                                      </p:cBhvr>
                                    </p:animEffect>
                                  </p:childTnLst>
                                </p:cTn>
                              </p:par>
                              <p:par>
                                <p:cTn id="19" presetID="22" presetClass="entr" presetSubtype="8"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par>
                                <p:cTn id="22" presetID="22" presetClass="entr" presetSubtype="8"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left)">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left)">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left)">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left)">
                                      <p:cBhvr>
                                        <p:cTn id="4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371600"/>
            <a:ext cx="1295400" cy="49530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228600"/>
            <a:ext cx="1828800" cy="5847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3200" b="1">
                <a:solidFill>
                  <a:srgbClr val="0000CC"/>
                </a:solidFill>
                <a:latin typeface="Tahoma" pitchFamily="34" charset="0"/>
                <a:ea typeface="Tahoma" pitchFamily="34" charset="0"/>
                <a:cs typeface="Tahoma" pitchFamily="34" charset="0"/>
              </a:rPr>
              <a:t>Câu 3.</a:t>
            </a:r>
            <a:endParaRPr lang="en-US" sz="3200" b="1">
              <a:solidFill>
                <a:srgbClr val="0000CC"/>
              </a:solidFill>
              <a:latin typeface="Tahoma" pitchFamily="34" charset="0"/>
              <a:ea typeface="Tahoma" pitchFamily="34" charset="0"/>
              <a:cs typeface="Tahoma" pitchFamily="34" charset="0"/>
            </a:endParaRPr>
          </a:p>
        </p:txBody>
      </p:sp>
      <p:sp>
        <p:nvSpPr>
          <p:cNvPr id="3" name="Rectangle 2"/>
          <p:cNvSpPr/>
          <p:nvPr/>
        </p:nvSpPr>
        <p:spPr>
          <a:xfrm>
            <a:off x="207288" y="1600200"/>
            <a:ext cx="1088112" cy="4480560"/>
          </a:xfrm>
          <a:prstGeom prst="rect">
            <a:avLst/>
          </a:prstGeom>
        </p:spPr>
        <p:txBody>
          <a:bodyPr wrap="square">
            <a:prstTxWarp prst="textPlain">
              <a:avLst/>
            </a:prstTxWarp>
            <a:spAutoFit/>
          </a:bodyPr>
          <a:lstStyle/>
          <a:p>
            <a:pPr algn="ctr"/>
            <a:r>
              <a:rPr lang="en-AU" sz="2400" b="1">
                <a:solidFill>
                  <a:srgbClr val="FFFF00"/>
                </a:solidFill>
                <a:latin typeface="Tahoma" pitchFamily="34" charset="0"/>
                <a:ea typeface="Tahoma" pitchFamily="34" charset="0"/>
                <a:cs typeface="Tahoma" pitchFamily="34" charset="0"/>
              </a:rPr>
              <a:t>- Các thời kỳ từ 1890 đến 1920</a:t>
            </a:r>
            <a:endParaRPr lang="en-US" sz="2400">
              <a:solidFill>
                <a:srgbClr val="FFFF00"/>
              </a:solidFill>
            </a:endParaRPr>
          </a:p>
        </p:txBody>
      </p:sp>
      <p:sp>
        <p:nvSpPr>
          <p:cNvPr id="5" name="TextBox 4"/>
          <p:cNvSpPr txBox="1"/>
          <p:nvPr/>
        </p:nvSpPr>
        <p:spPr>
          <a:xfrm>
            <a:off x="2057400" y="1066800"/>
            <a:ext cx="1356360"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400" b="1">
                <a:latin typeface="Tahoma" pitchFamily="34" charset="0"/>
                <a:ea typeface="Tahoma" pitchFamily="34" charset="0"/>
                <a:cs typeface="Tahoma" pitchFamily="34" charset="0"/>
              </a:rPr>
              <a:t>+ Thời kỳ trước 1911</a:t>
            </a:r>
          </a:p>
        </p:txBody>
      </p:sp>
      <p:sp>
        <p:nvSpPr>
          <p:cNvPr id="6" name="TextBox 5"/>
          <p:cNvSpPr txBox="1"/>
          <p:nvPr/>
        </p:nvSpPr>
        <p:spPr>
          <a:xfrm>
            <a:off x="2057400" y="4297740"/>
            <a:ext cx="1356360"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400" b="1">
                <a:latin typeface="Tahoma" pitchFamily="34" charset="0"/>
                <a:ea typeface="Tahoma" pitchFamily="34" charset="0"/>
                <a:cs typeface="Tahoma" pitchFamily="34" charset="0"/>
              </a:rPr>
              <a:t>+ Thời kỳ  1911 - 1920</a:t>
            </a:r>
          </a:p>
        </p:txBody>
      </p:sp>
      <p:sp>
        <p:nvSpPr>
          <p:cNvPr id="7" name="TextBox 6">
            <a:hlinkClick r:id="" action="ppaction://noaction"/>
          </p:cNvPr>
          <p:cNvSpPr txBox="1"/>
          <p:nvPr/>
        </p:nvSpPr>
        <p:spPr>
          <a:xfrm>
            <a:off x="4184978" y="3306651"/>
            <a:ext cx="4826722"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Đi qua nhiều quốc gia</a:t>
            </a:r>
          </a:p>
        </p:txBody>
      </p:sp>
      <p:sp>
        <p:nvSpPr>
          <p:cNvPr id="20" name="TextBox 19"/>
          <p:cNvSpPr txBox="1"/>
          <p:nvPr/>
        </p:nvSpPr>
        <p:spPr>
          <a:xfrm>
            <a:off x="4165381" y="3810000"/>
            <a:ext cx="484632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C00000"/>
                </a:solidFill>
                <a:latin typeface="Tahoma" pitchFamily="34" charset="0"/>
                <a:ea typeface="Tahoma" pitchFamily="34" charset="0"/>
                <a:cs typeface="Tahoma" pitchFamily="34" charset="0"/>
              </a:rPr>
              <a:t>Rút ra những nhận xét ban đầu</a:t>
            </a:r>
          </a:p>
        </p:txBody>
      </p:sp>
      <p:sp>
        <p:nvSpPr>
          <p:cNvPr id="21" name="TextBox 20"/>
          <p:cNvSpPr txBox="1"/>
          <p:nvPr/>
        </p:nvSpPr>
        <p:spPr>
          <a:xfrm>
            <a:off x="4165380" y="4267200"/>
            <a:ext cx="484632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 Đầu 1919 Gia nhập đảng XH Pháp</a:t>
            </a:r>
          </a:p>
        </p:txBody>
      </p:sp>
      <p:sp>
        <p:nvSpPr>
          <p:cNvPr id="22" name="TextBox 21"/>
          <p:cNvSpPr txBox="1"/>
          <p:nvPr/>
        </p:nvSpPr>
        <p:spPr>
          <a:xfrm>
            <a:off x="4167074" y="4724400"/>
            <a:ext cx="4846320"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C00000"/>
                </a:solidFill>
                <a:latin typeface="Tahoma" pitchFamily="34" charset="0"/>
                <a:ea typeface="Tahoma" pitchFamily="34" charset="0"/>
                <a:cs typeface="Tahoma" pitchFamily="34" charset="0"/>
              </a:rPr>
              <a:t>6/1919 Gửi bản yêu sách của </a:t>
            </a:r>
          </a:p>
          <a:p>
            <a:pPr algn="ctr"/>
            <a:r>
              <a:rPr lang="en-US" sz="2000" b="1">
                <a:solidFill>
                  <a:srgbClr val="C00000"/>
                </a:solidFill>
                <a:latin typeface="Tahoma" pitchFamily="34" charset="0"/>
                <a:ea typeface="Tahoma" pitchFamily="34" charset="0"/>
                <a:cs typeface="Tahoma" pitchFamily="34" charset="0"/>
              </a:rPr>
              <a:t>nhân dân An Nam</a:t>
            </a:r>
          </a:p>
        </p:txBody>
      </p:sp>
      <p:sp>
        <p:nvSpPr>
          <p:cNvPr id="23" name="TextBox 22"/>
          <p:cNvSpPr txBox="1"/>
          <p:nvPr/>
        </p:nvSpPr>
        <p:spPr>
          <a:xfrm>
            <a:off x="4191000" y="5486400"/>
            <a:ext cx="484632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7/1920 đọc luận cương của Lênin</a:t>
            </a:r>
          </a:p>
        </p:txBody>
      </p:sp>
      <p:sp>
        <p:nvSpPr>
          <p:cNvPr id="24" name="TextBox 23">
            <a:hlinkClick r:id="" action="ppaction://noaction"/>
          </p:cNvPr>
          <p:cNvSpPr txBox="1"/>
          <p:nvPr/>
        </p:nvSpPr>
        <p:spPr>
          <a:xfrm>
            <a:off x="4184978" y="5943600"/>
            <a:ext cx="484632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C00000"/>
                </a:solidFill>
                <a:latin typeface="Tahoma" pitchFamily="34" charset="0"/>
                <a:ea typeface="Tahoma" pitchFamily="34" charset="0"/>
                <a:cs typeface="Tahoma" pitchFamily="34" charset="0"/>
              </a:rPr>
              <a:t>12/1920 tán thành gia nhập QT III</a:t>
            </a:r>
          </a:p>
        </p:txBody>
      </p:sp>
      <p:sp>
        <p:nvSpPr>
          <p:cNvPr id="25" name="TextBox 24"/>
          <p:cNvSpPr txBox="1"/>
          <p:nvPr/>
        </p:nvSpPr>
        <p:spPr>
          <a:xfrm>
            <a:off x="4165380" y="6400800"/>
            <a:ext cx="4826722"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Đánh dấu sự chuyển biến về chất</a:t>
            </a:r>
          </a:p>
        </p:txBody>
      </p:sp>
      <p:cxnSp>
        <p:nvCxnSpPr>
          <p:cNvPr id="15" name="Straight Arrow Connector 14"/>
          <p:cNvCxnSpPr>
            <a:endCxn id="7" idx="1"/>
          </p:cNvCxnSpPr>
          <p:nvPr/>
        </p:nvCxnSpPr>
        <p:spPr>
          <a:xfrm flipV="1">
            <a:off x="3413760" y="3506706"/>
            <a:ext cx="771218" cy="1545324"/>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20" idx="1"/>
          </p:cNvCxnSpPr>
          <p:nvPr/>
        </p:nvCxnSpPr>
        <p:spPr>
          <a:xfrm flipV="1">
            <a:off x="3413760" y="4010055"/>
            <a:ext cx="751621" cy="107251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1" idx="1"/>
          </p:cNvCxnSpPr>
          <p:nvPr/>
        </p:nvCxnSpPr>
        <p:spPr>
          <a:xfrm flipV="1">
            <a:off x="3413760" y="4467255"/>
            <a:ext cx="751620" cy="58477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2" idx="1"/>
          </p:cNvCxnSpPr>
          <p:nvPr/>
        </p:nvCxnSpPr>
        <p:spPr>
          <a:xfrm>
            <a:off x="3413760" y="5052030"/>
            <a:ext cx="753314" cy="26313"/>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23" idx="1"/>
          </p:cNvCxnSpPr>
          <p:nvPr/>
        </p:nvCxnSpPr>
        <p:spPr>
          <a:xfrm>
            <a:off x="3413760" y="5082570"/>
            <a:ext cx="777240" cy="60388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endCxn id="24" idx="1"/>
          </p:cNvCxnSpPr>
          <p:nvPr/>
        </p:nvCxnSpPr>
        <p:spPr>
          <a:xfrm>
            <a:off x="3413760" y="5078343"/>
            <a:ext cx="771218" cy="1065312"/>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6" idx="3"/>
            <a:endCxn id="25" idx="1"/>
          </p:cNvCxnSpPr>
          <p:nvPr/>
        </p:nvCxnSpPr>
        <p:spPr>
          <a:xfrm>
            <a:off x="3413760" y="5082570"/>
            <a:ext cx="751620" cy="1518285"/>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4" idx="3"/>
            <a:endCxn id="5" idx="1"/>
          </p:cNvCxnSpPr>
          <p:nvPr/>
        </p:nvCxnSpPr>
        <p:spPr>
          <a:xfrm flipV="1">
            <a:off x="1371600" y="1851630"/>
            <a:ext cx="685800" cy="199647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p:nvPr/>
        </p:nvCxnSpPr>
        <p:spPr>
          <a:xfrm>
            <a:off x="1371600" y="3848100"/>
            <a:ext cx="685800" cy="140970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5" idx="3"/>
            <a:endCxn id="35" idx="1"/>
          </p:cNvCxnSpPr>
          <p:nvPr/>
        </p:nvCxnSpPr>
        <p:spPr>
          <a:xfrm flipV="1">
            <a:off x="3413760" y="430143"/>
            <a:ext cx="751620" cy="1421487"/>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5" idx="3"/>
            <a:endCxn id="36" idx="1"/>
          </p:cNvCxnSpPr>
          <p:nvPr/>
        </p:nvCxnSpPr>
        <p:spPr>
          <a:xfrm flipV="1">
            <a:off x="3413760" y="1192143"/>
            <a:ext cx="751620" cy="659487"/>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hlinkClick r:id="" action="ppaction://noaction"/>
          </p:cNvPr>
          <p:cNvSpPr txBox="1"/>
          <p:nvPr/>
        </p:nvSpPr>
        <p:spPr>
          <a:xfrm>
            <a:off x="4165380" y="76200"/>
            <a:ext cx="482672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Tiếp nhận những truyền thống tốt đẹp của GĐ, QH, DT</a:t>
            </a:r>
          </a:p>
        </p:txBody>
      </p:sp>
      <p:sp>
        <p:nvSpPr>
          <p:cNvPr id="36" name="TextBox 35"/>
          <p:cNvSpPr txBox="1"/>
          <p:nvPr/>
        </p:nvSpPr>
        <p:spPr>
          <a:xfrm>
            <a:off x="4165380" y="838200"/>
            <a:ext cx="482672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a:solidFill>
                  <a:srgbClr val="C00000"/>
                </a:solidFill>
                <a:latin typeface="Tahoma" pitchFamily="34" charset="0"/>
                <a:ea typeface="Tahoma" pitchFamily="34" charset="0"/>
                <a:cs typeface="Tahoma" pitchFamily="34" charset="0"/>
              </a:rPr>
              <a:t>Hấp thụ vốn VH quốc học, hán học, tiếp xúc với VHPT</a:t>
            </a:r>
          </a:p>
        </p:txBody>
      </p:sp>
      <p:sp>
        <p:nvSpPr>
          <p:cNvPr id="37" name="TextBox 36"/>
          <p:cNvSpPr txBox="1"/>
          <p:nvPr/>
        </p:nvSpPr>
        <p:spPr>
          <a:xfrm>
            <a:off x="4191000" y="1600200"/>
            <a:ext cx="482672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a:solidFill>
                  <a:srgbClr val="0000CC"/>
                </a:solidFill>
                <a:latin typeface="Tahoma" pitchFamily="34" charset="0"/>
                <a:ea typeface="Tahoma" pitchFamily="34" charset="0"/>
                <a:cs typeface="Tahoma" pitchFamily="34" charset="0"/>
              </a:rPr>
              <a:t>Chứng kiến CS khổ cực của nhân dân, sự thất bại các PTYN</a:t>
            </a:r>
          </a:p>
        </p:txBody>
      </p:sp>
      <p:sp>
        <p:nvSpPr>
          <p:cNvPr id="38" name="TextBox 37"/>
          <p:cNvSpPr txBox="1"/>
          <p:nvPr/>
        </p:nvSpPr>
        <p:spPr>
          <a:xfrm>
            <a:off x="4204576" y="2362200"/>
            <a:ext cx="482672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a:solidFill>
                  <a:srgbClr val="C00000"/>
                </a:solidFill>
                <a:latin typeface="Tahoma" pitchFamily="34" charset="0"/>
                <a:ea typeface="Tahoma" pitchFamily="34" charset="0"/>
                <a:cs typeface="Tahoma" pitchFamily="34" charset="0"/>
              </a:rPr>
              <a:t>Hình thành TT YN quyết chí ra đi tìm đường cứu nước</a:t>
            </a:r>
          </a:p>
        </p:txBody>
      </p:sp>
      <p:cxnSp>
        <p:nvCxnSpPr>
          <p:cNvPr id="18" name="Straight Arrow Connector 17"/>
          <p:cNvCxnSpPr>
            <a:endCxn id="37" idx="1"/>
          </p:cNvCxnSpPr>
          <p:nvPr/>
        </p:nvCxnSpPr>
        <p:spPr>
          <a:xfrm>
            <a:off x="3413760" y="1851630"/>
            <a:ext cx="777240" cy="102513"/>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a:endCxn id="38" idx="1"/>
          </p:cNvCxnSpPr>
          <p:nvPr/>
        </p:nvCxnSpPr>
        <p:spPr>
          <a:xfrm>
            <a:off x="3413760" y="1851630"/>
            <a:ext cx="790816" cy="864513"/>
          </a:xfrm>
          <a:prstGeom prst="straightConnector1">
            <a:avLst/>
          </a:prstGeom>
          <a:ln w="190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6200" y="2804160"/>
            <a:ext cx="2686451" cy="192024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endParaRPr lang="en-AU" sz="3600" b="1">
              <a:solidFill>
                <a:schemeClr val="bg1"/>
              </a:solidFill>
              <a:latin typeface="Tahoma" pitchFamily="34" charset="0"/>
              <a:ea typeface="Tahoma" pitchFamily="34" charset="0"/>
              <a:cs typeface="Tahoma" pitchFamily="34" charset="0"/>
            </a:endParaRPr>
          </a:p>
          <a:p>
            <a:pPr algn="ctr"/>
            <a:r>
              <a:rPr lang="en-AU" sz="3600" b="1">
                <a:solidFill>
                  <a:schemeClr val="bg1"/>
                </a:solidFill>
                <a:latin typeface="Tahoma" pitchFamily="34" charset="0"/>
                <a:ea typeface="Tahoma" pitchFamily="34" charset="0"/>
                <a:cs typeface="Tahoma" pitchFamily="34" charset="0"/>
              </a:rPr>
              <a:t>- Ý nghĩa</a:t>
            </a:r>
            <a:endParaRPr lang="en-US" sz="3600">
              <a:solidFill>
                <a:schemeClr val="bg1"/>
              </a:solidFill>
            </a:endParaRPr>
          </a:p>
        </p:txBody>
      </p:sp>
      <p:sp>
        <p:nvSpPr>
          <p:cNvPr id="46" name="Rectangle 45"/>
          <p:cNvSpPr/>
          <p:nvPr/>
        </p:nvSpPr>
        <p:spPr>
          <a:xfrm>
            <a:off x="3621113" y="990600"/>
            <a:ext cx="5446687"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AU" sz="3600" b="1">
                <a:solidFill>
                  <a:schemeClr val="bg1"/>
                </a:solidFill>
                <a:latin typeface="Tahoma" pitchFamily="34" charset="0"/>
                <a:ea typeface="Tahoma" pitchFamily="34" charset="0"/>
                <a:cs typeface="Tahoma" pitchFamily="34" charset="0"/>
              </a:rPr>
              <a:t>+ Nâng cao năng lực tư duy lý luận và phương pháp công tác</a:t>
            </a:r>
            <a:endParaRPr lang="en-US" sz="3600">
              <a:solidFill>
                <a:schemeClr val="bg1"/>
              </a:solidFill>
            </a:endParaRPr>
          </a:p>
        </p:txBody>
      </p:sp>
      <p:sp>
        <p:nvSpPr>
          <p:cNvPr id="47" name="Rectangle 46"/>
          <p:cNvSpPr/>
          <p:nvPr/>
        </p:nvSpPr>
        <p:spPr>
          <a:xfrm>
            <a:off x="3657600" y="3886200"/>
            <a:ext cx="5446687" cy="249299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endParaRPr lang="en-AU" sz="1200" b="1">
              <a:solidFill>
                <a:schemeClr val="bg1"/>
              </a:solidFill>
              <a:latin typeface="Tahoma" pitchFamily="34" charset="0"/>
              <a:ea typeface="Tahoma" pitchFamily="34" charset="0"/>
              <a:cs typeface="Tahoma" pitchFamily="34" charset="0"/>
            </a:endParaRPr>
          </a:p>
          <a:p>
            <a:pPr algn="ctr"/>
            <a:r>
              <a:rPr lang="en-AU" sz="3600" b="1">
                <a:solidFill>
                  <a:schemeClr val="bg1"/>
                </a:solidFill>
                <a:latin typeface="Tahoma" pitchFamily="34" charset="0"/>
                <a:ea typeface="Tahoma" pitchFamily="34" charset="0"/>
                <a:cs typeface="Tahoma" pitchFamily="34" charset="0"/>
              </a:rPr>
              <a:t>+ Bồi dưỡng phẩm chất đạo đức cách mạng và rèn luyện bản lĩnh chính trị</a:t>
            </a:r>
            <a:endParaRPr lang="en-US" sz="3600">
              <a:solidFill>
                <a:schemeClr val="bg1"/>
              </a:solidFill>
            </a:endParaRPr>
          </a:p>
        </p:txBody>
      </p:sp>
      <p:cxnSp>
        <p:nvCxnSpPr>
          <p:cNvPr id="48" name="Straight Arrow Connector 47"/>
          <p:cNvCxnSpPr>
            <a:stCxn id="45" idx="3"/>
            <a:endCxn id="46" idx="1"/>
          </p:cNvCxnSpPr>
          <p:nvPr/>
        </p:nvCxnSpPr>
        <p:spPr>
          <a:xfrm flipV="1">
            <a:off x="2762651" y="1867763"/>
            <a:ext cx="858462" cy="1896517"/>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3"/>
            <a:endCxn id="47" idx="1"/>
          </p:cNvCxnSpPr>
          <p:nvPr/>
        </p:nvCxnSpPr>
        <p:spPr>
          <a:xfrm>
            <a:off x="2762651" y="3764280"/>
            <a:ext cx="894949" cy="1368415"/>
          </a:xfrm>
          <a:prstGeom prst="straightConnector1">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6076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wipe(left)">
                                      <p:cBhvr>
                                        <p:cTn id="7" dur="500"/>
                                        <p:tgtEl>
                                          <p:spTgt spid="20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59"/>
                                        </p:tgtEl>
                                        <p:attrNameLst>
                                          <p:attrName>style.visibility</p:attrName>
                                        </p:attrNameLst>
                                      </p:cBhvr>
                                      <p:to>
                                        <p:strVal val="visible"/>
                                      </p:to>
                                    </p:set>
                                    <p:animEffect transition="in" filter="wipe(left)">
                                      <p:cBhvr>
                                        <p:cTn id="16" dur="500"/>
                                        <p:tgtEl>
                                          <p:spTgt spid="205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61"/>
                                        </p:tgtEl>
                                        <p:attrNameLst>
                                          <p:attrName>style.visibility</p:attrName>
                                        </p:attrNameLst>
                                      </p:cBhvr>
                                      <p:to>
                                        <p:strVal val="visible"/>
                                      </p:to>
                                    </p:set>
                                    <p:animEffect transition="in" filter="wipe(left)">
                                      <p:cBhvr>
                                        <p:cTn id="25" dur="500"/>
                                        <p:tgtEl>
                                          <p:spTgt spid="20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63"/>
                                        </p:tgtEl>
                                        <p:attrNameLst>
                                          <p:attrName>style.visibility</p:attrName>
                                        </p:attrNameLst>
                                      </p:cBhvr>
                                      <p:to>
                                        <p:strVal val="visible"/>
                                      </p:to>
                                    </p:set>
                                    <p:animEffect transition="in" filter="wipe(left)">
                                      <p:cBhvr>
                                        <p:cTn id="33" dur="500"/>
                                        <p:tgtEl>
                                          <p:spTgt spid="206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left)">
                                      <p:cBhvr>
                                        <p:cTn id="81" dur="500"/>
                                        <p:tgtEl>
                                          <p:spTgt spid="28"/>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048"/>
                                        </p:tgtEl>
                                        <p:attrNameLst>
                                          <p:attrName>style.visibility</p:attrName>
                                        </p:attrNameLst>
                                      </p:cBhvr>
                                      <p:to>
                                        <p:strVal val="visible"/>
                                      </p:to>
                                    </p:set>
                                    <p:animEffect transition="in" filter="wipe(left)">
                                      <p:cBhvr>
                                        <p:cTn id="97" dur="500"/>
                                        <p:tgtEl>
                                          <p:spTgt spid="204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left)">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055"/>
                                        </p:tgtEl>
                                        <p:attrNameLst>
                                          <p:attrName>style.visibility</p:attrName>
                                        </p:attrNameLst>
                                      </p:cBhvr>
                                      <p:to>
                                        <p:strVal val="visible"/>
                                      </p:to>
                                    </p:set>
                                    <p:animEffect transition="in" filter="wipe(left)">
                                      <p:cBhvr>
                                        <p:cTn id="105" dur="500"/>
                                        <p:tgtEl>
                                          <p:spTgt spid="205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left)">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xit" presetSubtype="21" fill="hold" nodeType="clickEffect">
                                  <p:stCondLst>
                                    <p:cond delay="0"/>
                                  </p:stCondLst>
                                  <p:childTnLst>
                                    <p:animEffect transition="out" filter="barn(inVertical)">
                                      <p:cBhvr>
                                        <p:cTn id="112" dur="500"/>
                                        <p:tgtEl>
                                          <p:spTgt spid="2057"/>
                                        </p:tgtEl>
                                      </p:cBhvr>
                                    </p:animEffect>
                                    <p:set>
                                      <p:cBhvr>
                                        <p:cTn id="113" dur="1" fill="hold">
                                          <p:stCondLst>
                                            <p:cond delay="499"/>
                                          </p:stCondLst>
                                        </p:cTn>
                                        <p:tgtEl>
                                          <p:spTgt spid="2057"/>
                                        </p:tgtEl>
                                        <p:attrNameLst>
                                          <p:attrName>style.visibility</p:attrName>
                                        </p:attrNameLst>
                                      </p:cBhvr>
                                      <p:to>
                                        <p:strVal val="hidden"/>
                                      </p:to>
                                    </p:set>
                                  </p:childTnLst>
                                </p:cTn>
                              </p:par>
                              <p:par>
                                <p:cTn id="114" presetID="16" presetClass="exit" presetSubtype="21" fill="hold" grpId="1" nodeType="withEffect">
                                  <p:stCondLst>
                                    <p:cond delay="0"/>
                                  </p:stCondLst>
                                  <p:childTnLst>
                                    <p:animEffect transition="out" filter="barn(inVertical)">
                                      <p:cBhvr>
                                        <p:cTn id="115" dur="500"/>
                                        <p:tgtEl>
                                          <p:spTgt spid="5"/>
                                        </p:tgtEl>
                                      </p:cBhvr>
                                    </p:animEffect>
                                    <p:set>
                                      <p:cBhvr>
                                        <p:cTn id="116" dur="1" fill="hold">
                                          <p:stCondLst>
                                            <p:cond delay="499"/>
                                          </p:stCondLst>
                                        </p:cTn>
                                        <p:tgtEl>
                                          <p:spTgt spid="5"/>
                                        </p:tgtEl>
                                        <p:attrNameLst>
                                          <p:attrName>style.visibility</p:attrName>
                                        </p:attrNameLst>
                                      </p:cBhvr>
                                      <p:to>
                                        <p:strVal val="hidden"/>
                                      </p:to>
                                    </p:set>
                                  </p:childTnLst>
                                </p:cTn>
                              </p:par>
                              <p:par>
                                <p:cTn id="117" presetID="16" presetClass="exit" presetSubtype="21" fill="hold" nodeType="withEffect">
                                  <p:stCondLst>
                                    <p:cond delay="0"/>
                                  </p:stCondLst>
                                  <p:childTnLst>
                                    <p:animEffect transition="out" filter="barn(inVertical)">
                                      <p:cBhvr>
                                        <p:cTn id="118" dur="500"/>
                                        <p:tgtEl>
                                          <p:spTgt spid="2059"/>
                                        </p:tgtEl>
                                      </p:cBhvr>
                                    </p:animEffect>
                                    <p:set>
                                      <p:cBhvr>
                                        <p:cTn id="119" dur="1" fill="hold">
                                          <p:stCondLst>
                                            <p:cond delay="499"/>
                                          </p:stCondLst>
                                        </p:cTn>
                                        <p:tgtEl>
                                          <p:spTgt spid="2059"/>
                                        </p:tgtEl>
                                        <p:attrNameLst>
                                          <p:attrName>style.visibility</p:attrName>
                                        </p:attrNameLst>
                                      </p:cBhvr>
                                      <p:to>
                                        <p:strVal val="hidden"/>
                                      </p:to>
                                    </p:set>
                                  </p:childTnLst>
                                </p:cTn>
                              </p:par>
                              <p:par>
                                <p:cTn id="120" presetID="16" presetClass="exit" presetSubtype="21" fill="hold" grpId="1" nodeType="withEffect">
                                  <p:stCondLst>
                                    <p:cond delay="0"/>
                                  </p:stCondLst>
                                  <p:childTnLst>
                                    <p:animEffect transition="out" filter="barn(inVertical)">
                                      <p:cBhvr>
                                        <p:cTn id="121" dur="500"/>
                                        <p:tgtEl>
                                          <p:spTgt spid="6"/>
                                        </p:tgtEl>
                                      </p:cBhvr>
                                    </p:animEffect>
                                    <p:set>
                                      <p:cBhvr>
                                        <p:cTn id="122" dur="1" fill="hold">
                                          <p:stCondLst>
                                            <p:cond delay="499"/>
                                          </p:stCondLst>
                                        </p:cTn>
                                        <p:tgtEl>
                                          <p:spTgt spid="6"/>
                                        </p:tgtEl>
                                        <p:attrNameLst>
                                          <p:attrName>style.visibility</p:attrName>
                                        </p:attrNameLst>
                                      </p:cBhvr>
                                      <p:to>
                                        <p:strVal val="hidden"/>
                                      </p:to>
                                    </p:set>
                                  </p:childTnLst>
                                </p:cTn>
                              </p:par>
                              <p:par>
                                <p:cTn id="123" presetID="16" presetClass="exit" presetSubtype="21" fill="hold" nodeType="withEffect">
                                  <p:stCondLst>
                                    <p:cond delay="0"/>
                                  </p:stCondLst>
                                  <p:childTnLst>
                                    <p:animEffect transition="out" filter="barn(inVertical)">
                                      <p:cBhvr>
                                        <p:cTn id="124" dur="500"/>
                                        <p:tgtEl>
                                          <p:spTgt spid="2061"/>
                                        </p:tgtEl>
                                      </p:cBhvr>
                                    </p:animEffect>
                                    <p:set>
                                      <p:cBhvr>
                                        <p:cTn id="125" dur="1" fill="hold">
                                          <p:stCondLst>
                                            <p:cond delay="499"/>
                                          </p:stCondLst>
                                        </p:cTn>
                                        <p:tgtEl>
                                          <p:spTgt spid="2061"/>
                                        </p:tgtEl>
                                        <p:attrNameLst>
                                          <p:attrName>style.visibility</p:attrName>
                                        </p:attrNameLst>
                                      </p:cBhvr>
                                      <p:to>
                                        <p:strVal val="hidden"/>
                                      </p:to>
                                    </p:set>
                                  </p:childTnLst>
                                </p:cTn>
                              </p:par>
                              <p:par>
                                <p:cTn id="126" presetID="16" presetClass="exit" presetSubtype="21" fill="hold" grpId="1" nodeType="withEffect">
                                  <p:stCondLst>
                                    <p:cond delay="0"/>
                                  </p:stCondLst>
                                  <p:childTnLst>
                                    <p:animEffect transition="out" filter="barn(inVertical)">
                                      <p:cBhvr>
                                        <p:cTn id="127" dur="500"/>
                                        <p:tgtEl>
                                          <p:spTgt spid="35"/>
                                        </p:tgtEl>
                                      </p:cBhvr>
                                    </p:animEffect>
                                    <p:set>
                                      <p:cBhvr>
                                        <p:cTn id="128" dur="1" fill="hold">
                                          <p:stCondLst>
                                            <p:cond delay="499"/>
                                          </p:stCondLst>
                                        </p:cTn>
                                        <p:tgtEl>
                                          <p:spTgt spid="35"/>
                                        </p:tgtEl>
                                        <p:attrNameLst>
                                          <p:attrName>style.visibility</p:attrName>
                                        </p:attrNameLst>
                                      </p:cBhvr>
                                      <p:to>
                                        <p:strVal val="hidden"/>
                                      </p:to>
                                    </p:set>
                                  </p:childTnLst>
                                </p:cTn>
                              </p:par>
                              <p:par>
                                <p:cTn id="129" presetID="16" presetClass="exit" presetSubtype="21" fill="hold" nodeType="withEffect">
                                  <p:stCondLst>
                                    <p:cond delay="0"/>
                                  </p:stCondLst>
                                  <p:childTnLst>
                                    <p:animEffect transition="out" filter="barn(inVertical)">
                                      <p:cBhvr>
                                        <p:cTn id="130" dur="500"/>
                                        <p:tgtEl>
                                          <p:spTgt spid="2063"/>
                                        </p:tgtEl>
                                      </p:cBhvr>
                                    </p:animEffect>
                                    <p:set>
                                      <p:cBhvr>
                                        <p:cTn id="131" dur="1" fill="hold">
                                          <p:stCondLst>
                                            <p:cond delay="499"/>
                                          </p:stCondLst>
                                        </p:cTn>
                                        <p:tgtEl>
                                          <p:spTgt spid="2063"/>
                                        </p:tgtEl>
                                        <p:attrNameLst>
                                          <p:attrName>style.visibility</p:attrName>
                                        </p:attrNameLst>
                                      </p:cBhvr>
                                      <p:to>
                                        <p:strVal val="hidden"/>
                                      </p:to>
                                    </p:set>
                                  </p:childTnLst>
                                </p:cTn>
                              </p:par>
                              <p:par>
                                <p:cTn id="132" presetID="16" presetClass="exit" presetSubtype="21" fill="hold" grpId="1" nodeType="withEffect">
                                  <p:stCondLst>
                                    <p:cond delay="0"/>
                                  </p:stCondLst>
                                  <p:childTnLst>
                                    <p:animEffect transition="out" filter="barn(inVertical)">
                                      <p:cBhvr>
                                        <p:cTn id="133" dur="500"/>
                                        <p:tgtEl>
                                          <p:spTgt spid="36"/>
                                        </p:tgtEl>
                                      </p:cBhvr>
                                    </p:animEffect>
                                    <p:set>
                                      <p:cBhvr>
                                        <p:cTn id="134" dur="1" fill="hold">
                                          <p:stCondLst>
                                            <p:cond delay="499"/>
                                          </p:stCondLst>
                                        </p:cTn>
                                        <p:tgtEl>
                                          <p:spTgt spid="36"/>
                                        </p:tgtEl>
                                        <p:attrNameLst>
                                          <p:attrName>style.visibility</p:attrName>
                                        </p:attrNameLst>
                                      </p:cBhvr>
                                      <p:to>
                                        <p:strVal val="hidden"/>
                                      </p:to>
                                    </p:set>
                                  </p:childTnLst>
                                </p:cTn>
                              </p:par>
                              <p:par>
                                <p:cTn id="135" presetID="16" presetClass="exit" presetSubtype="21" fill="hold" nodeType="withEffect">
                                  <p:stCondLst>
                                    <p:cond delay="0"/>
                                  </p:stCondLst>
                                  <p:childTnLst>
                                    <p:animEffect transition="out" filter="barn(inVertical)">
                                      <p:cBhvr>
                                        <p:cTn id="136" dur="500"/>
                                        <p:tgtEl>
                                          <p:spTgt spid="18"/>
                                        </p:tgtEl>
                                      </p:cBhvr>
                                    </p:animEffect>
                                    <p:set>
                                      <p:cBhvr>
                                        <p:cTn id="137" dur="1" fill="hold">
                                          <p:stCondLst>
                                            <p:cond delay="499"/>
                                          </p:stCondLst>
                                        </p:cTn>
                                        <p:tgtEl>
                                          <p:spTgt spid="18"/>
                                        </p:tgtEl>
                                        <p:attrNameLst>
                                          <p:attrName>style.visibility</p:attrName>
                                        </p:attrNameLst>
                                      </p:cBhvr>
                                      <p:to>
                                        <p:strVal val="hidden"/>
                                      </p:to>
                                    </p:set>
                                  </p:childTnLst>
                                </p:cTn>
                              </p:par>
                              <p:par>
                                <p:cTn id="138" presetID="16" presetClass="exit" presetSubtype="21" fill="hold" grpId="1" nodeType="withEffect">
                                  <p:stCondLst>
                                    <p:cond delay="0"/>
                                  </p:stCondLst>
                                  <p:childTnLst>
                                    <p:animEffect transition="out" filter="barn(inVertical)">
                                      <p:cBhvr>
                                        <p:cTn id="139" dur="500"/>
                                        <p:tgtEl>
                                          <p:spTgt spid="37"/>
                                        </p:tgtEl>
                                      </p:cBhvr>
                                    </p:animEffect>
                                    <p:set>
                                      <p:cBhvr>
                                        <p:cTn id="140" dur="1" fill="hold">
                                          <p:stCondLst>
                                            <p:cond delay="499"/>
                                          </p:stCondLst>
                                        </p:cTn>
                                        <p:tgtEl>
                                          <p:spTgt spid="37"/>
                                        </p:tgtEl>
                                        <p:attrNameLst>
                                          <p:attrName>style.visibility</p:attrName>
                                        </p:attrNameLst>
                                      </p:cBhvr>
                                      <p:to>
                                        <p:strVal val="hidden"/>
                                      </p:to>
                                    </p:set>
                                  </p:childTnLst>
                                </p:cTn>
                              </p:par>
                              <p:par>
                                <p:cTn id="141" presetID="16" presetClass="exit" presetSubtype="21" fill="hold" nodeType="withEffect">
                                  <p:stCondLst>
                                    <p:cond delay="0"/>
                                  </p:stCondLst>
                                  <p:childTnLst>
                                    <p:animEffect transition="out" filter="barn(inVertical)">
                                      <p:cBhvr>
                                        <p:cTn id="142" dur="500"/>
                                        <p:tgtEl>
                                          <p:spTgt spid="27"/>
                                        </p:tgtEl>
                                      </p:cBhvr>
                                    </p:animEffect>
                                    <p:set>
                                      <p:cBhvr>
                                        <p:cTn id="143" dur="1" fill="hold">
                                          <p:stCondLst>
                                            <p:cond delay="499"/>
                                          </p:stCondLst>
                                        </p:cTn>
                                        <p:tgtEl>
                                          <p:spTgt spid="27"/>
                                        </p:tgtEl>
                                        <p:attrNameLst>
                                          <p:attrName>style.visibility</p:attrName>
                                        </p:attrNameLst>
                                      </p:cBhvr>
                                      <p:to>
                                        <p:strVal val="hidden"/>
                                      </p:to>
                                    </p:set>
                                  </p:childTnLst>
                                </p:cTn>
                              </p:par>
                              <p:par>
                                <p:cTn id="144" presetID="16" presetClass="exit" presetSubtype="21" fill="hold" grpId="1" nodeType="withEffect">
                                  <p:stCondLst>
                                    <p:cond delay="0"/>
                                  </p:stCondLst>
                                  <p:childTnLst>
                                    <p:animEffect transition="out" filter="barn(inVertical)">
                                      <p:cBhvr>
                                        <p:cTn id="145" dur="500"/>
                                        <p:tgtEl>
                                          <p:spTgt spid="38"/>
                                        </p:tgtEl>
                                      </p:cBhvr>
                                    </p:animEffect>
                                    <p:set>
                                      <p:cBhvr>
                                        <p:cTn id="146" dur="1" fill="hold">
                                          <p:stCondLst>
                                            <p:cond delay="499"/>
                                          </p:stCondLst>
                                        </p:cTn>
                                        <p:tgtEl>
                                          <p:spTgt spid="38"/>
                                        </p:tgtEl>
                                        <p:attrNameLst>
                                          <p:attrName>style.visibility</p:attrName>
                                        </p:attrNameLst>
                                      </p:cBhvr>
                                      <p:to>
                                        <p:strVal val="hidden"/>
                                      </p:to>
                                    </p:set>
                                  </p:childTnLst>
                                </p:cTn>
                              </p:par>
                              <p:par>
                                <p:cTn id="147" presetID="16" presetClass="exit" presetSubtype="21" fill="hold" nodeType="withEffect">
                                  <p:stCondLst>
                                    <p:cond delay="0"/>
                                  </p:stCondLst>
                                  <p:childTnLst>
                                    <p:animEffect transition="out" filter="barn(inVertical)">
                                      <p:cBhvr>
                                        <p:cTn id="148" dur="500"/>
                                        <p:tgtEl>
                                          <p:spTgt spid="15"/>
                                        </p:tgtEl>
                                      </p:cBhvr>
                                    </p:animEffect>
                                    <p:set>
                                      <p:cBhvr>
                                        <p:cTn id="149" dur="1" fill="hold">
                                          <p:stCondLst>
                                            <p:cond delay="499"/>
                                          </p:stCondLst>
                                        </p:cTn>
                                        <p:tgtEl>
                                          <p:spTgt spid="15"/>
                                        </p:tgtEl>
                                        <p:attrNameLst>
                                          <p:attrName>style.visibility</p:attrName>
                                        </p:attrNameLst>
                                      </p:cBhvr>
                                      <p:to>
                                        <p:strVal val="hidden"/>
                                      </p:to>
                                    </p:set>
                                  </p:childTnLst>
                                </p:cTn>
                              </p:par>
                              <p:par>
                                <p:cTn id="150" presetID="16" presetClass="exit" presetSubtype="21" fill="hold" grpId="1" nodeType="withEffect">
                                  <p:stCondLst>
                                    <p:cond delay="0"/>
                                  </p:stCondLst>
                                  <p:childTnLst>
                                    <p:animEffect transition="out" filter="barn(inVertical)">
                                      <p:cBhvr>
                                        <p:cTn id="151" dur="500"/>
                                        <p:tgtEl>
                                          <p:spTgt spid="7"/>
                                        </p:tgtEl>
                                      </p:cBhvr>
                                    </p:animEffect>
                                    <p:set>
                                      <p:cBhvr>
                                        <p:cTn id="152" dur="1" fill="hold">
                                          <p:stCondLst>
                                            <p:cond delay="499"/>
                                          </p:stCondLst>
                                        </p:cTn>
                                        <p:tgtEl>
                                          <p:spTgt spid="7"/>
                                        </p:tgtEl>
                                        <p:attrNameLst>
                                          <p:attrName>style.visibility</p:attrName>
                                        </p:attrNameLst>
                                      </p:cBhvr>
                                      <p:to>
                                        <p:strVal val="hidden"/>
                                      </p:to>
                                    </p:set>
                                  </p:childTnLst>
                                </p:cTn>
                              </p:par>
                              <p:par>
                                <p:cTn id="153" presetID="16" presetClass="exit" presetSubtype="21" fill="hold" nodeType="withEffect">
                                  <p:stCondLst>
                                    <p:cond delay="0"/>
                                  </p:stCondLst>
                                  <p:childTnLst>
                                    <p:animEffect transition="out" filter="barn(inVertical)">
                                      <p:cBhvr>
                                        <p:cTn id="154" dur="500"/>
                                        <p:tgtEl>
                                          <p:spTgt spid="17"/>
                                        </p:tgtEl>
                                      </p:cBhvr>
                                    </p:animEffect>
                                    <p:set>
                                      <p:cBhvr>
                                        <p:cTn id="155" dur="1" fill="hold">
                                          <p:stCondLst>
                                            <p:cond delay="499"/>
                                          </p:stCondLst>
                                        </p:cTn>
                                        <p:tgtEl>
                                          <p:spTgt spid="17"/>
                                        </p:tgtEl>
                                        <p:attrNameLst>
                                          <p:attrName>style.visibility</p:attrName>
                                        </p:attrNameLst>
                                      </p:cBhvr>
                                      <p:to>
                                        <p:strVal val="hidden"/>
                                      </p:to>
                                    </p:set>
                                  </p:childTnLst>
                                </p:cTn>
                              </p:par>
                              <p:par>
                                <p:cTn id="156" presetID="16" presetClass="exit" presetSubtype="21" fill="hold" grpId="1" nodeType="withEffect">
                                  <p:stCondLst>
                                    <p:cond delay="0"/>
                                  </p:stCondLst>
                                  <p:childTnLst>
                                    <p:animEffect transition="out" filter="barn(inVertical)">
                                      <p:cBhvr>
                                        <p:cTn id="157" dur="500"/>
                                        <p:tgtEl>
                                          <p:spTgt spid="20"/>
                                        </p:tgtEl>
                                      </p:cBhvr>
                                    </p:animEffect>
                                    <p:set>
                                      <p:cBhvr>
                                        <p:cTn id="158" dur="1" fill="hold">
                                          <p:stCondLst>
                                            <p:cond delay="499"/>
                                          </p:stCondLst>
                                        </p:cTn>
                                        <p:tgtEl>
                                          <p:spTgt spid="20"/>
                                        </p:tgtEl>
                                        <p:attrNameLst>
                                          <p:attrName>style.visibility</p:attrName>
                                        </p:attrNameLst>
                                      </p:cBhvr>
                                      <p:to>
                                        <p:strVal val="hidden"/>
                                      </p:to>
                                    </p:set>
                                  </p:childTnLst>
                                </p:cTn>
                              </p:par>
                              <p:par>
                                <p:cTn id="159" presetID="16" presetClass="exit" presetSubtype="21" fill="hold" nodeType="withEffect">
                                  <p:stCondLst>
                                    <p:cond delay="0"/>
                                  </p:stCondLst>
                                  <p:childTnLst>
                                    <p:animEffect transition="out" filter="barn(inVertical)">
                                      <p:cBhvr>
                                        <p:cTn id="160" dur="500"/>
                                        <p:tgtEl>
                                          <p:spTgt spid="26"/>
                                        </p:tgtEl>
                                      </p:cBhvr>
                                    </p:animEffect>
                                    <p:set>
                                      <p:cBhvr>
                                        <p:cTn id="161" dur="1" fill="hold">
                                          <p:stCondLst>
                                            <p:cond delay="499"/>
                                          </p:stCondLst>
                                        </p:cTn>
                                        <p:tgtEl>
                                          <p:spTgt spid="26"/>
                                        </p:tgtEl>
                                        <p:attrNameLst>
                                          <p:attrName>style.visibility</p:attrName>
                                        </p:attrNameLst>
                                      </p:cBhvr>
                                      <p:to>
                                        <p:strVal val="hidden"/>
                                      </p:to>
                                    </p:set>
                                  </p:childTnLst>
                                </p:cTn>
                              </p:par>
                              <p:par>
                                <p:cTn id="162" presetID="16" presetClass="exit" presetSubtype="21" fill="hold" grpId="1" nodeType="withEffect">
                                  <p:stCondLst>
                                    <p:cond delay="0"/>
                                  </p:stCondLst>
                                  <p:childTnLst>
                                    <p:animEffect transition="out" filter="barn(inVertical)">
                                      <p:cBhvr>
                                        <p:cTn id="163" dur="500"/>
                                        <p:tgtEl>
                                          <p:spTgt spid="21"/>
                                        </p:tgtEl>
                                      </p:cBhvr>
                                    </p:animEffect>
                                    <p:set>
                                      <p:cBhvr>
                                        <p:cTn id="164" dur="1" fill="hold">
                                          <p:stCondLst>
                                            <p:cond delay="499"/>
                                          </p:stCondLst>
                                        </p:cTn>
                                        <p:tgtEl>
                                          <p:spTgt spid="21"/>
                                        </p:tgtEl>
                                        <p:attrNameLst>
                                          <p:attrName>style.visibility</p:attrName>
                                        </p:attrNameLst>
                                      </p:cBhvr>
                                      <p:to>
                                        <p:strVal val="hidden"/>
                                      </p:to>
                                    </p:set>
                                  </p:childTnLst>
                                </p:cTn>
                              </p:par>
                              <p:par>
                                <p:cTn id="165" presetID="16" presetClass="exit" presetSubtype="21" fill="hold" nodeType="withEffect">
                                  <p:stCondLst>
                                    <p:cond delay="0"/>
                                  </p:stCondLst>
                                  <p:childTnLst>
                                    <p:animEffect transition="out" filter="barn(inVertical)">
                                      <p:cBhvr>
                                        <p:cTn id="166" dur="500"/>
                                        <p:tgtEl>
                                          <p:spTgt spid="28"/>
                                        </p:tgtEl>
                                      </p:cBhvr>
                                    </p:animEffect>
                                    <p:set>
                                      <p:cBhvr>
                                        <p:cTn id="167" dur="1" fill="hold">
                                          <p:stCondLst>
                                            <p:cond delay="499"/>
                                          </p:stCondLst>
                                        </p:cTn>
                                        <p:tgtEl>
                                          <p:spTgt spid="28"/>
                                        </p:tgtEl>
                                        <p:attrNameLst>
                                          <p:attrName>style.visibility</p:attrName>
                                        </p:attrNameLst>
                                      </p:cBhvr>
                                      <p:to>
                                        <p:strVal val="hidden"/>
                                      </p:to>
                                    </p:set>
                                  </p:childTnLst>
                                </p:cTn>
                              </p:par>
                              <p:par>
                                <p:cTn id="168" presetID="16" presetClass="exit" presetSubtype="21" fill="hold" grpId="1" nodeType="withEffect">
                                  <p:stCondLst>
                                    <p:cond delay="0"/>
                                  </p:stCondLst>
                                  <p:childTnLst>
                                    <p:animEffect transition="out" filter="barn(inVertical)">
                                      <p:cBhvr>
                                        <p:cTn id="169" dur="500"/>
                                        <p:tgtEl>
                                          <p:spTgt spid="22"/>
                                        </p:tgtEl>
                                      </p:cBhvr>
                                    </p:animEffect>
                                    <p:set>
                                      <p:cBhvr>
                                        <p:cTn id="170" dur="1" fill="hold">
                                          <p:stCondLst>
                                            <p:cond delay="499"/>
                                          </p:stCondLst>
                                        </p:cTn>
                                        <p:tgtEl>
                                          <p:spTgt spid="22"/>
                                        </p:tgtEl>
                                        <p:attrNameLst>
                                          <p:attrName>style.visibility</p:attrName>
                                        </p:attrNameLst>
                                      </p:cBhvr>
                                      <p:to>
                                        <p:strVal val="hidden"/>
                                      </p:to>
                                    </p:set>
                                  </p:childTnLst>
                                </p:cTn>
                              </p:par>
                              <p:par>
                                <p:cTn id="171" presetID="16" presetClass="exit" presetSubtype="21" fill="hold" nodeType="withEffect">
                                  <p:stCondLst>
                                    <p:cond delay="0"/>
                                  </p:stCondLst>
                                  <p:childTnLst>
                                    <p:animEffect transition="out" filter="barn(inVertical)">
                                      <p:cBhvr>
                                        <p:cTn id="172" dur="500"/>
                                        <p:tgtEl>
                                          <p:spTgt spid="30"/>
                                        </p:tgtEl>
                                      </p:cBhvr>
                                    </p:animEffect>
                                    <p:set>
                                      <p:cBhvr>
                                        <p:cTn id="173" dur="1" fill="hold">
                                          <p:stCondLst>
                                            <p:cond delay="499"/>
                                          </p:stCondLst>
                                        </p:cTn>
                                        <p:tgtEl>
                                          <p:spTgt spid="30"/>
                                        </p:tgtEl>
                                        <p:attrNameLst>
                                          <p:attrName>style.visibility</p:attrName>
                                        </p:attrNameLst>
                                      </p:cBhvr>
                                      <p:to>
                                        <p:strVal val="hidden"/>
                                      </p:to>
                                    </p:set>
                                  </p:childTnLst>
                                </p:cTn>
                              </p:par>
                              <p:par>
                                <p:cTn id="174" presetID="16" presetClass="exit" presetSubtype="21" fill="hold" grpId="1" nodeType="withEffect">
                                  <p:stCondLst>
                                    <p:cond delay="0"/>
                                  </p:stCondLst>
                                  <p:childTnLst>
                                    <p:animEffect transition="out" filter="barn(inVertical)">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6" presetClass="exit" presetSubtype="21" fill="hold" nodeType="withEffect">
                                  <p:stCondLst>
                                    <p:cond delay="0"/>
                                  </p:stCondLst>
                                  <p:childTnLst>
                                    <p:animEffect transition="out" filter="barn(inVertical)">
                                      <p:cBhvr>
                                        <p:cTn id="178" dur="500"/>
                                        <p:tgtEl>
                                          <p:spTgt spid="2048"/>
                                        </p:tgtEl>
                                      </p:cBhvr>
                                    </p:animEffect>
                                    <p:set>
                                      <p:cBhvr>
                                        <p:cTn id="179" dur="1" fill="hold">
                                          <p:stCondLst>
                                            <p:cond delay="499"/>
                                          </p:stCondLst>
                                        </p:cTn>
                                        <p:tgtEl>
                                          <p:spTgt spid="2048"/>
                                        </p:tgtEl>
                                        <p:attrNameLst>
                                          <p:attrName>style.visibility</p:attrName>
                                        </p:attrNameLst>
                                      </p:cBhvr>
                                      <p:to>
                                        <p:strVal val="hidden"/>
                                      </p:to>
                                    </p:set>
                                  </p:childTnLst>
                                </p:cTn>
                              </p:par>
                              <p:par>
                                <p:cTn id="180" presetID="16" presetClass="exit" presetSubtype="21" fill="hold" grpId="1" nodeType="withEffect">
                                  <p:stCondLst>
                                    <p:cond delay="0"/>
                                  </p:stCondLst>
                                  <p:childTnLst>
                                    <p:animEffect transition="out" filter="barn(inVertical)">
                                      <p:cBhvr>
                                        <p:cTn id="181" dur="500"/>
                                        <p:tgtEl>
                                          <p:spTgt spid="24"/>
                                        </p:tgtEl>
                                      </p:cBhvr>
                                    </p:animEffect>
                                    <p:set>
                                      <p:cBhvr>
                                        <p:cTn id="182" dur="1" fill="hold">
                                          <p:stCondLst>
                                            <p:cond delay="499"/>
                                          </p:stCondLst>
                                        </p:cTn>
                                        <p:tgtEl>
                                          <p:spTgt spid="24"/>
                                        </p:tgtEl>
                                        <p:attrNameLst>
                                          <p:attrName>style.visibility</p:attrName>
                                        </p:attrNameLst>
                                      </p:cBhvr>
                                      <p:to>
                                        <p:strVal val="hidden"/>
                                      </p:to>
                                    </p:set>
                                  </p:childTnLst>
                                </p:cTn>
                              </p:par>
                              <p:par>
                                <p:cTn id="183" presetID="16" presetClass="exit" presetSubtype="21" fill="hold" nodeType="withEffect">
                                  <p:stCondLst>
                                    <p:cond delay="0"/>
                                  </p:stCondLst>
                                  <p:childTnLst>
                                    <p:animEffect transition="out" filter="barn(inVertical)">
                                      <p:cBhvr>
                                        <p:cTn id="184" dur="500"/>
                                        <p:tgtEl>
                                          <p:spTgt spid="2055"/>
                                        </p:tgtEl>
                                      </p:cBhvr>
                                    </p:animEffect>
                                    <p:set>
                                      <p:cBhvr>
                                        <p:cTn id="185" dur="1" fill="hold">
                                          <p:stCondLst>
                                            <p:cond delay="499"/>
                                          </p:stCondLst>
                                        </p:cTn>
                                        <p:tgtEl>
                                          <p:spTgt spid="2055"/>
                                        </p:tgtEl>
                                        <p:attrNameLst>
                                          <p:attrName>style.visibility</p:attrName>
                                        </p:attrNameLst>
                                      </p:cBhvr>
                                      <p:to>
                                        <p:strVal val="hidden"/>
                                      </p:to>
                                    </p:set>
                                  </p:childTnLst>
                                </p:cTn>
                              </p:par>
                              <p:par>
                                <p:cTn id="186" presetID="16" presetClass="exit" presetSubtype="21" fill="hold" grpId="1" nodeType="withEffect">
                                  <p:stCondLst>
                                    <p:cond delay="0"/>
                                  </p:stCondLst>
                                  <p:childTnLst>
                                    <p:animEffect transition="out" filter="barn(inVertical)">
                                      <p:cBhvr>
                                        <p:cTn id="187" dur="500"/>
                                        <p:tgtEl>
                                          <p:spTgt spid="25"/>
                                        </p:tgtEl>
                                      </p:cBhvr>
                                    </p:animEffect>
                                    <p:set>
                                      <p:cBhvr>
                                        <p:cTn id="188" dur="1" fill="hold">
                                          <p:stCondLst>
                                            <p:cond delay="499"/>
                                          </p:stCondLst>
                                        </p:cTn>
                                        <p:tgtEl>
                                          <p:spTgt spid="25"/>
                                        </p:tgtEl>
                                        <p:attrNameLst>
                                          <p:attrName>style.visibility</p:attrName>
                                        </p:attrNameLst>
                                      </p:cBhvr>
                                      <p:to>
                                        <p:strVal val="hidden"/>
                                      </p:to>
                                    </p:set>
                                  </p:childTnLst>
                                </p:cTn>
                              </p:par>
                              <p:par>
                                <p:cTn id="189" presetID="14" presetClass="exit" presetSubtype="10" fill="hold" grpId="0" nodeType="withEffect">
                                  <p:stCondLst>
                                    <p:cond delay="0"/>
                                  </p:stCondLst>
                                  <p:childTnLst>
                                    <p:animEffect transition="out" filter="randombar(horizontal)">
                                      <p:cBhvr>
                                        <p:cTn id="190" dur="500"/>
                                        <p:tgtEl>
                                          <p:spTgt spid="3"/>
                                        </p:tgtEl>
                                      </p:cBhvr>
                                    </p:animEffect>
                                    <p:set>
                                      <p:cBhvr>
                                        <p:cTn id="191" dur="1" fill="hold">
                                          <p:stCondLst>
                                            <p:cond delay="499"/>
                                          </p:stCondLst>
                                        </p:cTn>
                                        <p:tgtEl>
                                          <p:spTgt spid="3"/>
                                        </p:tgtEl>
                                        <p:attrNameLst>
                                          <p:attrName>style.visibility</p:attrName>
                                        </p:attrNameLst>
                                      </p:cBhvr>
                                      <p:to>
                                        <p:strVal val="hidden"/>
                                      </p:to>
                                    </p:set>
                                  </p:childTnLst>
                                </p:cTn>
                              </p:par>
                              <p:par>
                                <p:cTn id="192" presetID="6" presetClass="entr" presetSubtype="16" fill="hold" grpId="0" nodeType="withEffect">
                                  <p:stCondLst>
                                    <p:cond delay="0"/>
                                  </p:stCondLst>
                                  <p:childTnLst>
                                    <p:set>
                                      <p:cBhvr>
                                        <p:cTn id="193" dur="1" fill="hold">
                                          <p:stCondLst>
                                            <p:cond delay="0"/>
                                          </p:stCondLst>
                                        </p:cTn>
                                        <p:tgtEl>
                                          <p:spTgt spid="45"/>
                                        </p:tgtEl>
                                        <p:attrNameLst>
                                          <p:attrName>style.visibility</p:attrName>
                                        </p:attrNameLst>
                                      </p:cBhvr>
                                      <p:to>
                                        <p:strVal val="visible"/>
                                      </p:to>
                                    </p:set>
                                    <p:animEffect transition="in" filter="circle(in)">
                                      <p:cBhvr>
                                        <p:cTn id="194" dur="500"/>
                                        <p:tgtEl>
                                          <p:spTgt spid="45"/>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48"/>
                                        </p:tgtEl>
                                        <p:attrNameLst>
                                          <p:attrName>style.visibility</p:attrName>
                                        </p:attrNameLst>
                                      </p:cBhvr>
                                      <p:to>
                                        <p:strVal val="visible"/>
                                      </p:to>
                                    </p:set>
                                    <p:animEffect transition="in" filter="wipe(left)">
                                      <p:cBhvr>
                                        <p:cTn id="199" dur="500"/>
                                        <p:tgtEl>
                                          <p:spTgt spid="48"/>
                                        </p:tgtEl>
                                      </p:cBhvr>
                                    </p:animEffect>
                                  </p:childTnLst>
                                </p:cTn>
                              </p:par>
                              <p:par>
                                <p:cTn id="200" presetID="22" presetClass="entr" presetSubtype="8" fill="hold" grpId="0" nodeType="with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wipe(left)">
                                      <p:cBhvr>
                                        <p:cTn id="202" dur="500"/>
                                        <p:tgtEl>
                                          <p:spTgt spid="46"/>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nodeType="clickEffect">
                                  <p:stCondLst>
                                    <p:cond delay="0"/>
                                  </p:stCondLst>
                                  <p:childTnLst>
                                    <p:set>
                                      <p:cBhvr>
                                        <p:cTn id="206" dur="1" fill="hold">
                                          <p:stCondLst>
                                            <p:cond delay="0"/>
                                          </p:stCondLst>
                                        </p:cTn>
                                        <p:tgtEl>
                                          <p:spTgt spid="49"/>
                                        </p:tgtEl>
                                        <p:attrNameLst>
                                          <p:attrName>style.visibility</p:attrName>
                                        </p:attrNameLst>
                                      </p:cBhvr>
                                      <p:to>
                                        <p:strVal val="visible"/>
                                      </p:to>
                                    </p:set>
                                    <p:animEffect transition="in" filter="wipe(left)">
                                      <p:cBhvr>
                                        <p:cTn id="207" dur="500"/>
                                        <p:tgtEl>
                                          <p:spTgt spid="49"/>
                                        </p:tgtEl>
                                      </p:cBhvr>
                                    </p:animEffect>
                                  </p:childTnLst>
                                </p:cTn>
                              </p:par>
                              <p:par>
                                <p:cTn id="208" presetID="22" presetClass="entr" presetSubtype="8" fill="hold" grpId="0" nodeType="withEffect">
                                  <p:stCondLst>
                                    <p:cond delay="0"/>
                                  </p:stCondLst>
                                  <p:childTnLst>
                                    <p:set>
                                      <p:cBhvr>
                                        <p:cTn id="209" dur="1" fill="hold">
                                          <p:stCondLst>
                                            <p:cond delay="0"/>
                                          </p:stCondLst>
                                        </p:cTn>
                                        <p:tgtEl>
                                          <p:spTgt spid="47"/>
                                        </p:tgtEl>
                                        <p:attrNameLst>
                                          <p:attrName>style.visibility</p:attrName>
                                        </p:attrNameLst>
                                      </p:cBhvr>
                                      <p:to>
                                        <p:strVal val="visible"/>
                                      </p:to>
                                    </p:set>
                                    <p:animEffect transition="in" filter="wipe(left)">
                                      <p:cBhvr>
                                        <p:cTn id="2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5" grpId="1" animBg="1"/>
      <p:bldP spid="6" grpId="0" animBg="1"/>
      <p:bldP spid="6" grpId="1" animBg="1"/>
      <p:bldP spid="7" grpId="0" animBg="1"/>
      <p:bldP spid="7"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35" grpId="0" animBg="1"/>
      <p:bldP spid="35" grpId="1" animBg="1"/>
      <p:bldP spid="36" grpId="0" animBg="1"/>
      <p:bldP spid="36" grpId="1" animBg="1"/>
      <p:bldP spid="37" grpId="0" animBg="1"/>
      <p:bldP spid="37" grpId="1" animBg="1"/>
      <p:bldP spid="38" grpId="0" animBg="1"/>
      <p:bldP spid="38" grpId="1" animBg="1"/>
      <p:bldP spid="45" grpId="0" animBg="1"/>
      <p:bldP spid="46" grpId="0"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2209800"/>
            <a:ext cx="1600200" cy="3581400"/>
            <a:chOff x="0" y="2209800"/>
            <a:chExt cx="1600200" cy="3581400"/>
          </a:xfrm>
        </p:grpSpPr>
        <p:sp>
          <p:nvSpPr>
            <p:cNvPr id="8" name="Rectangle 7"/>
            <p:cNvSpPr/>
            <p:nvPr/>
          </p:nvSpPr>
          <p:spPr>
            <a:xfrm>
              <a:off x="0" y="2209800"/>
              <a:ext cx="1600200" cy="3581400"/>
            </a:xfrm>
            <a:prstGeom prst="rect">
              <a:avLst/>
            </a:prstGeom>
            <a:solidFill>
              <a:srgbClr val="FFFF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9"/>
            <p:cNvSpPr txBox="1">
              <a:spLocks noChangeArrowheads="1"/>
            </p:cNvSpPr>
            <p:nvPr/>
          </p:nvSpPr>
          <p:spPr bwMode="auto">
            <a:xfrm>
              <a:off x="76200" y="2331720"/>
              <a:ext cx="1463040"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Plain">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i="1">
                  <a:ln>
                    <a:solidFill>
                      <a:srgbClr val="FF0000"/>
                    </a:solidFill>
                  </a:ln>
                  <a:solidFill>
                    <a:srgbClr val="FF0000"/>
                  </a:solidFill>
                  <a:latin typeface="Arial" charset="0"/>
                </a:rPr>
                <a:t>- TT HCM hình thành và phát triển qua 5 thời kỳ :</a:t>
              </a:r>
            </a:p>
          </p:txBody>
        </p:sp>
      </p:grpSp>
      <p:cxnSp>
        <p:nvCxnSpPr>
          <p:cNvPr id="11" name="Straight Arrow Connector 10"/>
          <p:cNvCxnSpPr>
            <a:stCxn id="8" idx="3"/>
          </p:cNvCxnSpPr>
          <p:nvPr/>
        </p:nvCxnSpPr>
        <p:spPr>
          <a:xfrm flipV="1">
            <a:off x="1600200" y="1935480"/>
            <a:ext cx="1066800" cy="2065020"/>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flipV="1">
            <a:off x="1600200" y="3006299"/>
            <a:ext cx="1066800" cy="994201"/>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p:cNvCxnSpPr>
          <p:nvPr/>
        </p:nvCxnSpPr>
        <p:spPr>
          <a:xfrm>
            <a:off x="1600200" y="4000500"/>
            <a:ext cx="1066800" cy="72599"/>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p:cNvCxnSpPr>
          <p:nvPr/>
        </p:nvCxnSpPr>
        <p:spPr>
          <a:xfrm>
            <a:off x="1600200" y="4000500"/>
            <a:ext cx="1066800" cy="1139399"/>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p:cNvCxnSpPr>
          <p:nvPr/>
        </p:nvCxnSpPr>
        <p:spPr>
          <a:xfrm>
            <a:off x="1600200" y="4000500"/>
            <a:ext cx="1066800" cy="2476500"/>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8322" y="54114"/>
            <a:ext cx="8817078"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AU" sz="2400" b="1">
                <a:solidFill>
                  <a:srgbClr val="0000CC"/>
                </a:solidFill>
                <a:latin typeface="Tahoma" pitchFamily="34" charset="0"/>
                <a:ea typeface="Tahoma" pitchFamily="34" charset="0"/>
                <a:cs typeface="Tahoma" pitchFamily="34" charset="0"/>
              </a:rPr>
              <a:t>Câu 4. Tư tưởng Hồ Chí Minh được hình thành và phát triển qua những thời kỳ nào? Phân tích các thời kỳ từ 1921 đến 1969?</a:t>
            </a:r>
            <a:endParaRPr lang="en-US" sz="2400" b="1">
              <a:solidFill>
                <a:srgbClr val="0000CC"/>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22261671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8"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3813</Words>
  <Application>Microsoft Office PowerPoint</Application>
  <PresentationFormat>Trình chiếu Trên màn hình (4:3)</PresentationFormat>
  <Paragraphs>359</Paragraphs>
  <Slides>28</Slides>
  <Notes>0</Notes>
  <HiddenSlides>0</HiddenSlides>
  <MMClips>0</MMClips>
  <ScaleCrop>false</ScaleCrop>
  <HeadingPairs>
    <vt:vector size="4" baseType="variant">
      <vt:variant>
        <vt:lpstr>Chủ đề</vt:lpstr>
      </vt:variant>
      <vt:variant>
        <vt:i4>1</vt:i4>
      </vt:variant>
      <vt:variant>
        <vt:lpstr>Tiêu đề Bản chiếu</vt:lpstr>
      </vt:variant>
      <vt:variant>
        <vt:i4>28</vt:i4>
      </vt:variant>
    </vt:vector>
  </HeadingPairs>
  <TitlesOfParts>
    <vt:vector size="29" baseType="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5</cp:revision>
  <dcterms:created xsi:type="dcterms:W3CDTF">2016-12-05T13:12:44Z</dcterms:created>
  <dcterms:modified xsi:type="dcterms:W3CDTF">2018-01-05T08:03:41Z</dcterms:modified>
</cp:coreProperties>
</file>