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  <p:sldId id="301" r:id="rId32"/>
    <p:sldId id="357" r:id="rId33"/>
    <p:sldId id="358" r:id="rId34"/>
    <p:sldId id="359" r:id="rId35"/>
    <p:sldId id="371" r:id="rId36"/>
    <p:sldId id="370" r:id="rId37"/>
    <p:sldId id="372" r:id="rId38"/>
    <p:sldId id="360" r:id="rId39"/>
    <p:sldId id="373" r:id="rId40"/>
    <p:sldId id="374" r:id="rId41"/>
    <p:sldId id="363" r:id="rId42"/>
    <p:sldId id="375" r:id="rId43"/>
    <p:sldId id="364" r:id="rId44"/>
    <p:sldId id="376" r:id="rId45"/>
    <p:sldId id="377" r:id="rId46"/>
    <p:sldId id="378" r:id="rId47"/>
    <p:sldId id="379" r:id="rId48"/>
    <p:sldId id="380" r:id="rId49"/>
    <p:sldId id="381" r:id="rId50"/>
    <p:sldId id="393" r:id="rId51"/>
    <p:sldId id="382" r:id="rId52"/>
    <p:sldId id="384" r:id="rId53"/>
    <p:sldId id="394" r:id="rId54"/>
    <p:sldId id="389" r:id="rId55"/>
    <p:sldId id="390" r:id="rId56"/>
    <p:sldId id="395" r:id="rId57"/>
    <p:sldId id="392" r:id="rId58"/>
    <p:sldId id="396" r:id="rId59"/>
    <p:sldId id="303" r:id="rId60"/>
    <p:sldId id="321" r:id="rId61"/>
    <p:sldId id="322" r:id="rId62"/>
    <p:sldId id="310" r:id="rId63"/>
    <p:sldId id="311" r:id="rId64"/>
    <p:sldId id="312" r:id="rId65"/>
    <p:sldId id="313" r:id="rId66"/>
    <p:sldId id="314" r:id="rId67"/>
    <p:sldId id="300" r:id="rId68"/>
    <p:sldId id="315" r:id="rId69"/>
    <p:sldId id="316" r:id="rId7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8382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- Fluxo I/O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origem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destino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File(“E:\\fotos\\carnaval.jpg”);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origem.</a:t>
            </a:r>
            <a:r>
              <a:rPr lang="pt-BR" sz="2200" dirty="0" err="1" smtClean="0">
                <a:solidFill>
                  <a:srgbClr val="FFC000"/>
                </a:solidFill>
              </a:rPr>
              <a:t>renameTo</a:t>
            </a:r>
            <a:r>
              <a:rPr lang="pt-BR" sz="2200" dirty="0" smtClean="0">
                <a:solidFill>
                  <a:srgbClr val="FFC000"/>
                </a:solidFill>
              </a:rPr>
              <a:t>(destino)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movido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File(“C:\\Documentos\\carta.txt”);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createNewFile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File(“E:\\Particular\\</a:t>
            </a:r>
            <a:r>
              <a:rPr lang="pt-BR" sz="2200" dirty="0" err="1" smtClean="0"/>
              <a:t>Docs</a:t>
            </a:r>
            <a:r>
              <a:rPr lang="pt-BR" sz="2200" dirty="0" smtClean="0"/>
              <a:t>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C:\Documentos\Planilhas\plan1.xls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getName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plan1.</a:t>
            </a:r>
            <a:r>
              <a:rPr lang="pt-BR" sz="2200" dirty="0" err="1" smtClean="0"/>
              <a:t>xls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pasta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getParentFile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pasta.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2137124"/>
            <a:ext cx="7283152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File[]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pasta.</a:t>
            </a:r>
            <a:r>
              <a:rPr lang="pt-BR" sz="2400" dirty="0" err="1" smtClean="0">
                <a:solidFill>
                  <a:srgbClr val="FFC000"/>
                </a:solidFill>
              </a:rPr>
              <a:t>listFiles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.</a:t>
            </a:r>
            <a:r>
              <a:rPr lang="pt-BR" sz="2400" dirty="0" err="1" smtClean="0"/>
              <a:t>length</a:t>
            </a:r>
            <a:r>
              <a:rPr lang="pt-BR" sz="24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for (File arquivo :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(arquivo.</a:t>
            </a:r>
            <a:r>
              <a:rPr lang="pt-BR" sz="2400" dirty="0" err="1" smtClean="0"/>
              <a:t>getName</a:t>
            </a:r>
            <a:r>
              <a:rPr lang="pt-BR" sz="24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out.printf</a:t>
            </a:r>
            <a:r>
              <a:rPr lang="pt-BR" sz="2200" dirty="0" smtClean="0"/>
              <a:t>(“Tamanho do arquivo: %d bytes”,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arquivo.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400" dirty="0" smtClean="0"/>
              <a:t>Tamanho do arquivo: 39936</a:t>
            </a:r>
            <a:r>
              <a:rPr lang="pt-BR" sz="2200" dirty="0" smtClean="0"/>
              <a:t>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Acessando o sistema de arquivos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.File</a:t>
            </a:r>
          </a:p>
          <a:p>
            <a:r>
              <a:rPr lang="pt-BR" sz="2400" dirty="0" smtClean="0"/>
              <a:t>Gravação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PrintWriter</a:t>
            </a:r>
            <a:endParaRPr lang="pt-BR" sz="2000" dirty="0" smtClean="0"/>
          </a:p>
          <a:p>
            <a:r>
              <a:rPr lang="pt-BR" sz="2400" dirty="0" smtClean="0"/>
              <a:t>Leitura de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FileReader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BufferedReader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/>
          <a:lstStyle/>
          <a:p>
            <a:r>
              <a:rPr lang="pt-BR" sz="2400" dirty="0" smtClean="0"/>
              <a:t>Gravação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Leitura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RandomAccessFile</a:t>
            </a: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lastModified</a:t>
            </a:r>
            <a:r>
              <a:rPr lang="pt-BR" sz="28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400" dirty="0" err="1" smtClean="0"/>
              <a:t>Obtem</a:t>
            </a:r>
            <a:r>
              <a:rPr lang="pt-BR" sz="24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boolean</a:t>
            </a:r>
            <a:r>
              <a:rPr lang="pt-BR" sz="2800" dirty="0" smtClean="0"/>
              <a:t> </a:t>
            </a:r>
            <a:r>
              <a:rPr lang="pt-BR" sz="2800" dirty="0" err="1" smtClean="0"/>
              <a:t>setLastModified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5877272"/>
            <a:ext cx="7457256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216" y="1556792"/>
            <a:ext cx="785921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lastModified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Date 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Date(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SimpleDateFormat</a:t>
            </a:r>
            <a:r>
              <a:rPr lang="pt-BR" sz="2400" dirty="0" smtClean="0"/>
              <a:t> mascara =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SimpleDateFormat</a:t>
            </a:r>
            <a:r>
              <a:rPr lang="pt-BR" sz="2400" dirty="0" smtClean="0"/>
              <a:t>(“HH:mm:</a:t>
            </a:r>
            <a:r>
              <a:rPr lang="pt-BR" sz="2400" dirty="0" err="1" smtClean="0"/>
              <a:t>ss</a:t>
            </a:r>
            <a:r>
              <a:rPr lang="pt-BR" sz="24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+ mascara.</a:t>
            </a:r>
            <a:r>
              <a:rPr lang="pt-BR" sz="2400" dirty="0" err="1" smtClean="0"/>
              <a:t>format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escrita no arquivo somente ao proprietário e retorna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56580"/>
            <a:ext cx="8064896" cy="3316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canWrite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, </a:t>
            </a:r>
            <a:r>
              <a:rPr lang="pt-BR" sz="2400" u="sng" dirty="0" err="1" smtClean="0"/>
              <a:t>false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leitura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5845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</a:t>
            </a:r>
            <a:r>
              <a:rPr lang="pt-BR" sz="2000" dirty="0" err="1" smtClean="0"/>
              <a:t>excução</a:t>
            </a:r>
            <a:r>
              <a:rPr lang="pt-BR" sz="2000" dirty="0" smtClean="0"/>
              <a:t>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Descompacte o arquivo “</a:t>
            </a:r>
            <a:r>
              <a:rPr lang="pt-BR" sz="2400" dirty="0" smtClean="0">
                <a:solidFill>
                  <a:srgbClr val="FFC000"/>
                </a:solidFill>
              </a:rPr>
              <a:t>documentos.zip</a:t>
            </a:r>
            <a:r>
              <a:rPr lang="pt-BR" sz="2400" dirty="0" smtClean="0"/>
              <a:t>” fornecido pelo instrutor. Isto deverá gerar um diretório chamado “</a:t>
            </a:r>
            <a:r>
              <a:rPr lang="pt-BR" sz="2400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Crie uma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 que deverá criar 3 subdiretórios em “</a:t>
            </a:r>
            <a:r>
              <a:rPr lang="pt-BR" sz="2400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/>
              <a:t>pdf</a:t>
            </a:r>
            <a:endParaRPr lang="pt-BR" sz="20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... e em seguida deverá varrer o diretório “documentos” movendo cada um deles para um dos diretórios acima conforme sua extensão.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Contém classes responsáveis pelo acesso e gravação de dados em formato texto ou formato binário “</a:t>
            </a:r>
            <a:r>
              <a:rPr lang="pt-BR" dirty="0" err="1" smtClean="0"/>
              <a:t>stream</a:t>
            </a:r>
            <a:r>
              <a:rPr lang="pt-BR" dirty="0" smtClean="0"/>
              <a:t>”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Também contém classes que permitem o acesso e manipulação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Exemplos de arquivos binários são MP3, </a:t>
            </a:r>
            <a:r>
              <a:rPr lang="pt-BR" sz="2200" dirty="0" err="1" smtClean="0"/>
              <a:t>JPEGs</a:t>
            </a:r>
            <a:r>
              <a:rPr lang="pt-BR" sz="2200" dirty="0" smtClean="0"/>
              <a:t>, </a:t>
            </a:r>
            <a:r>
              <a:rPr lang="pt-BR" sz="2200" dirty="0" err="1" smtClean="0"/>
              <a:t>AVIs</a:t>
            </a:r>
            <a:r>
              <a:rPr lang="pt-BR" sz="2200" dirty="0" smtClean="0"/>
              <a:t>, </a:t>
            </a:r>
            <a:r>
              <a:rPr lang="pt-BR" sz="2200" dirty="0" err="1" smtClean="0"/>
              <a:t>DOCs</a:t>
            </a:r>
            <a:r>
              <a:rPr lang="pt-BR" sz="22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O pacote </a:t>
            </a:r>
            <a:r>
              <a:rPr lang="pt-BR" sz="2200" b="1" dirty="0" err="1" smtClean="0"/>
              <a:t>java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io</a:t>
            </a:r>
            <a:r>
              <a:rPr lang="pt-BR" sz="2200" dirty="0" smtClean="0"/>
              <a:t> possui classes utilitárias que permitem a leitura e gravação de bytes provenientes de arquivos e outras fontes de dados binários.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onde podemos armazenar dados byte a byte.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arquivo binário com formato pré-definido pelo programador. Útil para armazenamento e leitura de dados de tamanho fixo.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(também chamado de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leitura) representa um montante de informações binárias enfileirados de onde podemos capturar seus dados byte a byte.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Uma instância da classe </a:t>
            </a:r>
            <a:r>
              <a:rPr lang="pt-BR" sz="2200" b="1" i="1" dirty="0" err="1" smtClean="0"/>
              <a:t>InputStream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apontando para algum de seus bytes.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cada leitura realizada o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captura o byte e avança para o próximo, tornando-o disponível para leitura.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467544" y="5013176"/>
            <a:ext cx="8064896" cy="720080"/>
            <a:chOff x="467544" y="5013176"/>
            <a:chExt cx="8064896" cy="720080"/>
          </a:xfrm>
        </p:grpSpPr>
        <p:sp>
          <p:nvSpPr>
            <p:cNvPr id="10" name="Retângulo 9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  <p:sp>
          <p:nvSpPr>
            <p:cNvPr id="57" name="Seta para baixo 56"/>
            <p:cNvSpPr/>
            <p:nvPr/>
          </p:nvSpPr>
          <p:spPr>
            <a:xfrm>
              <a:off x="1965648" y="5013176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byte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entre 0 e 255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byte.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byte,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(“C:\\foto.jpg”);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primeiroByte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segundoByte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terceiroByte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 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1664894"/>
            <a:chOff x="4211960" y="2348881"/>
            <a:chExt cx="4752901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17646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H="1" flipV="1">
              <a:off x="7812360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25 4.07407E-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4.07407E-6 L 0.04757 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7 4.07407E-6 L 0.07153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(stream);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Exibe todos os bytes, um de cada vez. */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while ((</a:t>
            </a:r>
            <a:r>
              <a:rPr lang="en-US" sz="2400" dirty="0" err="1" smtClean="0">
                <a:solidFill>
                  <a:srgbClr val="FFC000"/>
                </a:solidFill>
              </a:rPr>
              <a:t>byteDaVez</a:t>
            </a:r>
            <a:r>
              <a:rPr lang="en-US" sz="2400" dirty="0" smtClean="0">
                <a:solidFill>
                  <a:srgbClr val="FFC000"/>
                </a:solidFill>
              </a:rPr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) &gt; -1)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	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2673007"/>
            <a:chOff x="4211960" y="2348881"/>
            <a:chExt cx="4752901" cy="267300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32048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4437113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7812547" y="2839826"/>
              <a:ext cx="0" cy="15972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88559 4.07407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read(byte[])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dados = new byte[20];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Tenta realizar a leitura dos próximos 20 bytes.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lidos ”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 + “ bytes do stream);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47344 4.0740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dados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byte[1024];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Lê todos os bytes, 1024 por vez.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while ((</a:t>
            </a:r>
            <a:r>
              <a:rPr lang="en-US" sz="2400" dirty="0" smtClean="0">
                <a:solidFill>
                  <a:srgbClr val="FFC000"/>
                </a:solidFill>
              </a:rPr>
              <a:t>comp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(dados)</a:t>
            </a:r>
            <a:r>
              <a:rPr lang="en-US" sz="2400" dirty="0" smtClean="0"/>
              <a:t>) &gt; -1)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chemeClr val="accent6"/>
                </a:solidFill>
              </a:rPr>
              <a:t>	/* </a:t>
            </a:r>
            <a:r>
              <a:rPr lang="en-US" sz="2400" dirty="0" err="1" smtClean="0">
                <a:solidFill>
                  <a:schemeClr val="accent6"/>
                </a:solidFill>
              </a:rPr>
              <a:t>Exibe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os</a:t>
            </a:r>
            <a:r>
              <a:rPr lang="en-US" sz="2400" dirty="0" smtClean="0">
                <a:solidFill>
                  <a:schemeClr val="accent6"/>
                </a:solidFill>
              </a:rPr>
              <a:t> bytes lidos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C000"/>
                </a:solidFill>
              </a:rPr>
              <a:t>dados[</a:t>
            </a:r>
            <a:r>
              <a:rPr lang="en-US" sz="2400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r>
              <a:rPr lang="en-US" sz="240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read(byte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bytes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stream.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35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bytes.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available()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a 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 de bytes </a:t>
            </a:r>
            <a:r>
              <a:rPr lang="en-US" sz="2000" dirty="0" err="1" smtClean="0"/>
              <a:t>disponíveis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de um stream.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confiável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algumas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implementações</a:t>
            </a:r>
            <a:r>
              <a:rPr lang="en-US" sz="2000" dirty="0" smtClean="0"/>
              <a:t>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available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851275" algn="l"/>
              </a:tabLst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(“Existem aproximadamente” +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+</a:t>
            </a:r>
          </a:p>
          <a:p>
            <a:pPr marL="449263" indent="0">
              <a:spcBef>
                <a:spcPts val="0"/>
              </a:spcBef>
              <a:buNone/>
              <a:tabLst>
                <a:tab pos="1081088" algn="l"/>
              </a:tabLst>
            </a:pPr>
            <a:r>
              <a:rPr lang="pt-BR" sz="2200" dirty="0" smtClean="0"/>
              <a:t>	“ bytes disponíveis para leitura.”);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o stream de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stream.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reset()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smtClean="0"/>
              <a:t>Move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 stream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a </a:t>
            </a:r>
            <a:r>
              <a:rPr lang="en-US" sz="2400" dirty="0" err="1" smtClean="0"/>
              <a:t>marca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mark(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byte[.....];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alguns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input.reset()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Volta o </a:t>
            </a:r>
            <a:r>
              <a:rPr lang="pt-BR" sz="2200" dirty="0" err="1" smtClean="0">
                <a:solidFill>
                  <a:schemeClr val="accent6"/>
                </a:solidFill>
              </a:rPr>
              <a:t>posicionador</a:t>
            </a:r>
            <a:r>
              <a:rPr lang="pt-BR" sz="2200" dirty="0" smtClean="0">
                <a:solidFill>
                  <a:schemeClr val="accent6"/>
                </a:solidFill>
              </a:rPr>
              <a:t> para o início.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mark(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Marca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</a:t>
            </a:r>
            <a:r>
              <a:rPr lang="en-US" sz="2400" dirty="0" err="1" smtClean="0"/>
              <a:t>atual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 com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reset()</a:t>
            </a:r>
            <a:r>
              <a:rPr lang="en-US" sz="2400" dirty="0" smtClean="0"/>
              <a:t> </a:t>
            </a:r>
            <a:r>
              <a:rPr lang="en-US" sz="2400" dirty="0" err="1" smtClean="0"/>
              <a:t>faça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saltar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ali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chamar</a:t>
            </a:r>
            <a:r>
              <a:rPr lang="en-US" sz="2400" dirty="0" smtClean="0"/>
              <a:t>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mark()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especificar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bytes </a:t>
            </a:r>
            <a:r>
              <a:rPr lang="en-US" sz="2400" dirty="0" err="1" smtClean="0"/>
              <a:t>que</a:t>
            </a:r>
            <a:r>
              <a:rPr lang="en-US" sz="2400" dirty="0" smtClean="0"/>
              <a:t>, </a:t>
            </a:r>
            <a:r>
              <a:rPr lang="en-US" sz="2400" dirty="0" err="1" smtClean="0"/>
              <a:t>após</a:t>
            </a:r>
            <a:r>
              <a:rPr lang="en-US" sz="2400" dirty="0" smtClean="0"/>
              <a:t> lidos,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remarcação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Este método não funciona para </a:t>
            </a:r>
            <a:r>
              <a:rPr lang="pt-BR" sz="2400" dirty="0" err="1" smtClean="0"/>
              <a:t>streams</a:t>
            </a:r>
            <a:r>
              <a:rPr lang="pt-BR" sz="2400" dirty="0" smtClean="0"/>
              <a:t> do tipo </a:t>
            </a:r>
            <a:r>
              <a:rPr lang="pt-BR" sz="2400" b="1" i="1" dirty="0" err="1" smtClean="0"/>
              <a:t>FileInputStream</a:t>
            </a:r>
            <a:r>
              <a:rPr lang="pt-BR" sz="24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markSupported</a:t>
            </a:r>
            <a:r>
              <a:rPr lang="en-US" dirty="0" smtClean="0"/>
              <a:t>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Usado para verificar se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possui a funcionalidade do método </a:t>
            </a:r>
            <a:r>
              <a:rPr lang="pt-BR" sz="2400" dirty="0" err="1" smtClean="0"/>
              <a:t>mark</a:t>
            </a:r>
            <a:r>
              <a:rPr lang="pt-BR" sz="2400" dirty="0" smtClean="0"/>
              <a:t>() definido no slide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um arquivo de qualquer formato.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“docs\\plan1.xls”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ByteArrayInputStream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</a:t>
            </a:r>
            <a:r>
              <a:rPr lang="pt-BR" sz="2200" dirty="0" err="1" smtClean="0"/>
              <a:t>array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Útil como argumento de passagem de parâmetros do tipo imagem, som ou outros dados binários para bibliotecas diversas, como: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Armazenamento em bancos de dados;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Aplicações de edições de imagens, sons ou outros formatos;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Geração dinâmica de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dados = .....;	</a:t>
            </a:r>
            <a:r>
              <a:rPr lang="pt-BR" sz="2200" dirty="0" smtClean="0">
                <a:solidFill>
                  <a:schemeClr val="accent6"/>
                </a:solidFill>
              </a:rPr>
              <a:t> /* Dados binários. */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dados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doc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img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pasta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arq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4205576" y="4947555"/>
            <a:ext cx="300806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8"/>
          <p:cNvSpPr txBox="1"/>
          <p:nvPr/>
        </p:nvSpPr>
        <p:spPr>
          <a:xfrm>
            <a:off x="2697132" y="5890046"/>
            <a:ext cx="345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Caminho relativo ao diretório atual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OutputStream</a:t>
            </a:r>
            <a:r>
              <a:rPr lang="pt-BR" sz="2800" dirty="0" smtClean="0"/>
              <a:t> (também chamado de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de saída) representa uma entidade ou dispositivo para onde podemos empurrar informações byte a byte.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2411760" y="4365104"/>
            <a:ext cx="4248472" cy="1296144"/>
            <a:chOff x="2195736" y="3645024"/>
            <a:chExt cx="424847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57200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004048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08104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5617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195736" y="364502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99593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1196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779912" y="400506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3995936" y="407707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4788024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57200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580112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08416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29208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byte e adiciona-o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Em outras palavras, este método “empurra” um byte para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de saída.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4284386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3717032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8, 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619672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" name="Grupo 9"/>
          <p:cNvGrpSpPr/>
          <p:nvPr/>
        </p:nvGrpSpPr>
        <p:grpSpPr>
          <a:xfrm>
            <a:off x="3419499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Algumas implementações de </a:t>
            </a:r>
            <a:r>
              <a:rPr lang="pt-BR" sz="2000" dirty="0" err="1" smtClean="0"/>
              <a:t>OutputStream</a:t>
            </a:r>
            <a:r>
              <a:rPr lang="pt-BR" sz="2000" dirty="0" smtClean="0"/>
              <a:t> utilizam sistema de </a:t>
            </a:r>
            <a:r>
              <a:rPr lang="pt-BR" sz="2000" dirty="0" err="1" smtClean="0"/>
              <a:t>cache</a:t>
            </a:r>
            <a:r>
              <a:rPr lang="pt-BR" sz="2000" dirty="0" smtClean="0"/>
              <a:t> de dados durante a escrita.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cacheamento</a:t>
            </a:r>
            <a:r>
              <a:rPr lang="pt-BR" sz="2000" dirty="0" smtClean="0"/>
              <a:t> consiste em reter em memória parte das informações escritas, despachando-as para seu destino de tempos em tempos.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Em situações como esta, podemos forçar o envio de dados para seu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destino através do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 obriga o envio de dados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 para seu destino.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 liberando o recurso (arquivo ou outra origem de dados)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OutputStream</a:t>
            </a:r>
            <a:r>
              <a:rPr lang="pt-BR" sz="2200" dirty="0" smtClean="0"/>
              <a:t> que escreve dados binários em um arquivo sem utilização de </a:t>
            </a:r>
            <a:r>
              <a:rPr lang="pt-BR" sz="2200" dirty="0" err="1" smtClean="0"/>
              <a:t>cache</a:t>
            </a:r>
            <a:r>
              <a:rPr lang="pt-BR" sz="22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FileOutputStream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 o arquivo informado já existir, todo o seu conteúdo será sobreposto pelo que está sendo gravado. Se o arquivo ainda não existir, ele tentará ser criado.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Classe utilitária usada na manipulação de </a:t>
            </a:r>
            <a:r>
              <a:rPr lang="pt-BR" sz="2200" dirty="0" err="1" smtClean="0"/>
              <a:t>streams</a:t>
            </a:r>
            <a:r>
              <a:rPr lang="pt-BR" sz="2200" dirty="0" smtClean="0"/>
              <a:t> e conversão para </a:t>
            </a:r>
            <a:r>
              <a:rPr lang="pt-BR" sz="2200" dirty="0" err="1" smtClean="0"/>
              <a:t>arrays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Funciona como um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saída que </a:t>
            </a:r>
            <a:r>
              <a:rPr lang="pt-BR" sz="2200" dirty="0" err="1" smtClean="0"/>
              <a:t>retem</a:t>
            </a:r>
            <a:r>
              <a:rPr lang="pt-BR" sz="2200" dirty="0" smtClean="0"/>
              <a:t> todos os dados escritos em memória.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Ao final de toda a escrita, podemos converter o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em um </a:t>
            </a:r>
            <a:r>
              <a:rPr lang="pt-BR" sz="2200" dirty="0" err="1" smtClean="0"/>
              <a:t>array</a:t>
            </a:r>
            <a:r>
              <a:rPr lang="pt-BR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ByteArrayOutputStream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ByteArrayOutputStream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conteudo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os.</a:t>
            </a:r>
            <a:r>
              <a:rPr lang="pt-BR" sz="2200" dirty="0" err="1" smtClean="0">
                <a:solidFill>
                  <a:srgbClr val="FFC000"/>
                </a:solidFill>
              </a:rPr>
              <a:t>toByteArray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as classes </a:t>
            </a:r>
            <a:r>
              <a:rPr lang="pt-BR" dirty="0" err="1" smtClean="0"/>
              <a:t>FileInputStream</a:t>
            </a:r>
            <a:r>
              <a:rPr lang="pt-BR" dirty="0" smtClean="0"/>
              <a:t> e </a:t>
            </a:r>
            <a:r>
              <a:rPr lang="pt-BR" dirty="0" err="1" smtClean="0"/>
              <a:t>FileOutputStream</a:t>
            </a:r>
            <a:r>
              <a:rPr lang="pt-BR" dirty="0" smtClean="0"/>
              <a:t>, copie o arquivo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 File(“C:\\Meus Documentos”);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</a:t>
            </a:r>
            <a:r>
              <a:rPr lang="pt-BR" sz="2400" u="sng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>
                <a:solidFill>
                  <a:srgbClr val="FFC000"/>
                </a:solidFill>
              </a:rPr>
              <a:t>, 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RandomAccessFile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Gravação em arquivos</a:t>
            </a:r>
            <a:r>
              <a:rPr lang="pt-BR" baseline="0" dirty="0" smtClean="0"/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BufferedWriter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PrintWriter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FileReader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BufferedReader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exists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isFile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isDirectory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isHidden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600200"/>
            <a:ext cx="778720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File(“C:\\Documentos\\imagens\\</a:t>
            </a:r>
            <a:r>
              <a:rPr lang="pt-BR" sz="2200" dirty="0" err="1" smtClean="0"/>
              <a:t>temp</a:t>
            </a:r>
            <a:r>
              <a:rPr lang="pt-BR" sz="22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(!</a:t>
            </a:r>
            <a:r>
              <a:rPr lang="pt-BR" sz="2200" dirty="0" err="1" smtClean="0">
                <a:solidFill>
                  <a:srgbClr val="FFC000"/>
                </a:solidFill>
              </a:rPr>
              <a:t>temp.exists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temp.isHidden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Temp</a:t>
            </a:r>
            <a:r>
              <a:rPr lang="pt-BR" sz="22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err="1" smtClean="0">
                <a:solidFill>
                  <a:srgbClr val="FFC000"/>
                </a:solidFill>
              </a:rPr>
              <a:t>temp.delete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excluído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</TotalTime>
  <Words>3152</Words>
  <Application>Microsoft Office PowerPoint</Application>
  <PresentationFormat>Apresentação na tela (4:3)</PresentationFormat>
  <Paragraphs>831</Paragraphs>
  <Slides>69</Slides>
  <Notes>69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0" baseType="lpstr">
      <vt:lpstr>Técnica</vt:lpstr>
      <vt:lpstr>Stream - Fluxo I/O</vt:lpstr>
      <vt:lpstr>Stream – Fluxo I/O 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(Continuação)</vt:lpstr>
      <vt:lpstr>Acesso a arquivos binários</vt:lpstr>
      <vt:lpstr>Acesso a arquivos binários</vt:lpstr>
      <vt:lpstr>Acesso a arquivos binários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java.io.FileInputStream</vt:lpstr>
      <vt:lpstr>java.io.ByteArrayInputStream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java.io.FileOutputStream</vt:lpstr>
      <vt:lpstr>java.io.ByteArrayOutputStream</vt:lpstr>
      <vt:lpstr>Exercício</vt:lpstr>
      <vt:lpstr>Arquivos de acesso randômico</vt:lpstr>
      <vt:lpstr>Arquivos de acesso randômico</vt:lpstr>
      <vt:lpstr>Exercício</vt:lpstr>
      <vt:lpstr>Gravação em arquivos texto</vt:lpstr>
      <vt:lpstr>Gravação em arquivos texto</vt:lpstr>
      <vt:lpstr>Gravação em arquivos texto</vt:lpstr>
      <vt:lpstr>Gravação em arquivos texto</vt:lpstr>
      <vt:lpstr>Leitura de arquivos texto</vt:lpstr>
      <vt:lpstr>Leitura de arquivos texto</vt:lpstr>
      <vt:lpstr>Leitura de arquivos texto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314</cp:revision>
  <dcterms:created xsi:type="dcterms:W3CDTF">2011-12-17T14:07:49Z</dcterms:created>
  <dcterms:modified xsi:type="dcterms:W3CDTF">2012-05-19T12:35:44Z</dcterms:modified>
</cp:coreProperties>
</file>