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75" r:id="rId8"/>
    <p:sldId id="263" r:id="rId9"/>
    <p:sldId id="264" r:id="rId10"/>
    <p:sldId id="265" r:id="rId11"/>
    <p:sldId id="266" r:id="rId12"/>
    <p:sldId id="267" r:id="rId13"/>
    <p:sldId id="268" r:id="rId14"/>
    <p:sldId id="276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showOutlineIcons="0">
    <p:restoredLeft sz="34587" autoAdjust="0"/>
    <p:restoredTop sz="94265" autoAdjust="0"/>
  </p:normalViewPr>
  <p:slideViewPr>
    <p:cSldViewPr>
      <p:cViewPr varScale="1">
        <p:scale>
          <a:sx n="88" d="100"/>
          <a:sy n="88" d="100"/>
        </p:scale>
        <p:origin x="-780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884F74D-DAC2-4392-811E-0839E228D50D}" type="datetimeFigureOut">
              <a:rPr lang="pt-BR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D5AB13B-50C7-437A-A5FD-DCBCFCE109AC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7DD55D8-3F90-4693-A21C-F8AD34A2C27B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A5CCA98-348F-49BB-B928-BAB52A9B7470}" type="slidenum">
              <a:rPr lang="pt-BR" smtClean="0"/>
              <a:pPr/>
              <a:t>10</a:t>
            </a:fld>
            <a:endParaRPr lang="pt-BR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1" smtClean="0"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79C64AB-BC52-47EE-88C8-EEB6917F6584}" type="slidenum">
              <a:rPr lang="pt-BR" smtClean="0"/>
              <a:pPr/>
              <a:t>11</a:t>
            </a:fld>
            <a:endParaRPr lang="pt-BR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1" smtClean="0"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0E0182F-5C5A-4898-9611-E787C06C6189}" type="slidenum">
              <a:rPr lang="pt-BR" smtClean="0"/>
              <a:pPr/>
              <a:t>12</a:t>
            </a:fld>
            <a:endParaRPr lang="pt-BR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1" smtClean="0"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4749B8C-8603-4612-B862-BD17656F1A59}" type="slidenum">
              <a:rPr lang="pt-BR" smtClean="0"/>
              <a:pPr/>
              <a:t>13</a:t>
            </a:fld>
            <a:endParaRPr lang="pt-BR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1" smtClean="0"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6D8B80C-5DAE-4680-886F-654724D3DEFC}" type="slidenum">
              <a:rPr lang="pt-BR" smtClean="0"/>
              <a:pPr/>
              <a:t>14</a:t>
            </a:fld>
            <a:endParaRPr lang="pt-BR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1" smtClean="0"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98173E7-2332-4A00-B0C4-79A041C9CE43}" type="slidenum">
              <a:rPr lang="pt-BR" smtClean="0"/>
              <a:pPr/>
              <a:t>15</a:t>
            </a:fld>
            <a:endParaRPr lang="pt-BR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1" smtClean="0"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B213D7C-BF99-4FE7-932A-A889D3A4DB43}" type="slidenum">
              <a:rPr lang="pt-BR" smtClean="0">
                <a:latin typeface="Tahoma" pitchFamily="34" charset="0"/>
              </a:rPr>
              <a:pPr/>
              <a:t>16</a:t>
            </a:fld>
            <a:endParaRPr lang="pt-BR" smtClean="0">
              <a:latin typeface="Tahoma" pitchFamily="34" charset="0"/>
            </a:endParaRPr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11738" cy="4097338"/>
          </a:xfrm>
          <a:noFill/>
          <a:ln/>
        </p:spPr>
        <p:txBody>
          <a:bodyPr wrap="none" anchor="ctr"/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8C6C9DF-C0C7-4394-993B-5BB9360579D4}" type="slidenum">
              <a:rPr lang="pt-BR" smtClean="0">
                <a:latin typeface="Tahoma" pitchFamily="34" charset="0"/>
              </a:rPr>
              <a:pPr/>
              <a:t>17</a:t>
            </a:fld>
            <a:endParaRPr lang="pt-BR" smtClean="0">
              <a:latin typeface="Tahoma" pitchFamily="34" charset="0"/>
            </a:endParaRPr>
          </a:p>
        </p:txBody>
      </p:sp>
      <p:sp>
        <p:nvSpPr>
          <p:cNvPr id="225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25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11738" cy="4097338"/>
          </a:xfrm>
          <a:noFill/>
          <a:ln/>
        </p:spPr>
        <p:txBody>
          <a:bodyPr wrap="none" anchor="ctr"/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8C6C9DF-C0C7-4394-993B-5BB9360579D4}" type="slidenum">
              <a:rPr lang="pt-BR" smtClean="0">
                <a:latin typeface="Tahoma" pitchFamily="34" charset="0"/>
              </a:rPr>
              <a:pPr/>
              <a:t>18</a:t>
            </a:fld>
            <a:endParaRPr lang="pt-BR" smtClean="0">
              <a:latin typeface="Tahoma" pitchFamily="34" charset="0"/>
            </a:endParaRPr>
          </a:p>
        </p:txBody>
      </p:sp>
      <p:sp>
        <p:nvSpPr>
          <p:cNvPr id="225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25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11738" cy="4097338"/>
          </a:xfrm>
          <a:noFill/>
          <a:ln/>
        </p:spPr>
        <p:txBody>
          <a:bodyPr wrap="none" anchor="ctr"/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8C6C9DF-C0C7-4394-993B-5BB9360579D4}" type="slidenum">
              <a:rPr lang="pt-BR" smtClean="0">
                <a:latin typeface="Tahoma" pitchFamily="34" charset="0"/>
              </a:rPr>
              <a:pPr/>
              <a:t>19</a:t>
            </a:fld>
            <a:endParaRPr lang="pt-BR" smtClean="0">
              <a:latin typeface="Tahoma" pitchFamily="34" charset="0"/>
            </a:endParaRPr>
          </a:p>
        </p:txBody>
      </p:sp>
      <p:sp>
        <p:nvSpPr>
          <p:cNvPr id="225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25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11738" cy="4097338"/>
          </a:xfrm>
          <a:noFill/>
          <a:ln/>
        </p:spPr>
        <p:txBody>
          <a:bodyPr wrap="none" anchor="ctr"/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4DFFB93-0C9D-4FBD-95FA-7F00059F8D3F}" type="slidenum">
              <a:rPr lang="pt-BR" smtClean="0"/>
              <a:pPr/>
              <a:t>2</a:t>
            </a:fld>
            <a:endParaRPr lang="pt-BR" smtClean="0"/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1" smtClean="0"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37A1FB5-8DF8-496C-8382-FBF7FABCB488}" type="slidenum">
              <a:rPr lang="pt-BR" smtClean="0"/>
              <a:pPr/>
              <a:t>3</a:t>
            </a:fld>
            <a:endParaRPr lang="pt-BR" smtClean="0"/>
          </a:p>
        </p:txBody>
      </p:sp>
      <p:sp>
        <p:nvSpPr>
          <p:cNvPr id="225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25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1" smtClean="0"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6592DFE-1DB4-4CF7-AE76-7B3BD0D73FC8}" type="slidenum">
              <a:rPr lang="pt-BR" smtClean="0"/>
              <a:pPr/>
              <a:t>4</a:t>
            </a:fld>
            <a:endParaRPr lang="pt-BR" smtClean="0"/>
          </a:p>
        </p:txBody>
      </p:sp>
      <p:sp>
        <p:nvSpPr>
          <p:cNvPr id="235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3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1" smtClean="0"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B86BF0E-7719-49B6-8385-2D466ECD12BF}" type="slidenum">
              <a:rPr lang="pt-BR" smtClean="0"/>
              <a:pPr/>
              <a:t>5</a:t>
            </a:fld>
            <a:endParaRPr lang="pt-BR" smtClean="0"/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1" smtClean="0"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D62C20F-9715-4B39-A63B-A075B980B3A5}" type="slidenum">
              <a:rPr lang="pt-BR" smtClean="0"/>
              <a:pPr/>
              <a:t>6</a:t>
            </a:fld>
            <a:endParaRPr lang="pt-BR" smtClean="0"/>
          </a:p>
        </p:txBody>
      </p:sp>
      <p:sp>
        <p:nvSpPr>
          <p:cNvPr id="256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56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1" smtClean="0"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349A75D-D514-408C-91A6-BDC017024EF3}" type="slidenum">
              <a:rPr lang="pt-BR" smtClean="0"/>
              <a:pPr/>
              <a:t>7</a:t>
            </a:fld>
            <a:endParaRPr lang="pt-BR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1" smtClean="0"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1BC306B-4CC2-4937-804E-ADD11010FE47}" type="slidenum">
              <a:rPr lang="pt-BR" smtClean="0"/>
              <a:pPr/>
              <a:t>8</a:t>
            </a:fld>
            <a:endParaRPr lang="pt-BR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1" smtClean="0"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9BF015E-0D64-4485-857D-9C0A7D552D00}" type="slidenum">
              <a:rPr lang="pt-BR" smtClean="0"/>
              <a:pPr/>
              <a:t>9</a:t>
            </a:fld>
            <a:endParaRPr lang="pt-BR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1" smtClean="0"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32F2F-29F5-4DAE-A363-C6DAC46E1857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A4995-D8CD-4A1E-9C9E-64FBCFBA2C7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E0553D-8D34-4DCF-A436-D2E77B7A5246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DFFA8-6097-4A79-BFBF-B51AE0418BC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414DC-D62F-4E55-830A-E183CA2A1834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66300F-9854-4AE8-BF41-F2B4BDB84A0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ítulo e texto em cima do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590550"/>
            <a:ext cx="7542213" cy="1179513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914400" y="2133600"/>
            <a:ext cx="7542213" cy="1836738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914400" y="4122738"/>
            <a:ext cx="7542213" cy="183832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76AF5D-1D6B-4ED9-A5AC-5C27535AAE57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8F6DEA-4CBB-4048-B294-4F728D12CC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1BE553-8B4E-4AB0-BA50-AF70C82A532A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9D0DB4-801C-41EC-8349-1D089238E87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ED4F63-D730-453C-AC25-D4D62BA6C3A6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CB1F30-441B-4C97-879D-A7CDE7A99C2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511202-23A4-4C28-AE00-24FEBB130B9F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364CE3-A46F-4C27-B40A-8C650EEE140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21467B-860E-4A10-BC05-9E3F42723107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A3CBA-F4D7-4E38-90FB-1443B7B3CCA3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23BC98-7845-4B31-AC11-6C6FDE6340D3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B13F0-BACB-456A-9BCE-CA25E26BD03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B56AF3-F7FF-4CE1-A685-873F6930876F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843EC-1267-4966-A06A-A3231722870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04BA6-EBD5-47C9-A380-B3C719FDBAB5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24B781-ADC2-4C7A-996F-69FFAD8A0F7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975550-D5DC-4616-A3B6-C6BE077798B3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2D3D4-3535-4368-9D5E-7319C5AF140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C6164F9-0FD3-45A6-9987-3488D7EC9F08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75D3A59-8CFE-473F-B233-79E4E2779953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09" r:id="rId2"/>
    <p:sldLayoutId id="2147483716" r:id="rId3"/>
    <p:sldLayoutId id="2147483710" r:id="rId4"/>
    <p:sldLayoutId id="2147483717" r:id="rId5"/>
    <p:sldLayoutId id="2147483711" r:id="rId6"/>
    <p:sldLayoutId id="2147483712" r:id="rId7"/>
    <p:sldLayoutId id="2147483718" r:id="rId8"/>
    <p:sldLayoutId id="2147483719" r:id="rId9"/>
    <p:sldLayoutId id="2147483713" r:id="rId10"/>
    <p:sldLayoutId id="2147483714" r:id="rId11"/>
    <p:sldLayoutId id="214748372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err="1" smtClean="0"/>
              <a:t>Arrays</a:t>
            </a:r>
            <a:endParaRPr lang="pt-BR" cap="none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smtClean="0"/>
              <a:t>Capítulo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Varrendo um array (forma 1)</a:t>
            </a:r>
            <a:endParaRPr lang="en-US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28713" y="3141663"/>
            <a:ext cx="7115175" cy="25908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spcBef>
                <a:spcPct val="20000"/>
              </a:spcBef>
              <a:buNone/>
            </a:pPr>
            <a:r>
              <a:rPr lang="pt-BR" sz="2600" dirty="0" smtClean="0">
                <a:solidFill>
                  <a:srgbClr val="FFC000"/>
                </a:solidFill>
              </a:rPr>
              <a:t>String[ ] nome = { “</a:t>
            </a:r>
            <a:r>
              <a:rPr lang="pt-BR" sz="2600" dirty="0" smtClean="0"/>
              <a:t>Manuel</a:t>
            </a:r>
            <a:r>
              <a:rPr lang="pt-BR" sz="2600" dirty="0" smtClean="0">
                <a:solidFill>
                  <a:srgbClr val="FFC000"/>
                </a:solidFill>
              </a:rPr>
              <a:t>”, “</a:t>
            </a:r>
            <a:r>
              <a:rPr lang="pt-BR" dirty="0" smtClean="0"/>
              <a:t>Joaquim</a:t>
            </a:r>
            <a:r>
              <a:rPr lang="pt-BR" sz="2600" dirty="0" smtClean="0">
                <a:solidFill>
                  <a:srgbClr val="FFC000"/>
                </a:solidFill>
              </a:rPr>
              <a:t>”, “</a:t>
            </a:r>
            <a:r>
              <a:rPr lang="pt-BR" dirty="0" smtClean="0"/>
              <a:t>Maria</a:t>
            </a:r>
            <a:r>
              <a:rPr lang="pt-BR" sz="2600" dirty="0" smtClean="0">
                <a:solidFill>
                  <a:srgbClr val="FFC000"/>
                </a:solidFill>
              </a:rPr>
              <a:t>”, 	“</a:t>
            </a:r>
            <a:r>
              <a:rPr lang="pt-BR" dirty="0" smtClean="0"/>
              <a:t>Augusto</a:t>
            </a:r>
            <a:r>
              <a:rPr lang="pt-BR" sz="2600" dirty="0" smtClean="0">
                <a:solidFill>
                  <a:srgbClr val="FFC000"/>
                </a:solidFill>
              </a:rPr>
              <a:t>”, “</a:t>
            </a:r>
            <a:r>
              <a:rPr lang="pt-BR" dirty="0" smtClean="0"/>
              <a:t>Júlio</a:t>
            </a:r>
            <a:r>
              <a:rPr lang="pt-BR" sz="2600" dirty="0" smtClean="0">
                <a:solidFill>
                  <a:srgbClr val="FFC000"/>
                </a:solidFill>
              </a:rPr>
              <a:t>”, “</a:t>
            </a:r>
            <a:r>
              <a:rPr lang="pt-BR" dirty="0" smtClean="0"/>
              <a:t>Silvia</a:t>
            </a:r>
            <a:r>
              <a:rPr lang="pt-BR" sz="2600" dirty="0" smtClean="0">
                <a:solidFill>
                  <a:srgbClr val="FFC000"/>
                </a:solidFill>
              </a:rPr>
              <a:t>” };</a:t>
            </a: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  <a:buNone/>
            </a:pPr>
            <a:endParaRPr lang="pt-BR" sz="2600" dirty="0" smtClean="0"/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  <a:buNone/>
            </a:pPr>
            <a:r>
              <a:rPr lang="pt-BR" sz="2600" dirty="0" smtClean="0"/>
              <a:t>for (</a:t>
            </a:r>
            <a:r>
              <a:rPr lang="pt-BR" sz="2600" dirty="0" err="1" smtClean="0">
                <a:solidFill>
                  <a:srgbClr val="FFC000"/>
                </a:solidFill>
              </a:rPr>
              <a:t>int</a:t>
            </a:r>
            <a:r>
              <a:rPr lang="pt-BR" sz="2600" dirty="0" smtClean="0">
                <a:solidFill>
                  <a:srgbClr val="FFC000"/>
                </a:solidFill>
              </a:rPr>
              <a:t> i</a:t>
            </a:r>
            <a:r>
              <a:rPr lang="pt-BR" sz="2600" dirty="0" smtClean="0"/>
              <a:t> = 0; </a:t>
            </a:r>
            <a:r>
              <a:rPr lang="pt-BR" sz="2600" dirty="0" smtClean="0">
                <a:solidFill>
                  <a:srgbClr val="FFC000"/>
                </a:solidFill>
              </a:rPr>
              <a:t>i</a:t>
            </a:r>
            <a:r>
              <a:rPr lang="pt-BR" sz="2600" dirty="0" smtClean="0"/>
              <a:t> &lt; </a:t>
            </a:r>
            <a:r>
              <a:rPr lang="pt-BR" sz="2600" dirty="0" smtClean="0">
                <a:solidFill>
                  <a:srgbClr val="FFC000"/>
                </a:solidFill>
              </a:rPr>
              <a:t>nome.</a:t>
            </a:r>
            <a:r>
              <a:rPr lang="pt-BR" sz="2600" b="1" dirty="0" err="1" smtClean="0">
                <a:solidFill>
                  <a:srgbClr val="FFC000"/>
                </a:solidFill>
              </a:rPr>
              <a:t>length</a:t>
            </a:r>
            <a:r>
              <a:rPr lang="pt-BR" sz="2600" dirty="0" smtClean="0"/>
              <a:t>; </a:t>
            </a:r>
            <a:r>
              <a:rPr lang="pt-BR" sz="2600" dirty="0" smtClean="0">
                <a:solidFill>
                  <a:srgbClr val="FFC000"/>
                </a:solidFill>
              </a:rPr>
              <a:t>i</a:t>
            </a:r>
            <a:r>
              <a:rPr lang="pt-BR" sz="2600" dirty="0" smtClean="0"/>
              <a:t>++) {</a:t>
            </a:r>
            <a:br>
              <a:rPr lang="pt-BR" sz="2600" dirty="0" smtClean="0"/>
            </a:br>
            <a:r>
              <a:rPr lang="pt-BR" sz="2600" dirty="0" smtClean="0"/>
              <a:t>	System.</a:t>
            </a:r>
            <a:r>
              <a:rPr lang="pt-BR" sz="2600" dirty="0" err="1" smtClean="0"/>
              <a:t>out.println</a:t>
            </a:r>
            <a:r>
              <a:rPr lang="pt-BR" sz="2600" dirty="0" smtClean="0"/>
              <a:t>(</a:t>
            </a:r>
            <a:r>
              <a:rPr lang="pt-BR" sz="2600" dirty="0" smtClean="0">
                <a:solidFill>
                  <a:srgbClr val="FFC000"/>
                </a:solidFill>
              </a:rPr>
              <a:t>nome[i]</a:t>
            </a:r>
            <a:r>
              <a:rPr lang="pt-BR" sz="2600" dirty="0" smtClean="0"/>
              <a:t>);</a:t>
            </a:r>
            <a:br>
              <a:rPr lang="pt-BR" sz="2600" dirty="0" smtClean="0"/>
            </a:br>
            <a:r>
              <a:rPr lang="pt-BR" sz="2600" dirty="0" smtClean="0"/>
              <a:t>}</a:t>
            </a:r>
            <a:endParaRPr lang="en-US" sz="2600" dirty="0" smtClean="0"/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395536" y="1773238"/>
            <a:ext cx="7556500" cy="503237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30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800" dirty="0" smtClean="0"/>
              <a:t>Forma tradicional (“for” comum)</a:t>
            </a:r>
            <a:endParaRPr lang="en-US" sz="2800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64CE3-A46F-4C27-B40A-8C650EEE1408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Varrendo um array (forma 2)</a:t>
            </a:r>
            <a:endParaRPr lang="en-US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28713" y="3141663"/>
            <a:ext cx="7115175" cy="25908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pt-BR" dirty="0" smtClean="0">
                <a:solidFill>
                  <a:srgbClr val="FFC000"/>
                </a:solidFill>
              </a:rPr>
              <a:t>String[ ] nome = { “</a:t>
            </a:r>
            <a:r>
              <a:rPr lang="pt-BR" dirty="0" smtClean="0"/>
              <a:t>Manuel</a:t>
            </a:r>
            <a:r>
              <a:rPr lang="pt-BR" dirty="0" smtClean="0">
                <a:solidFill>
                  <a:srgbClr val="FFC000"/>
                </a:solidFill>
              </a:rPr>
              <a:t>”, “</a:t>
            </a:r>
            <a:r>
              <a:rPr lang="pt-BR" dirty="0" smtClean="0"/>
              <a:t>Joaquim</a:t>
            </a:r>
            <a:r>
              <a:rPr lang="pt-BR" dirty="0" smtClean="0">
                <a:solidFill>
                  <a:srgbClr val="FFC000"/>
                </a:solidFill>
              </a:rPr>
              <a:t>”, “</a:t>
            </a:r>
            <a:r>
              <a:rPr lang="pt-BR" dirty="0" smtClean="0"/>
              <a:t>Maria</a:t>
            </a:r>
            <a:r>
              <a:rPr lang="pt-BR" dirty="0" smtClean="0">
                <a:solidFill>
                  <a:srgbClr val="FFC000"/>
                </a:solidFill>
              </a:rPr>
              <a:t>”, 	“</a:t>
            </a:r>
            <a:r>
              <a:rPr lang="pt-BR" dirty="0" smtClean="0"/>
              <a:t>Augusto</a:t>
            </a:r>
            <a:r>
              <a:rPr lang="pt-BR" dirty="0" smtClean="0">
                <a:solidFill>
                  <a:srgbClr val="FFC000"/>
                </a:solidFill>
              </a:rPr>
              <a:t>”, “</a:t>
            </a:r>
            <a:r>
              <a:rPr lang="pt-BR" dirty="0" smtClean="0"/>
              <a:t>Júlio</a:t>
            </a:r>
            <a:r>
              <a:rPr lang="pt-BR" dirty="0" smtClean="0">
                <a:solidFill>
                  <a:srgbClr val="FFC000"/>
                </a:solidFill>
              </a:rPr>
              <a:t>”, “</a:t>
            </a:r>
            <a:r>
              <a:rPr lang="pt-BR" dirty="0" smtClean="0"/>
              <a:t>Silvia</a:t>
            </a:r>
            <a:r>
              <a:rPr lang="pt-BR" dirty="0" smtClean="0">
                <a:solidFill>
                  <a:srgbClr val="FFC000"/>
                </a:solidFill>
              </a:rPr>
              <a:t>” };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pt-BR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BR" dirty="0" smtClean="0"/>
              <a:t>for (</a:t>
            </a:r>
            <a:r>
              <a:rPr lang="pt-BR" dirty="0" smtClean="0">
                <a:solidFill>
                  <a:srgbClr val="FFC000"/>
                </a:solidFill>
              </a:rPr>
              <a:t>String n : nome</a:t>
            </a:r>
            <a:r>
              <a:rPr lang="pt-BR" dirty="0" smtClean="0"/>
              <a:t>) {</a:t>
            </a:r>
            <a:br>
              <a:rPr lang="pt-BR" dirty="0" smtClean="0"/>
            </a:br>
            <a:r>
              <a:rPr lang="pt-BR" dirty="0" smtClean="0"/>
              <a:t>	System.</a:t>
            </a:r>
            <a:r>
              <a:rPr lang="pt-BR" dirty="0" err="1" smtClean="0"/>
              <a:t>out.println</a:t>
            </a:r>
            <a:r>
              <a:rPr lang="pt-BR" dirty="0" smtClean="0"/>
              <a:t>(</a:t>
            </a:r>
            <a:r>
              <a:rPr lang="pt-BR" dirty="0" smtClean="0">
                <a:solidFill>
                  <a:srgbClr val="FFC000"/>
                </a:solidFill>
              </a:rPr>
              <a:t>n</a:t>
            </a:r>
            <a:r>
              <a:rPr lang="pt-BR" dirty="0" smtClean="0"/>
              <a:t>);</a:t>
            </a:r>
            <a:br>
              <a:rPr lang="pt-BR" dirty="0" smtClean="0"/>
            </a:br>
            <a:r>
              <a:rPr lang="pt-BR" dirty="0" smtClean="0"/>
              <a:t>}</a:t>
            </a:r>
            <a:endParaRPr lang="en-US" dirty="0" smtClean="0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95536" y="1773238"/>
            <a:ext cx="7556500" cy="503237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30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800" dirty="0" smtClean="0"/>
              <a:t>Forma nova a partir do Java 5 (“for </a:t>
            </a:r>
            <a:r>
              <a:rPr lang="pt-BR" sz="2800" dirty="0" err="1" smtClean="0"/>
              <a:t>each</a:t>
            </a:r>
            <a:r>
              <a:rPr lang="pt-BR" sz="2800" dirty="0" smtClean="0"/>
              <a:t>”)</a:t>
            </a:r>
            <a:endParaRPr lang="en-US" sz="2800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64CE3-A46F-4C27-B40A-8C650EEE1408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Array de 2 dimensões (matriz)</a:t>
            </a:r>
            <a:endParaRPr lang="en-US" smtClean="0"/>
          </a:p>
        </p:txBody>
      </p:sp>
      <p:sp>
        <p:nvSpPr>
          <p:cNvPr id="14339" name="Rectangle 1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long</a:t>
            </a:r>
            <a:r>
              <a:rPr lang="pt-BR" sz="2400" dirty="0" smtClean="0">
                <a:solidFill>
                  <a:srgbClr val="FFC000"/>
                </a:solidFill>
              </a:rPr>
              <a:t>[ ][ ]</a:t>
            </a:r>
            <a:r>
              <a:rPr lang="pt-BR" sz="2400" dirty="0" smtClean="0"/>
              <a:t> matricula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>
                <a:solidFill>
                  <a:srgbClr val="FFC000"/>
                </a:solidFill>
              </a:rPr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long</a:t>
            </a:r>
            <a:r>
              <a:rPr lang="pt-BR" sz="2400" dirty="0" smtClean="0">
                <a:solidFill>
                  <a:srgbClr val="FFC000"/>
                </a:solidFill>
              </a:rPr>
              <a:t>[3][5]</a:t>
            </a:r>
            <a:r>
              <a:rPr lang="pt-BR" sz="2400" dirty="0" smtClean="0"/>
              <a:t>;</a:t>
            </a: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None/>
            </a:pPr>
            <a:r>
              <a:rPr lang="pt-BR" sz="2400" dirty="0" smtClean="0"/>
              <a:t>matricula</a:t>
            </a:r>
            <a:r>
              <a:rPr lang="pt-BR" sz="2400" dirty="0" smtClean="0">
                <a:solidFill>
                  <a:srgbClr val="FFC000"/>
                </a:solidFill>
              </a:rPr>
              <a:t>[0][0]</a:t>
            </a:r>
            <a:r>
              <a:rPr lang="pt-BR" sz="2400" dirty="0" smtClean="0"/>
              <a:t> = </a:t>
            </a:r>
            <a:r>
              <a:rPr lang="pt-BR" sz="2000" dirty="0" smtClean="0"/>
              <a:t>12563</a:t>
            </a:r>
            <a:r>
              <a:rPr lang="pt-BR" sz="2400" dirty="0" smtClean="0"/>
              <a:t>;</a:t>
            </a: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None/>
            </a:pPr>
            <a:r>
              <a:rPr lang="pt-BR" sz="2400" dirty="0" smtClean="0"/>
              <a:t>matricula</a:t>
            </a:r>
            <a:r>
              <a:rPr lang="pt-BR" sz="2400" dirty="0" smtClean="0">
                <a:solidFill>
                  <a:srgbClr val="FFC000"/>
                </a:solidFill>
              </a:rPr>
              <a:t>[0][1]</a:t>
            </a:r>
            <a:r>
              <a:rPr lang="pt-BR" sz="2400" dirty="0" smtClean="0"/>
              <a:t> = </a:t>
            </a:r>
            <a:r>
              <a:rPr lang="pt-BR" sz="2000" dirty="0" smtClean="0"/>
              <a:t>8473</a:t>
            </a:r>
            <a:r>
              <a:rPr lang="pt-BR" sz="2400" dirty="0" smtClean="0"/>
              <a:t>;</a:t>
            </a: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None/>
            </a:pPr>
            <a:r>
              <a:rPr lang="pt-BR" sz="2400" dirty="0" smtClean="0"/>
              <a:t>matricula</a:t>
            </a:r>
            <a:r>
              <a:rPr lang="pt-BR" sz="2400" dirty="0" smtClean="0">
                <a:solidFill>
                  <a:srgbClr val="FFC000"/>
                </a:solidFill>
              </a:rPr>
              <a:t>[0][2]</a:t>
            </a:r>
            <a:r>
              <a:rPr lang="pt-BR" sz="2400" dirty="0" smtClean="0"/>
              <a:t> = </a:t>
            </a:r>
            <a:r>
              <a:rPr lang="pt-BR" sz="2000" dirty="0" smtClean="0"/>
              <a:t>3693</a:t>
            </a:r>
            <a:r>
              <a:rPr lang="pt-BR" sz="2400" dirty="0" smtClean="0"/>
              <a:t>;</a:t>
            </a: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None/>
            </a:pPr>
            <a:r>
              <a:rPr lang="pt-BR" sz="2400" dirty="0" smtClean="0"/>
              <a:t>matricula</a:t>
            </a:r>
            <a:r>
              <a:rPr lang="pt-BR" sz="2400" dirty="0" smtClean="0">
                <a:solidFill>
                  <a:srgbClr val="FFC000"/>
                </a:solidFill>
              </a:rPr>
              <a:t>[0][3]</a:t>
            </a:r>
            <a:r>
              <a:rPr lang="pt-BR" sz="2400" dirty="0" smtClean="0"/>
              <a:t> = </a:t>
            </a:r>
            <a:r>
              <a:rPr lang="pt-BR" sz="2000" dirty="0" smtClean="0"/>
              <a:t>8738</a:t>
            </a:r>
            <a:r>
              <a:rPr lang="pt-BR" sz="2400" dirty="0" smtClean="0"/>
              <a:t>;</a:t>
            </a: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None/>
            </a:pPr>
            <a:r>
              <a:rPr lang="pt-BR" sz="2400" dirty="0" smtClean="0"/>
              <a:t>matricula</a:t>
            </a:r>
            <a:r>
              <a:rPr lang="pt-BR" sz="2400" dirty="0" smtClean="0">
                <a:solidFill>
                  <a:srgbClr val="FFC000"/>
                </a:solidFill>
              </a:rPr>
              <a:t>[0][4]</a:t>
            </a:r>
            <a:r>
              <a:rPr lang="pt-BR" sz="2400" dirty="0" smtClean="0"/>
              <a:t> = </a:t>
            </a:r>
            <a:r>
              <a:rPr lang="pt-BR" sz="2000" dirty="0" smtClean="0"/>
              <a:t>9838 </a:t>
            </a:r>
            <a:r>
              <a:rPr lang="pt-BR" sz="2400" dirty="0" smtClean="0"/>
              <a:t>;</a:t>
            </a: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None/>
            </a:pPr>
            <a:r>
              <a:rPr lang="pt-BR" sz="2400" dirty="0" smtClean="0"/>
              <a:t>matricula</a:t>
            </a:r>
            <a:r>
              <a:rPr lang="pt-BR" sz="2400" dirty="0" smtClean="0">
                <a:solidFill>
                  <a:srgbClr val="FFC000"/>
                </a:solidFill>
              </a:rPr>
              <a:t>[1][0]</a:t>
            </a:r>
            <a:r>
              <a:rPr lang="pt-BR" sz="2400" dirty="0" smtClean="0"/>
              <a:t> = </a:t>
            </a:r>
            <a:r>
              <a:rPr lang="pt-BR" sz="2000" dirty="0" smtClean="0"/>
              <a:t>7438</a:t>
            </a:r>
            <a:r>
              <a:rPr lang="pt-BR" sz="2400" dirty="0" smtClean="0"/>
              <a:t>;</a:t>
            </a: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None/>
            </a:pPr>
            <a:r>
              <a:rPr lang="pt-BR" sz="2400" dirty="0" smtClean="0"/>
              <a:t>matricula</a:t>
            </a:r>
            <a:r>
              <a:rPr lang="pt-BR" sz="2400" dirty="0" smtClean="0">
                <a:solidFill>
                  <a:srgbClr val="FFC000"/>
                </a:solidFill>
              </a:rPr>
              <a:t>[1][1]</a:t>
            </a:r>
            <a:r>
              <a:rPr lang="pt-BR" sz="2400" dirty="0" smtClean="0"/>
              <a:t> = </a:t>
            </a:r>
            <a:r>
              <a:rPr lang="pt-BR" sz="2000" dirty="0" smtClean="0"/>
              <a:t>12987</a:t>
            </a:r>
            <a:r>
              <a:rPr lang="pt-BR" sz="2400" dirty="0" smtClean="0"/>
              <a:t>;</a:t>
            </a: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None/>
            </a:pPr>
            <a:r>
              <a:rPr lang="pt-BR" sz="2400" dirty="0" smtClean="0"/>
              <a:t>....</a:t>
            </a: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None/>
            </a:pPr>
            <a:r>
              <a:rPr lang="pt-BR" sz="2400" dirty="0" smtClean="0"/>
              <a:t>....</a:t>
            </a: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None/>
            </a:pPr>
            <a:r>
              <a:rPr lang="pt-BR" sz="2400" dirty="0" smtClean="0"/>
              <a:t>matricula</a:t>
            </a:r>
            <a:r>
              <a:rPr lang="pt-BR" sz="2400" dirty="0" smtClean="0">
                <a:solidFill>
                  <a:srgbClr val="FFC000"/>
                </a:solidFill>
              </a:rPr>
              <a:t>[2][4]</a:t>
            </a:r>
            <a:r>
              <a:rPr lang="pt-BR" sz="2400" dirty="0" smtClean="0"/>
              <a:t> = </a:t>
            </a:r>
            <a:r>
              <a:rPr lang="pt-BR" sz="2000" dirty="0" smtClean="0"/>
              <a:t>9343</a:t>
            </a:r>
            <a:r>
              <a:rPr lang="pt-BR" sz="2400" dirty="0" smtClean="0"/>
              <a:t>;</a:t>
            </a:r>
            <a:endParaRPr lang="en-US" sz="2400" dirty="0" smtClean="0"/>
          </a:p>
        </p:txBody>
      </p:sp>
      <p:sp>
        <p:nvSpPr>
          <p:cNvPr id="14340" name="AutoShape 15"/>
          <p:cNvSpPr>
            <a:spLocks noChangeArrowheads="1"/>
          </p:cNvSpPr>
          <p:nvPr/>
        </p:nvSpPr>
        <p:spPr bwMode="auto">
          <a:xfrm>
            <a:off x="4644008" y="4570313"/>
            <a:ext cx="865188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2,0</a:t>
            </a:r>
          </a:p>
        </p:txBody>
      </p:sp>
      <p:sp>
        <p:nvSpPr>
          <p:cNvPr id="14341" name="AutoShape 20"/>
          <p:cNvSpPr>
            <a:spLocks noChangeArrowheads="1"/>
          </p:cNvSpPr>
          <p:nvPr/>
        </p:nvSpPr>
        <p:spPr bwMode="auto">
          <a:xfrm>
            <a:off x="5293296" y="4570313"/>
            <a:ext cx="865187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2,1</a:t>
            </a:r>
          </a:p>
        </p:txBody>
      </p:sp>
      <p:sp>
        <p:nvSpPr>
          <p:cNvPr id="14342" name="AutoShape 21"/>
          <p:cNvSpPr>
            <a:spLocks noChangeArrowheads="1"/>
          </p:cNvSpPr>
          <p:nvPr/>
        </p:nvSpPr>
        <p:spPr bwMode="auto">
          <a:xfrm>
            <a:off x="5940996" y="4570313"/>
            <a:ext cx="865187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2,2</a:t>
            </a:r>
          </a:p>
        </p:txBody>
      </p:sp>
      <p:sp>
        <p:nvSpPr>
          <p:cNvPr id="14343" name="AutoShape 22"/>
          <p:cNvSpPr>
            <a:spLocks noChangeArrowheads="1"/>
          </p:cNvSpPr>
          <p:nvPr/>
        </p:nvSpPr>
        <p:spPr bwMode="auto">
          <a:xfrm>
            <a:off x="6588696" y="4570313"/>
            <a:ext cx="865187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2,3</a:t>
            </a:r>
          </a:p>
        </p:txBody>
      </p:sp>
      <p:sp>
        <p:nvSpPr>
          <p:cNvPr id="14344" name="AutoShape 23"/>
          <p:cNvSpPr>
            <a:spLocks noChangeArrowheads="1"/>
          </p:cNvSpPr>
          <p:nvPr/>
        </p:nvSpPr>
        <p:spPr bwMode="auto">
          <a:xfrm>
            <a:off x="7236396" y="4570313"/>
            <a:ext cx="865187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2,4</a:t>
            </a:r>
          </a:p>
        </p:txBody>
      </p:sp>
      <p:sp>
        <p:nvSpPr>
          <p:cNvPr id="14345" name="AutoShape 24"/>
          <p:cNvSpPr>
            <a:spLocks noChangeArrowheads="1"/>
          </p:cNvSpPr>
          <p:nvPr/>
        </p:nvSpPr>
        <p:spPr bwMode="auto">
          <a:xfrm>
            <a:off x="4644008" y="3922613"/>
            <a:ext cx="865188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1,0</a:t>
            </a:r>
          </a:p>
        </p:txBody>
      </p:sp>
      <p:sp>
        <p:nvSpPr>
          <p:cNvPr id="14346" name="AutoShape 25"/>
          <p:cNvSpPr>
            <a:spLocks noChangeArrowheads="1"/>
          </p:cNvSpPr>
          <p:nvPr/>
        </p:nvSpPr>
        <p:spPr bwMode="auto">
          <a:xfrm>
            <a:off x="5293296" y="3922613"/>
            <a:ext cx="865187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dirty="0">
                <a:solidFill>
                  <a:srgbClr val="FFFFFF"/>
                </a:solidFill>
                <a:latin typeface="Arial" charset="0"/>
              </a:rPr>
              <a:t>1,1</a:t>
            </a:r>
          </a:p>
        </p:txBody>
      </p:sp>
      <p:sp>
        <p:nvSpPr>
          <p:cNvPr id="14347" name="AutoShape 26"/>
          <p:cNvSpPr>
            <a:spLocks noChangeArrowheads="1"/>
          </p:cNvSpPr>
          <p:nvPr/>
        </p:nvSpPr>
        <p:spPr bwMode="auto">
          <a:xfrm>
            <a:off x="5940996" y="3922613"/>
            <a:ext cx="865187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1,2</a:t>
            </a:r>
          </a:p>
        </p:txBody>
      </p:sp>
      <p:sp>
        <p:nvSpPr>
          <p:cNvPr id="14348" name="AutoShape 27"/>
          <p:cNvSpPr>
            <a:spLocks noChangeArrowheads="1"/>
          </p:cNvSpPr>
          <p:nvPr/>
        </p:nvSpPr>
        <p:spPr bwMode="auto">
          <a:xfrm>
            <a:off x="6588696" y="3922613"/>
            <a:ext cx="865187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1,3</a:t>
            </a:r>
          </a:p>
        </p:txBody>
      </p:sp>
      <p:sp>
        <p:nvSpPr>
          <p:cNvPr id="14349" name="AutoShape 28"/>
          <p:cNvSpPr>
            <a:spLocks noChangeArrowheads="1"/>
          </p:cNvSpPr>
          <p:nvPr/>
        </p:nvSpPr>
        <p:spPr bwMode="auto">
          <a:xfrm>
            <a:off x="7236396" y="3922613"/>
            <a:ext cx="865187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1,4</a:t>
            </a:r>
          </a:p>
        </p:txBody>
      </p:sp>
      <p:sp>
        <p:nvSpPr>
          <p:cNvPr id="14350" name="AutoShape 29"/>
          <p:cNvSpPr>
            <a:spLocks noChangeArrowheads="1"/>
          </p:cNvSpPr>
          <p:nvPr/>
        </p:nvSpPr>
        <p:spPr bwMode="auto">
          <a:xfrm>
            <a:off x="4644008" y="3273325"/>
            <a:ext cx="865188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0,0</a:t>
            </a:r>
          </a:p>
        </p:txBody>
      </p:sp>
      <p:sp>
        <p:nvSpPr>
          <p:cNvPr id="14351" name="AutoShape 30"/>
          <p:cNvSpPr>
            <a:spLocks noChangeArrowheads="1"/>
          </p:cNvSpPr>
          <p:nvPr/>
        </p:nvSpPr>
        <p:spPr bwMode="auto">
          <a:xfrm>
            <a:off x="5293296" y="3273325"/>
            <a:ext cx="865187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0,1</a:t>
            </a:r>
          </a:p>
        </p:txBody>
      </p:sp>
      <p:sp>
        <p:nvSpPr>
          <p:cNvPr id="14352" name="AutoShape 31"/>
          <p:cNvSpPr>
            <a:spLocks noChangeArrowheads="1"/>
          </p:cNvSpPr>
          <p:nvPr/>
        </p:nvSpPr>
        <p:spPr bwMode="auto">
          <a:xfrm>
            <a:off x="5940996" y="3273325"/>
            <a:ext cx="865187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0,2</a:t>
            </a:r>
          </a:p>
        </p:txBody>
      </p:sp>
      <p:sp>
        <p:nvSpPr>
          <p:cNvPr id="14353" name="AutoShape 32"/>
          <p:cNvSpPr>
            <a:spLocks noChangeArrowheads="1"/>
          </p:cNvSpPr>
          <p:nvPr/>
        </p:nvSpPr>
        <p:spPr bwMode="auto">
          <a:xfrm>
            <a:off x="6588696" y="3273325"/>
            <a:ext cx="865187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0,3</a:t>
            </a:r>
          </a:p>
        </p:txBody>
      </p:sp>
      <p:sp>
        <p:nvSpPr>
          <p:cNvPr id="14354" name="AutoShape 33"/>
          <p:cNvSpPr>
            <a:spLocks noChangeArrowheads="1"/>
          </p:cNvSpPr>
          <p:nvPr/>
        </p:nvSpPr>
        <p:spPr bwMode="auto">
          <a:xfrm>
            <a:off x="7236396" y="3273325"/>
            <a:ext cx="865187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0,4</a:t>
            </a:r>
          </a:p>
        </p:txBody>
      </p:sp>
      <p:sp>
        <p:nvSpPr>
          <p:cNvPr id="14355" name="Text Box 34"/>
          <p:cNvSpPr txBox="1">
            <a:spLocks noChangeArrowheads="1"/>
          </p:cNvSpPr>
          <p:nvPr/>
        </p:nvSpPr>
        <p:spPr bwMode="auto">
          <a:xfrm>
            <a:off x="5463158" y="5502175"/>
            <a:ext cx="1627188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spcBef>
                <a:spcPts val="9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>
                <a:solidFill>
                  <a:srgbClr val="F1B60F"/>
                </a:solidFill>
                <a:latin typeface="Arial" charset="0"/>
              </a:rPr>
              <a:t>matricula</a:t>
            </a:r>
          </a:p>
        </p:txBody>
      </p:sp>
      <p:sp>
        <p:nvSpPr>
          <p:cNvPr id="20" name="Espaço Reservado para Número de Slide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D0DB4-801C-41EC-8349-1D089238E876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Array de 2 dimensões (matriz)</a:t>
            </a:r>
            <a:endParaRPr lang="en-US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long</a:t>
            </a:r>
            <a:r>
              <a:rPr lang="pt-BR" sz="2400" dirty="0" smtClean="0">
                <a:solidFill>
                  <a:srgbClr val="FFC000"/>
                </a:solidFill>
              </a:rPr>
              <a:t>[ ][ ] </a:t>
            </a:r>
            <a:r>
              <a:rPr lang="pt-BR" sz="2400" dirty="0" smtClean="0"/>
              <a:t>matricula</a:t>
            </a:r>
            <a:r>
              <a:rPr lang="pt-BR" sz="2400" dirty="0" smtClean="0">
                <a:solidFill>
                  <a:srgbClr val="FFC000"/>
                </a:solidFill>
              </a:rPr>
              <a:t> = {</a:t>
            </a: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	{ </a:t>
            </a:r>
            <a:r>
              <a:rPr lang="pt-BR" sz="2400" dirty="0" smtClean="0"/>
              <a:t>12563</a:t>
            </a:r>
            <a:r>
              <a:rPr lang="pt-BR" sz="2400" dirty="0" smtClean="0">
                <a:solidFill>
                  <a:srgbClr val="FFC000"/>
                </a:solidFill>
              </a:rPr>
              <a:t>, </a:t>
            </a:r>
            <a:r>
              <a:rPr lang="pt-BR" sz="2400" dirty="0" smtClean="0"/>
              <a:t>8473</a:t>
            </a:r>
            <a:r>
              <a:rPr lang="pt-BR" sz="2400" dirty="0" smtClean="0">
                <a:solidFill>
                  <a:srgbClr val="FFC000"/>
                </a:solidFill>
              </a:rPr>
              <a:t>, </a:t>
            </a:r>
            <a:r>
              <a:rPr lang="pt-BR" sz="2400" dirty="0" smtClean="0"/>
              <a:t>3693</a:t>
            </a:r>
            <a:r>
              <a:rPr lang="pt-BR" sz="2400" dirty="0" smtClean="0">
                <a:solidFill>
                  <a:srgbClr val="FFC000"/>
                </a:solidFill>
              </a:rPr>
              <a:t>, </a:t>
            </a:r>
            <a:r>
              <a:rPr lang="pt-BR" sz="2400" dirty="0" smtClean="0"/>
              <a:t>8738</a:t>
            </a:r>
            <a:r>
              <a:rPr lang="pt-BR" sz="2400" dirty="0" smtClean="0">
                <a:solidFill>
                  <a:srgbClr val="FFC000"/>
                </a:solidFill>
              </a:rPr>
              <a:t>, </a:t>
            </a:r>
            <a:r>
              <a:rPr lang="pt-BR" sz="2400" dirty="0" smtClean="0"/>
              <a:t>9838</a:t>
            </a:r>
            <a:r>
              <a:rPr lang="pt-BR" sz="2400" dirty="0" smtClean="0">
                <a:solidFill>
                  <a:srgbClr val="FFC000"/>
                </a:solidFill>
              </a:rPr>
              <a:t> },</a:t>
            </a: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	{ </a:t>
            </a:r>
            <a:r>
              <a:rPr lang="pt-BR" sz="2400" dirty="0" smtClean="0"/>
              <a:t>7438</a:t>
            </a:r>
            <a:r>
              <a:rPr lang="pt-BR" sz="2400" dirty="0" smtClean="0">
                <a:solidFill>
                  <a:srgbClr val="FFC000"/>
                </a:solidFill>
              </a:rPr>
              <a:t>, </a:t>
            </a:r>
            <a:r>
              <a:rPr lang="pt-BR" sz="2400" dirty="0" smtClean="0"/>
              <a:t>12987</a:t>
            </a:r>
            <a:r>
              <a:rPr lang="pt-BR" sz="2400" dirty="0" smtClean="0">
                <a:solidFill>
                  <a:srgbClr val="FFC000"/>
                </a:solidFill>
              </a:rPr>
              <a:t>, </a:t>
            </a:r>
            <a:r>
              <a:rPr lang="pt-BR" sz="2400" dirty="0" smtClean="0"/>
              <a:t>0922</a:t>
            </a:r>
            <a:r>
              <a:rPr lang="pt-BR" sz="2400" dirty="0" smtClean="0">
                <a:solidFill>
                  <a:srgbClr val="FFC000"/>
                </a:solidFill>
              </a:rPr>
              <a:t>,  </a:t>
            </a:r>
            <a:r>
              <a:rPr lang="pt-BR" sz="2400" dirty="0" smtClean="0"/>
              <a:t>1879</a:t>
            </a:r>
            <a:r>
              <a:rPr lang="pt-BR" sz="2400" dirty="0" smtClean="0">
                <a:solidFill>
                  <a:srgbClr val="FFC000"/>
                </a:solidFill>
              </a:rPr>
              <a:t>, </a:t>
            </a:r>
            <a:r>
              <a:rPr lang="pt-BR" sz="2400" dirty="0" smtClean="0"/>
              <a:t>70987</a:t>
            </a:r>
            <a:r>
              <a:rPr lang="pt-BR" sz="2400" dirty="0" smtClean="0">
                <a:solidFill>
                  <a:srgbClr val="FFC000"/>
                </a:solidFill>
              </a:rPr>
              <a:t> },</a:t>
            </a: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	{ </a:t>
            </a:r>
            <a:r>
              <a:rPr lang="pt-BR" sz="2400" dirty="0" smtClean="0"/>
              <a:t>20870</a:t>
            </a:r>
            <a:r>
              <a:rPr lang="pt-BR" sz="2400" dirty="0" smtClean="0">
                <a:solidFill>
                  <a:srgbClr val="FFC000"/>
                </a:solidFill>
              </a:rPr>
              <a:t>, </a:t>
            </a:r>
            <a:r>
              <a:rPr lang="pt-BR" sz="2400" dirty="0" smtClean="0"/>
              <a:t>9870</a:t>
            </a:r>
            <a:r>
              <a:rPr lang="pt-BR" sz="2400" dirty="0" smtClean="0">
                <a:solidFill>
                  <a:srgbClr val="FFC000"/>
                </a:solidFill>
              </a:rPr>
              <a:t>, </a:t>
            </a:r>
            <a:r>
              <a:rPr lang="pt-BR" sz="2400" dirty="0" smtClean="0"/>
              <a:t>4788</a:t>
            </a:r>
            <a:r>
              <a:rPr lang="pt-BR" sz="2400" dirty="0" smtClean="0">
                <a:solidFill>
                  <a:srgbClr val="FFC000"/>
                </a:solidFill>
              </a:rPr>
              <a:t>, </a:t>
            </a:r>
            <a:r>
              <a:rPr lang="pt-BR" sz="2400" dirty="0" smtClean="0"/>
              <a:t>9784</a:t>
            </a:r>
            <a:r>
              <a:rPr lang="pt-BR" sz="2400" dirty="0" smtClean="0">
                <a:solidFill>
                  <a:srgbClr val="FFC000"/>
                </a:solidFill>
              </a:rPr>
              <a:t>, </a:t>
            </a:r>
            <a:r>
              <a:rPr lang="pt-BR" sz="2400" dirty="0" smtClean="0"/>
              <a:t>3456</a:t>
            </a:r>
            <a:r>
              <a:rPr lang="pt-BR" sz="2400" dirty="0" smtClean="0">
                <a:solidFill>
                  <a:srgbClr val="FFC000"/>
                </a:solidFill>
              </a:rPr>
              <a:t>}</a:t>
            </a: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}</a:t>
            </a:r>
            <a:r>
              <a:rPr lang="pt-BR" sz="2400" dirty="0" smtClean="0"/>
              <a:t>;</a:t>
            </a:r>
            <a:endParaRPr lang="en-US" sz="2400" dirty="0" smtClean="0"/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>
            <a:off x="4644008" y="4570313"/>
            <a:ext cx="865188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2,0</a:t>
            </a:r>
          </a:p>
        </p:txBody>
      </p:sp>
      <p:sp>
        <p:nvSpPr>
          <p:cNvPr id="15365" name="AutoShape 5"/>
          <p:cNvSpPr>
            <a:spLocks noChangeArrowheads="1"/>
          </p:cNvSpPr>
          <p:nvPr/>
        </p:nvSpPr>
        <p:spPr bwMode="auto">
          <a:xfrm>
            <a:off x="5293296" y="4570313"/>
            <a:ext cx="865187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2,1</a:t>
            </a:r>
          </a:p>
        </p:txBody>
      </p:sp>
      <p:sp>
        <p:nvSpPr>
          <p:cNvPr id="15366" name="AutoShape 6"/>
          <p:cNvSpPr>
            <a:spLocks noChangeArrowheads="1"/>
          </p:cNvSpPr>
          <p:nvPr/>
        </p:nvSpPr>
        <p:spPr bwMode="auto">
          <a:xfrm>
            <a:off x="5940996" y="4570313"/>
            <a:ext cx="865187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2,2</a:t>
            </a:r>
          </a:p>
        </p:txBody>
      </p:sp>
      <p:sp>
        <p:nvSpPr>
          <p:cNvPr id="15367" name="AutoShape 7"/>
          <p:cNvSpPr>
            <a:spLocks noChangeArrowheads="1"/>
          </p:cNvSpPr>
          <p:nvPr/>
        </p:nvSpPr>
        <p:spPr bwMode="auto">
          <a:xfrm>
            <a:off x="6588696" y="4570313"/>
            <a:ext cx="865187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2,3</a:t>
            </a:r>
          </a:p>
        </p:txBody>
      </p:sp>
      <p:sp>
        <p:nvSpPr>
          <p:cNvPr id="15368" name="AutoShape 8"/>
          <p:cNvSpPr>
            <a:spLocks noChangeArrowheads="1"/>
          </p:cNvSpPr>
          <p:nvPr/>
        </p:nvSpPr>
        <p:spPr bwMode="auto">
          <a:xfrm>
            <a:off x="7236396" y="4570313"/>
            <a:ext cx="865187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2,4</a:t>
            </a:r>
          </a:p>
        </p:txBody>
      </p:sp>
      <p:sp>
        <p:nvSpPr>
          <p:cNvPr id="15369" name="AutoShape 9"/>
          <p:cNvSpPr>
            <a:spLocks noChangeArrowheads="1"/>
          </p:cNvSpPr>
          <p:nvPr/>
        </p:nvSpPr>
        <p:spPr bwMode="auto">
          <a:xfrm>
            <a:off x="4644008" y="3922613"/>
            <a:ext cx="865188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1,0</a:t>
            </a:r>
          </a:p>
        </p:txBody>
      </p:sp>
      <p:sp>
        <p:nvSpPr>
          <p:cNvPr id="15370" name="AutoShape 10"/>
          <p:cNvSpPr>
            <a:spLocks noChangeArrowheads="1"/>
          </p:cNvSpPr>
          <p:nvPr/>
        </p:nvSpPr>
        <p:spPr bwMode="auto">
          <a:xfrm>
            <a:off x="5293296" y="3922613"/>
            <a:ext cx="865187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1,1</a:t>
            </a:r>
          </a:p>
        </p:txBody>
      </p:sp>
      <p:sp>
        <p:nvSpPr>
          <p:cNvPr id="15371" name="AutoShape 11"/>
          <p:cNvSpPr>
            <a:spLocks noChangeArrowheads="1"/>
          </p:cNvSpPr>
          <p:nvPr/>
        </p:nvSpPr>
        <p:spPr bwMode="auto">
          <a:xfrm>
            <a:off x="5940996" y="3922613"/>
            <a:ext cx="865187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1,2</a:t>
            </a:r>
          </a:p>
        </p:txBody>
      </p:sp>
      <p:sp>
        <p:nvSpPr>
          <p:cNvPr id="15372" name="AutoShape 12"/>
          <p:cNvSpPr>
            <a:spLocks noChangeArrowheads="1"/>
          </p:cNvSpPr>
          <p:nvPr/>
        </p:nvSpPr>
        <p:spPr bwMode="auto">
          <a:xfrm>
            <a:off x="6588696" y="3922613"/>
            <a:ext cx="865187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1,3</a:t>
            </a:r>
          </a:p>
        </p:txBody>
      </p:sp>
      <p:sp>
        <p:nvSpPr>
          <p:cNvPr id="15373" name="AutoShape 13"/>
          <p:cNvSpPr>
            <a:spLocks noChangeArrowheads="1"/>
          </p:cNvSpPr>
          <p:nvPr/>
        </p:nvSpPr>
        <p:spPr bwMode="auto">
          <a:xfrm>
            <a:off x="7236396" y="3922613"/>
            <a:ext cx="865187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1,4</a:t>
            </a:r>
          </a:p>
        </p:txBody>
      </p:sp>
      <p:sp>
        <p:nvSpPr>
          <p:cNvPr id="15374" name="AutoShape 14"/>
          <p:cNvSpPr>
            <a:spLocks noChangeArrowheads="1"/>
          </p:cNvSpPr>
          <p:nvPr/>
        </p:nvSpPr>
        <p:spPr bwMode="auto">
          <a:xfrm>
            <a:off x="4644008" y="3273325"/>
            <a:ext cx="865188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0,0</a:t>
            </a:r>
          </a:p>
        </p:txBody>
      </p:sp>
      <p:sp>
        <p:nvSpPr>
          <p:cNvPr id="15375" name="AutoShape 15"/>
          <p:cNvSpPr>
            <a:spLocks noChangeArrowheads="1"/>
          </p:cNvSpPr>
          <p:nvPr/>
        </p:nvSpPr>
        <p:spPr bwMode="auto">
          <a:xfrm>
            <a:off x="5293296" y="3273325"/>
            <a:ext cx="865187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0,1</a:t>
            </a:r>
          </a:p>
        </p:txBody>
      </p:sp>
      <p:sp>
        <p:nvSpPr>
          <p:cNvPr id="15376" name="AutoShape 16"/>
          <p:cNvSpPr>
            <a:spLocks noChangeArrowheads="1"/>
          </p:cNvSpPr>
          <p:nvPr/>
        </p:nvSpPr>
        <p:spPr bwMode="auto">
          <a:xfrm>
            <a:off x="5940996" y="3273325"/>
            <a:ext cx="865187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0,2</a:t>
            </a:r>
          </a:p>
        </p:txBody>
      </p:sp>
      <p:sp>
        <p:nvSpPr>
          <p:cNvPr id="15377" name="AutoShape 17"/>
          <p:cNvSpPr>
            <a:spLocks noChangeArrowheads="1"/>
          </p:cNvSpPr>
          <p:nvPr/>
        </p:nvSpPr>
        <p:spPr bwMode="auto">
          <a:xfrm>
            <a:off x="6588696" y="3273325"/>
            <a:ext cx="865187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0,3</a:t>
            </a:r>
          </a:p>
        </p:txBody>
      </p:sp>
      <p:sp>
        <p:nvSpPr>
          <p:cNvPr id="15378" name="AutoShape 18"/>
          <p:cNvSpPr>
            <a:spLocks noChangeArrowheads="1"/>
          </p:cNvSpPr>
          <p:nvPr/>
        </p:nvSpPr>
        <p:spPr bwMode="auto">
          <a:xfrm>
            <a:off x="7236396" y="3273325"/>
            <a:ext cx="865187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>
                <a:solidFill>
                  <a:srgbClr val="FFFFFF"/>
                </a:solidFill>
                <a:latin typeface="Arial" charset="0"/>
              </a:rPr>
              <a:t>0,4</a:t>
            </a:r>
          </a:p>
        </p:txBody>
      </p:sp>
      <p:sp>
        <p:nvSpPr>
          <p:cNvPr id="15379" name="Text Box 19"/>
          <p:cNvSpPr txBox="1">
            <a:spLocks noChangeArrowheads="1"/>
          </p:cNvSpPr>
          <p:nvPr/>
        </p:nvSpPr>
        <p:spPr bwMode="auto">
          <a:xfrm>
            <a:off x="5463158" y="5502175"/>
            <a:ext cx="1627188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spcBef>
                <a:spcPts val="9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>
                <a:solidFill>
                  <a:srgbClr val="F1B60F"/>
                </a:solidFill>
                <a:latin typeface="Arial" charset="0"/>
              </a:rPr>
              <a:t>matricula</a:t>
            </a:r>
          </a:p>
        </p:txBody>
      </p:sp>
      <p:sp>
        <p:nvSpPr>
          <p:cNvPr id="20" name="Espaço Reservado para Número de Slide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D0DB4-801C-41EC-8349-1D089238E876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Varrendo uma matriz</a:t>
            </a:r>
            <a:endParaRPr lang="en-US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pt-BR" sz="2800" dirty="0" smtClean="0"/>
              <a:t>for (</a:t>
            </a:r>
            <a:r>
              <a:rPr lang="pt-BR" sz="2800" dirty="0" err="1" smtClean="0"/>
              <a:t>int</a:t>
            </a:r>
            <a:r>
              <a:rPr lang="pt-BR" sz="2800" dirty="0" smtClean="0"/>
              <a:t> </a:t>
            </a:r>
            <a:r>
              <a:rPr lang="pt-BR" sz="2800" dirty="0" smtClean="0">
                <a:solidFill>
                  <a:srgbClr val="FFC000"/>
                </a:solidFill>
              </a:rPr>
              <a:t>i</a:t>
            </a:r>
            <a:r>
              <a:rPr lang="pt-BR" sz="2800" dirty="0" smtClean="0"/>
              <a:t> = 0; </a:t>
            </a:r>
            <a:r>
              <a:rPr lang="pt-BR" sz="2800" dirty="0" smtClean="0">
                <a:solidFill>
                  <a:srgbClr val="FFC000"/>
                </a:solidFill>
              </a:rPr>
              <a:t>i</a:t>
            </a:r>
            <a:r>
              <a:rPr lang="pt-BR" sz="2800" dirty="0" smtClean="0"/>
              <a:t> &lt; </a:t>
            </a:r>
            <a:r>
              <a:rPr lang="pt-BR" sz="2800" dirty="0" smtClean="0">
                <a:solidFill>
                  <a:srgbClr val="FFC000"/>
                </a:solidFill>
              </a:rPr>
              <a:t>matricula.</a:t>
            </a:r>
            <a:r>
              <a:rPr lang="pt-BR" sz="2800" dirty="0" err="1" smtClean="0">
                <a:solidFill>
                  <a:srgbClr val="FFC000"/>
                </a:solidFill>
              </a:rPr>
              <a:t>length</a:t>
            </a:r>
            <a:r>
              <a:rPr lang="pt-BR" sz="2800" dirty="0" smtClean="0"/>
              <a:t>; </a:t>
            </a:r>
            <a:r>
              <a:rPr lang="pt-BR" sz="2800" dirty="0" smtClean="0">
                <a:solidFill>
                  <a:srgbClr val="FFC000"/>
                </a:solidFill>
              </a:rPr>
              <a:t>i</a:t>
            </a:r>
            <a:r>
              <a:rPr lang="pt-BR" sz="2800" dirty="0" smtClean="0"/>
              <a:t>++) {</a:t>
            </a:r>
            <a:br>
              <a:rPr lang="pt-BR" sz="2800" dirty="0" smtClean="0"/>
            </a:br>
            <a:r>
              <a:rPr lang="pt-BR" sz="2800" dirty="0" smtClean="0"/>
              <a:t>	for (</a:t>
            </a:r>
            <a:r>
              <a:rPr lang="pt-BR" sz="2800" dirty="0" err="1" smtClean="0"/>
              <a:t>int</a:t>
            </a:r>
            <a:r>
              <a:rPr lang="pt-BR" sz="2800" dirty="0" smtClean="0"/>
              <a:t> </a:t>
            </a:r>
            <a:r>
              <a:rPr lang="pt-BR" sz="2800" dirty="0" smtClean="0">
                <a:solidFill>
                  <a:srgbClr val="FFC000"/>
                </a:solidFill>
              </a:rPr>
              <a:t>j</a:t>
            </a:r>
            <a:r>
              <a:rPr lang="pt-BR" sz="2800" dirty="0" smtClean="0"/>
              <a:t> = 0; </a:t>
            </a:r>
            <a:r>
              <a:rPr lang="pt-BR" sz="2800" dirty="0" smtClean="0">
                <a:solidFill>
                  <a:srgbClr val="FFC000"/>
                </a:solidFill>
              </a:rPr>
              <a:t>j</a:t>
            </a:r>
            <a:r>
              <a:rPr lang="pt-BR" sz="2800" dirty="0" smtClean="0"/>
              <a:t> &lt; </a:t>
            </a:r>
            <a:r>
              <a:rPr lang="pt-BR" sz="2800" dirty="0" smtClean="0">
                <a:solidFill>
                  <a:srgbClr val="FFC000"/>
                </a:solidFill>
              </a:rPr>
              <a:t>matricula[i].</a:t>
            </a:r>
            <a:r>
              <a:rPr lang="pt-BR" sz="2800" dirty="0" err="1" smtClean="0">
                <a:solidFill>
                  <a:srgbClr val="FFC000"/>
                </a:solidFill>
              </a:rPr>
              <a:t>length</a:t>
            </a:r>
            <a:r>
              <a:rPr lang="pt-BR" sz="2800" dirty="0" smtClean="0"/>
              <a:t>; </a:t>
            </a:r>
            <a:r>
              <a:rPr lang="pt-BR" sz="2800" dirty="0" smtClean="0">
                <a:solidFill>
                  <a:srgbClr val="FFC000"/>
                </a:solidFill>
              </a:rPr>
              <a:t>j</a:t>
            </a:r>
            <a:r>
              <a:rPr lang="pt-BR" sz="2800" dirty="0" smtClean="0"/>
              <a:t>++) {</a:t>
            </a:r>
            <a:br>
              <a:rPr lang="pt-BR" sz="2800" dirty="0" smtClean="0"/>
            </a:br>
            <a:r>
              <a:rPr lang="pt-BR" sz="2800" dirty="0" smtClean="0"/>
              <a:t>		System.</a:t>
            </a:r>
            <a:r>
              <a:rPr lang="pt-BR" sz="2800" dirty="0" err="1" smtClean="0"/>
              <a:t>out.println</a:t>
            </a:r>
            <a:r>
              <a:rPr lang="pt-BR" sz="2800" dirty="0" smtClean="0"/>
              <a:t>(</a:t>
            </a:r>
            <a:r>
              <a:rPr lang="pt-BR" sz="2800" dirty="0" smtClean="0">
                <a:solidFill>
                  <a:srgbClr val="FFC000"/>
                </a:solidFill>
              </a:rPr>
              <a:t>matricula[i][j]</a:t>
            </a:r>
            <a:r>
              <a:rPr lang="pt-BR" sz="2800" dirty="0" smtClean="0"/>
              <a:t>);</a:t>
            </a:r>
            <a:br>
              <a:rPr lang="pt-BR" sz="2800" dirty="0" smtClean="0"/>
            </a:br>
            <a:r>
              <a:rPr lang="pt-BR" sz="2800" dirty="0" smtClean="0"/>
              <a:t>	}</a:t>
            </a:r>
            <a:br>
              <a:rPr lang="pt-BR" sz="2800" dirty="0" smtClean="0"/>
            </a:br>
            <a:r>
              <a:rPr lang="pt-BR" sz="2800" dirty="0" smtClean="0"/>
              <a:t>}</a:t>
            </a:r>
            <a:endParaRPr lang="en-US" sz="28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D0DB4-801C-41EC-8349-1D089238E876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Varrendo uma matriz</a:t>
            </a:r>
            <a:endParaRPr lang="en-US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pt-BR" sz="2800" dirty="0" smtClean="0"/>
              <a:t>for (</a:t>
            </a:r>
            <a:r>
              <a:rPr lang="pt-BR" sz="2800" dirty="0" err="1" smtClean="0">
                <a:solidFill>
                  <a:srgbClr val="FFC000"/>
                </a:solidFill>
              </a:rPr>
              <a:t>long</a:t>
            </a:r>
            <a:r>
              <a:rPr lang="pt-BR" sz="2800" dirty="0" smtClean="0">
                <a:solidFill>
                  <a:srgbClr val="FFC000"/>
                </a:solidFill>
              </a:rPr>
              <a:t>[] linha</a:t>
            </a:r>
            <a:r>
              <a:rPr lang="pt-BR" sz="2800" dirty="0" smtClean="0"/>
              <a:t> : </a:t>
            </a:r>
            <a:r>
              <a:rPr lang="pt-BR" sz="2800" dirty="0" smtClean="0">
                <a:solidFill>
                  <a:srgbClr val="FFC000"/>
                </a:solidFill>
              </a:rPr>
              <a:t>matricula</a:t>
            </a:r>
            <a:r>
              <a:rPr lang="pt-BR" sz="2800" dirty="0" smtClean="0"/>
              <a:t>) {</a:t>
            </a:r>
            <a:br>
              <a:rPr lang="pt-BR" sz="2800" dirty="0" smtClean="0"/>
            </a:br>
            <a:r>
              <a:rPr lang="pt-BR" sz="2800" dirty="0" smtClean="0"/>
              <a:t>	for (</a:t>
            </a:r>
            <a:r>
              <a:rPr lang="pt-BR" sz="2800" dirty="0" err="1" smtClean="0">
                <a:solidFill>
                  <a:srgbClr val="FFC000"/>
                </a:solidFill>
              </a:rPr>
              <a:t>long</a:t>
            </a:r>
            <a:r>
              <a:rPr lang="pt-BR" sz="2800" dirty="0" smtClean="0">
                <a:solidFill>
                  <a:srgbClr val="FFC000"/>
                </a:solidFill>
              </a:rPr>
              <a:t> </a:t>
            </a:r>
            <a:r>
              <a:rPr lang="pt-BR" sz="2800" dirty="0" err="1" smtClean="0">
                <a:solidFill>
                  <a:srgbClr val="FFC000"/>
                </a:solidFill>
              </a:rPr>
              <a:t>celula</a:t>
            </a:r>
            <a:r>
              <a:rPr lang="pt-BR" sz="2800" dirty="0" smtClean="0"/>
              <a:t> : </a:t>
            </a:r>
            <a:r>
              <a:rPr lang="pt-BR" sz="2800" dirty="0" smtClean="0">
                <a:solidFill>
                  <a:srgbClr val="FFC000"/>
                </a:solidFill>
              </a:rPr>
              <a:t>linha</a:t>
            </a:r>
            <a:r>
              <a:rPr lang="pt-BR" sz="2800" dirty="0" smtClean="0"/>
              <a:t>) {</a:t>
            </a:r>
            <a:br>
              <a:rPr lang="pt-BR" sz="2800" dirty="0" smtClean="0"/>
            </a:br>
            <a:r>
              <a:rPr lang="pt-BR" sz="2800" dirty="0" smtClean="0"/>
              <a:t>		System.</a:t>
            </a:r>
            <a:r>
              <a:rPr lang="pt-BR" sz="2800" dirty="0" err="1" smtClean="0"/>
              <a:t>out.println</a:t>
            </a:r>
            <a:r>
              <a:rPr lang="pt-BR" sz="2800" dirty="0" smtClean="0"/>
              <a:t>(</a:t>
            </a:r>
            <a:r>
              <a:rPr lang="pt-BR" sz="2800" dirty="0" err="1" smtClean="0">
                <a:solidFill>
                  <a:srgbClr val="FFC000"/>
                </a:solidFill>
              </a:rPr>
              <a:t>celula</a:t>
            </a:r>
            <a:r>
              <a:rPr lang="pt-BR" sz="2800" dirty="0" smtClean="0"/>
              <a:t>);</a:t>
            </a:r>
            <a:br>
              <a:rPr lang="pt-BR" sz="2800" dirty="0" smtClean="0"/>
            </a:br>
            <a:r>
              <a:rPr lang="pt-BR" sz="2800" dirty="0" smtClean="0"/>
              <a:t>	}</a:t>
            </a:r>
            <a:br>
              <a:rPr lang="pt-BR" sz="2800" dirty="0" smtClean="0"/>
            </a:br>
            <a:r>
              <a:rPr lang="pt-BR" sz="2800" dirty="0" smtClean="0"/>
              <a:t>}</a:t>
            </a:r>
            <a:endParaRPr lang="en-US" sz="28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D0DB4-801C-41EC-8349-1D089238E876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mtClean="0">
                <a:cs typeface="Times New Roman" pitchFamily="18" charset="0"/>
              </a:rPr>
              <a:t>Array de objetos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475656" y="1484784"/>
            <a:ext cx="6402238" cy="4836170"/>
          </a:xfrm>
        </p:spPr>
        <p:txBody>
          <a:bodyPr/>
          <a:lstStyle/>
          <a:p>
            <a:pPr marL="0" indent="0" eaLnBrk="1" hangingPunct="1">
              <a:spcBef>
                <a:spcPts val="1650"/>
              </a:spcBef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Conta[ ]</a:t>
            </a:r>
            <a:r>
              <a:rPr lang="pt-BR" sz="2800" dirty="0" smtClean="0">
                <a:cs typeface="Times New Roman" pitchFamily="18" charset="0"/>
              </a:rPr>
              <a:t> </a:t>
            </a:r>
            <a:r>
              <a:rPr lang="pt-BR" sz="2800" dirty="0" err="1" smtClean="0">
                <a:cs typeface="Times New Roman" pitchFamily="18" charset="0"/>
              </a:rPr>
              <a:t>listaConta</a:t>
            </a:r>
            <a:r>
              <a:rPr lang="pt-BR" sz="2800" dirty="0" smtClean="0">
                <a:cs typeface="Times New Roman" pitchFamily="18" charset="0"/>
              </a:rPr>
              <a:t> = </a:t>
            </a:r>
            <a:r>
              <a:rPr lang="pt-BR" sz="2800" dirty="0" err="1" smtClean="0">
                <a:solidFill>
                  <a:srgbClr val="FFC000"/>
                </a:solidFill>
                <a:cs typeface="Times New Roman" pitchFamily="18" charset="0"/>
              </a:rPr>
              <a:t>new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 Conta[2]</a:t>
            </a:r>
            <a:r>
              <a:rPr lang="pt-BR" sz="2800" dirty="0" smtClean="0">
                <a:cs typeface="Times New Roman" pitchFamily="18" charset="0"/>
              </a:rPr>
              <a:t>;</a:t>
            </a:r>
            <a:br>
              <a:rPr lang="pt-BR" sz="2800" dirty="0" smtClean="0">
                <a:cs typeface="Times New Roman" pitchFamily="18" charset="0"/>
              </a:rPr>
            </a:br>
            <a:r>
              <a:rPr lang="pt-BR" sz="2800" dirty="0" smtClean="0">
                <a:cs typeface="Times New Roman" pitchFamily="18" charset="0"/>
              </a:rPr>
              <a:t/>
            </a:r>
            <a:br>
              <a:rPr lang="pt-BR" sz="2800" dirty="0" smtClean="0">
                <a:cs typeface="Times New Roman" pitchFamily="18" charset="0"/>
              </a:rPr>
            </a:br>
            <a:r>
              <a:rPr lang="pt-BR" sz="2800" dirty="0" err="1" smtClean="0">
                <a:cs typeface="Times New Roman" pitchFamily="18" charset="0"/>
              </a:rPr>
              <a:t>listaConta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[0]</a:t>
            </a:r>
            <a:r>
              <a:rPr lang="pt-BR" sz="2800" dirty="0" smtClean="0">
                <a:cs typeface="Times New Roman" pitchFamily="18" charset="0"/>
              </a:rPr>
              <a:t> = </a:t>
            </a:r>
            <a:r>
              <a:rPr lang="pt-BR" sz="2800" dirty="0" err="1" smtClean="0">
                <a:solidFill>
                  <a:srgbClr val="FFC000"/>
                </a:solidFill>
                <a:cs typeface="Times New Roman" pitchFamily="18" charset="0"/>
              </a:rPr>
              <a:t>new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 Conta()</a:t>
            </a:r>
            <a:r>
              <a:rPr lang="pt-BR" sz="2800" dirty="0" smtClean="0">
                <a:cs typeface="Times New Roman" pitchFamily="18" charset="0"/>
              </a:rPr>
              <a:t>;</a:t>
            </a:r>
            <a:br>
              <a:rPr lang="pt-BR" sz="2800" dirty="0" smtClean="0">
                <a:cs typeface="Times New Roman" pitchFamily="18" charset="0"/>
              </a:rPr>
            </a:br>
            <a:r>
              <a:rPr lang="pt-BR" sz="2800" dirty="0" err="1" smtClean="0">
                <a:cs typeface="Times New Roman" pitchFamily="18" charset="0"/>
              </a:rPr>
              <a:t>listaConta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[0]</a:t>
            </a:r>
            <a:r>
              <a:rPr lang="pt-BR" sz="2800" dirty="0" smtClean="0">
                <a:cs typeface="Times New Roman" pitchFamily="18" charset="0"/>
              </a:rPr>
              <a:t>.</a:t>
            </a:r>
            <a:r>
              <a:rPr lang="pt-BR" sz="2800" dirty="0" err="1" smtClean="0">
                <a:solidFill>
                  <a:srgbClr val="FFC000"/>
                </a:solidFill>
                <a:cs typeface="Times New Roman" pitchFamily="18" charset="0"/>
              </a:rPr>
              <a:t>setNumero</a:t>
            </a:r>
            <a:r>
              <a:rPr lang="pt-BR" sz="2800" dirty="0" smtClean="0">
                <a:cs typeface="Times New Roman" pitchFamily="18" charset="0"/>
              </a:rPr>
              <a:t>(5003);</a:t>
            </a:r>
            <a:br>
              <a:rPr lang="pt-BR" sz="2800" dirty="0" smtClean="0">
                <a:cs typeface="Times New Roman" pitchFamily="18" charset="0"/>
              </a:rPr>
            </a:br>
            <a:r>
              <a:rPr lang="pt-BR" sz="2800" dirty="0" err="1" smtClean="0">
                <a:cs typeface="Times New Roman" pitchFamily="18" charset="0"/>
              </a:rPr>
              <a:t>listaConta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[0]</a:t>
            </a:r>
            <a:r>
              <a:rPr lang="pt-BR" sz="2800" dirty="0" smtClean="0">
                <a:cs typeface="Times New Roman" pitchFamily="18" charset="0"/>
              </a:rPr>
              <a:t>.</a:t>
            </a:r>
            <a:r>
              <a:rPr lang="pt-BR" sz="2800" dirty="0" err="1" smtClean="0">
                <a:solidFill>
                  <a:srgbClr val="FFC000"/>
                </a:solidFill>
                <a:cs typeface="Times New Roman" pitchFamily="18" charset="0"/>
              </a:rPr>
              <a:t>setNome</a:t>
            </a:r>
            <a:r>
              <a:rPr lang="pt-BR" sz="2800" dirty="0" smtClean="0">
                <a:cs typeface="Times New Roman" pitchFamily="18" charset="0"/>
              </a:rPr>
              <a:t>("Manuel");</a:t>
            </a:r>
            <a:br>
              <a:rPr lang="pt-BR" sz="2800" dirty="0" smtClean="0">
                <a:cs typeface="Times New Roman" pitchFamily="18" charset="0"/>
              </a:rPr>
            </a:br>
            <a:r>
              <a:rPr lang="pt-BR" sz="2800" dirty="0" err="1" smtClean="0">
                <a:cs typeface="Times New Roman" pitchFamily="18" charset="0"/>
              </a:rPr>
              <a:t>listaConta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[0]</a:t>
            </a:r>
            <a:r>
              <a:rPr lang="pt-BR" sz="2800" dirty="0" smtClean="0">
                <a:cs typeface="Times New Roman" pitchFamily="18" charset="0"/>
              </a:rPr>
              <a:t>.</a:t>
            </a:r>
            <a:r>
              <a:rPr lang="pt-BR" sz="2800" dirty="0" err="1" smtClean="0">
                <a:solidFill>
                  <a:srgbClr val="FFC000"/>
                </a:solidFill>
                <a:cs typeface="Times New Roman" pitchFamily="18" charset="0"/>
              </a:rPr>
              <a:t>setSaldo</a:t>
            </a:r>
            <a:r>
              <a:rPr lang="pt-BR" sz="2800" dirty="0" smtClean="0">
                <a:cs typeface="Times New Roman" pitchFamily="18" charset="0"/>
              </a:rPr>
              <a:t>(800.0);</a:t>
            </a:r>
            <a:br>
              <a:rPr lang="pt-BR" sz="2800" dirty="0" smtClean="0">
                <a:cs typeface="Times New Roman" pitchFamily="18" charset="0"/>
              </a:rPr>
            </a:br>
            <a:r>
              <a:rPr lang="pt-BR" sz="2800" dirty="0" smtClean="0">
                <a:cs typeface="Times New Roman" pitchFamily="18" charset="0"/>
              </a:rPr>
              <a:t/>
            </a:r>
            <a:br>
              <a:rPr lang="pt-BR" sz="2800" dirty="0" smtClean="0">
                <a:cs typeface="Times New Roman" pitchFamily="18" charset="0"/>
              </a:rPr>
            </a:br>
            <a:r>
              <a:rPr lang="pt-BR" sz="2800" dirty="0" err="1" smtClean="0">
                <a:cs typeface="Times New Roman" pitchFamily="18" charset="0"/>
              </a:rPr>
              <a:t>listaConta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[1]</a:t>
            </a:r>
            <a:r>
              <a:rPr lang="pt-BR" sz="2800" dirty="0" smtClean="0">
                <a:cs typeface="Times New Roman" pitchFamily="18" charset="0"/>
              </a:rPr>
              <a:t> = </a:t>
            </a:r>
            <a:r>
              <a:rPr lang="pt-BR" sz="2800" dirty="0" err="1" smtClean="0">
                <a:solidFill>
                  <a:srgbClr val="FFC000"/>
                </a:solidFill>
                <a:cs typeface="Times New Roman" pitchFamily="18" charset="0"/>
              </a:rPr>
              <a:t>new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 Conta()</a:t>
            </a:r>
            <a:r>
              <a:rPr lang="pt-BR" sz="2800" dirty="0" smtClean="0">
                <a:cs typeface="Times New Roman" pitchFamily="18" charset="0"/>
              </a:rPr>
              <a:t>;</a:t>
            </a:r>
            <a:br>
              <a:rPr lang="pt-BR" sz="2800" dirty="0" smtClean="0">
                <a:cs typeface="Times New Roman" pitchFamily="18" charset="0"/>
              </a:rPr>
            </a:br>
            <a:r>
              <a:rPr lang="pt-BR" sz="2800" dirty="0" err="1" smtClean="0">
                <a:cs typeface="Times New Roman" pitchFamily="18" charset="0"/>
              </a:rPr>
              <a:t>listaConta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[1]</a:t>
            </a:r>
            <a:r>
              <a:rPr lang="pt-BR" sz="2800" dirty="0" smtClean="0">
                <a:cs typeface="Times New Roman" pitchFamily="18" charset="0"/>
              </a:rPr>
              <a:t>.</a:t>
            </a:r>
            <a:r>
              <a:rPr lang="pt-BR" sz="2800" dirty="0" err="1" smtClean="0">
                <a:solidFill>
                  <a:srgbClr val="FFC000"/>
                </a:solidFill>
                <a:cs typeface="Times New Roman" pitchFamily="18" charset="0"/>
              </a:rPr>
              <a:t>setNumero</a:t>
            </a:r>
            <a:r>
              <a:rPr lang="pt-BR" sz="2800" dirty="0" smtClean="0">
                <a:cs typeface="Times New Roman" pitchFamily="18" charset="0"/>
              </a:rPr>
              <a:t>(5004);</a:t>
            </a:r>
            <a:br>
              <a:rPr lang="pt-BR" sz="2800" dirty="0" smtClean="0">
                <a:cs typeface="Times New Roman" pitchFamily="18" charset="0"/>
              </a:rPr>
            </a:br>
            <a:r>
              <a:rPr lang="pt-BR" sz="2800" dirty="0" err="1" smtClean="0">
                <a:cs typeface="Times New Roman" pitchFamily="18" charset="0"/>
              </a:rPr>
              <a:t>listaConta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[1]</a:t>
            </a:r>
            <a:r>
              <a:rPr lang="pt-BR" sz="2800" dirty="0" smtClean="0">
                <a:cs typeface="Times New Roman" pitchFamily="18" charset="0"/>
              </a:rPr>
              <a:t>.</a:t>
            </a:r>
            <a:r>
              <a:rPr lang="pt-BR" sz="2800" dirty="0" err="1" smtClean="0">
                <a:solidFill>
                  <a:srgbClr val="FFC000"/>
                </a:solidFill>
                <a:cs typeface="Times New Roman" pitchFamily="18" charset="0"/>
              </a:rPr>
              <a:t>setNome</a:t>
            </a:r>
            <a:r>
              <a:rPr lang="pt-BR" sz="2800" dirty="0" smtClean="0">
                <a:cs typeface="Times New Roman" pitchFamily="18" charset="0"/>
              </a:rPr>
              <a:t>("Joaquim");</a:t>
            </a:r>
            <a:br>
              <a:rPr lang="pt-BR" sz="2800" dirty="0" smtClean="0">
                <a:cs typeface="Times New Roman" pitchFamily="18" charset="0"/>
              </a:rPr>
            </a:br>
            <a:r>
              <a:rPr lang="pt-BR" sz="2800" dirty="0" err="1" smtClean="0">
                <a:cs typeface="Times New Roman" pitchFamily="18" charset="0"/>
              </a:rPr>
              <a:t>listaConta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[1]</a:t>
            </a:r>
            <a:r>
              <a:rPr lang="pt-BR" sz="2800" dirty="0" smtClean="0">
                <a:cs typeface="Times New Roman" pitchFamily="18" charset="0"/>
              </a:rPr>
              <a:t>.</a:t>
            </a:r>
            <a:r>
              <a:rPr lang="pt-BR" sz="2800" dirty="0" err="1" smtClean="0">
                <a:solidFill>
                  <a:srgbClr val="FFC000"/>
                </a:solidFill>
                <a:cs typeface="Times New Roman" pitchFamily="18" charset="0"/>
              </a:rPr>
              <a:t>setSaldo</a:t>
            </a:r>
            <a:r>
              <a:rPr lang="pt-BR" sz="2800" dirty="0" smtClean="0">
                <a:cs typeface="Times New Roman" pitchFamily="18" charset="0"/>
              </a:rPr>
              <a:t>(650.0);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D0DB4-801C-41EC-8349-1D089238E876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mtClean="0">
                <a:cs typeface="Times New Roman" pitchFamily="18" charset="0"/>
              </a:rPr>
              <a:t>Array de objetos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 eaLnBrk="1" hangingPunct="1">
              <a:spcBef>
                <a:spcPts val="1650"/>
              </a:spcBef>
              <a:buClrTx/>
              <a:buFontTx/>
              <a:buNone/>
              <a:tabLst>
                <a:tab pos="658813" algn="l"/>
                <a:tab pos="1108075" algn="l"/>
                <a:tab pos="1557338" algn="l"/>
                <a:tab pos="2006600" algn="l"/>
                <a:tab pos="2455863" algn="l"/>
                <a:tab pos="2905125" algn="l"/>
                <a:tab pos="3354388" algn="l"/>
                <a:tab pos="3803650" algn="l"/>
                <a:tab pos="4252913" algn="l"/>
                <a:tab pos="4702175" algn="l"/>
                <a:tab pos="5151438" algn="l"/>
                <a:tab pos="5600700" algn="l"/>
                <a:tab pos="6049963" algn="l"/>
                <a:tab pos="6499225" algn="l"/>
                <a:tab pos="6948488" algn="l"/>
                <a:tab pos="7397750" algn="l"/>
                <a:tab pos="7847013" algn="l"/>
                <a:tab pos="8296275" algn="l"/>
                <a:tab pos="8640763" algn="l"/>
                <a:tab pos="9090025" algn="l"/>
                <a:tab pos="9539288" algn="l"/>
                <a:tab pos="9988550" algn="l"/>
                <a:tab pos="10437813" algn="l"/>
              </a:tabLst>
            </a:pP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Conta[ ] </a:t>
            </a:r>
            <a:r>
              <a:rPr lang="pt-BR" sz="2800" dirty="0" err="1" smtClean="0">
                <a:cs typeface="Times New Roman" pitchFamily="18" charset="0"/>
              </a:rPr>
              <a:t>listaConta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 = {</a:t>
            </a:r>
            <a:b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</a:b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	</a:t>
            </a:r>
            <a:r>
              <a:rPr lang="pt-BR" sz="2800" dirty="0" err="1" smtClean="0">
                <a:solidFill>
                  <a:srgbClr val="FFC000"/>
                </a:solidFill>
                <a:cs typeface="Times New Roman" pitchFamily="18" charset="0"/>
              </a:rPr>
              <a:t>new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 Conta(</a:t>
            </a:r>
            <a:r>
              <a:rPr lang="pt-BR" sz="2800" dirty="0" smtClean="0">
                <a:cs typeface="Times New Roman" pitchFamily="18" charset="0"/>
              </a:rPr>
              <a:t>5003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, </a:t>
            </a:r>
            <a:r>
              <a:rPr lang="pt-BR" sz="2800" dirty="0" smtClean="0">
                <a:cs typeface="Times New Roman" pitchFamily="18" charset="0"/>
              </a:rPr>
              <a:t>"Manuel"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, </a:t>
            </a:r>
            <a:r>
              <a:rPr lang="pt-BR" sz="2800" dirty="0" smtClean="0">
                <a:cs typeface="Times New Roman" pitchFamily="18" charset="0"/>
              </a:rPr>
              <a:t>800.0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) ,</a:t>
            </a:r>
            <a:b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</a:b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	</a:t>
            </a:r>
            <a:r>
              <a:rPr lang="pt-BR" sz="2800" dirty="0" err="1" smtClean="0">
                <a:solidFill>
                  <a:srgbClr val="FFC000"/>
                </a:solidFill>
                <a:cs typeface="Times New Roman" pitchFamily="18" charset="0"/>
              </a:rPr>
              <a:t>new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 Conta(</a:t>
            </a:r>
            <a:r>
              <a:rPr lang="pt-BR" sz="2800" dirty="0" smtClean="0">
                <a:cs typeface="Times New Roman" pitchFamily="18" charset="0"/>
              </a:rPr>
              <a:t>5004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, </a:t>
            </a:r>
            <a:r>
              <a:rPr lang="pt-BR" sz="2800" dirty="0" smtClean="0">
                <a:cs typeface="Times New Roman" pitchFamily="18" charset="0"/>
              </a:rPr>
              <a:t>"Joaquim"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, </a:t>
            </a:r>
            <a:r>
              <a:rPr lang="pt-BR" sz="2800" dirty="0" smtClean="0">
                <a:cs typeface="Times New Roman" pitchFamily="18" charset="0"/>
              </a:rPr>
              <a:t>650.0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) ,</a:t>
            </a:r>
            <a:b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</a:b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	</a:t>
            </a:r>
            <a:r>
              <a:rPr lang="pt-BR" sz="2800" dirty="0" err="1" smtClean="0">
                <a:solidFill>
                  <a:srgbClr val="FFC000"/>
                </a:solidFill>
                <a:cs typeface="Times New Roman" pitchFamily="18" charset="0"/>
              </a:rPr>
              <a:t>new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 Conta(</a:t>
            </a:r>
            <a:r>
              <a:rPr lang="pt-BR" sz="2800" dirty="0" smtClean="0">
                <a:cs typeface="Times New Roman" pitchFamily="18" charset="0"/>
              </a:rPr>
              <a:t>5005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, </a:t>
            </a:r>
            <a:r>
              <a:rPr lang="pt-BR" sz="2800" dirty="0" smtClean="0">
                <a:cs typeface="Times New Roman" pitchFamily="18" charset="0"/>
              </a:rPr>
              <a:t>"Maria"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, </a:t>
            </a:r>
            <a:r>
              <a:rPr lang="pt-BR" sz="2800" dirty="0" smtClean="0">
                <a:cs typeface="Times New Roman" pitchFamily="18" charset="0"/>
              </a:rPr>
              <a:t>1020.0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) ,</a:t>
            </a:r>
            <a:b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</a:b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	</a:t>
            </a:r>
            <a:r>
              <a:rPr lang="pt-BR" sz="2800" dirty="0" err="1" smtClean="0">
                <a:solidFill>
                  <a:srgbClr val="FFC000"/>
                </a:solidFill>
                <a:cs typeface="Times New Roman" pitchFamily="18" charset="0"/>
              </a:rPr>
              <a:t>new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 Conta(</a:t>
            </a:r>
            <a:r>
              <a:rPr lang="pt-BR" sz="2800" dirty="0" smtClean="0">
                <a:cs typeface="Times New Roman" pitchFamily="18" charset="0"/>
              </a:rPr>
              <a:t>5006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, </a:t>
            </a:r>
            <a:r>
              <a:rPr lang="pt-BR" sz="2800" dirty="0" smtClean="0">
                <a:cs typeface="Times New Roman" pitchFamily="18" charset="0"/>
              </a:rPr>
              <a:t>"Carlos"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, </a:t>
            </a:r>
            <a:r>
              <a:rPr lang="pt-BR" sz="2800" dirty="0" smtClean="0">
                <a:cs typeface="Times New Roman" pitchFamily="18" charset="0"/>
              </a:rPr>
              <a:t>580.5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)</a:t>
            </a:r>
            <a:b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</a:b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};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D0DB4-801C-41EC-8349-1D089238E876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mtClean="0">
                <a:cs typeface="Times New Roman" pitchFamily="18" charset="0"/>
              </a:rPr>
              <a:t>Array de objetos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 eaLnBrk="1" hangingPunct="1">
              <a:spcBef>
                <a:spcPts val="1650"/>
              </a:spcBef>
              <a:buClrTx/>
              <a:buFontTx/>
              <a:buNone/>
              <a:tabLst>
                <a:tab pos="658813" algn="l"/>
                <a:tab pos="1108075" algn="l"/>
                <a:tab pos="1557338" algn="l"/>
                <a:tab pos="2006600" algn="l"/>
                <a:tab pos="2455863" algn="l"/>
                <a:tab pos="2905125" algn="l"/>
                <a:tab pos="3354388" algn="l"/>
                <a:tab pos="3803650" algn="l"/>
                <a:tab pos="4252913" algn="l"/>
                <a:tab pos="4702175" algn="l"/>
                <a:tab pos="5151438" algn="l"/>
                <a:tab pos="5600700" algn="l"/>
                <a:tab pos="6049963" algn="l"/>
                <a:tab pos="6499225" algn="l"/>
                <a:tab pos="6948488" algn="l"/>
                <a:tab pos="7397750" algn="l"/>
                <a:tab pos="7847013" algn="l"/>
                <a:tab pos="8296275" algn="l"/>
                <a:tab pos="8640763" algn="l"/>
                <a:tab pos="9090025" algn="l"/>
                <a:tab pos="9539288" algn="l"/>
                <a:tab pos="9988550" algn="l"/>
                <a:tab pos="10437813" algn="l"/>
              </a:tabLst>
            </a:pPr>
            <a:r>
              <a:rPr lang="pt-BR" sz="2800" dirty="0" smtClean="0">
                <a:cs typeface="Times New Roman" pitchFamily="18" charset="0"/>
              </a:rPr>
              <a:t>for (</a:t>
            </a:r>
            <a:r>
              <a:rPr lang="pt-BR" sz="2800" dirty="0" err="1" smtClean="0">
                <a:solidFill>
                  <a:srgbClr val="FFC000"/>
                </a:solidFill>
                <a:cs typeface="Times New Roman" pitchFamily="18" charset="0"/>
              </a:rPr>
              <a:t>int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 i</a:t>
            </a:r>
            <a:r>
              <a:rPr lang="pt-BR" sz="2800" dirty="0" smtClean="0">
                <a:cs typeface="Times New Roman" pitchFamily="18" charset="0"/>
              </a:rPr>
              <a:t> = 0; 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i</a:t>
            </a:r>
            <a:r>
              <a:rPr lang="pt-BR" sz="2800" dirty="0" smtClean="0">
                <a:cs typeface="Times New Roman" pitchFamily="18" charset="0"/>
              </a:rPr>
              <a:t> &lt; </a:t>
            </a:r>
            <a:r>
              <a:rPr lang="pt-BR" sz="2800" dirty="0" err="1" smtClean="0">
                <a:solidFill>
                  <a:srgbClr val="FFC000"/>
                </a:solidFill>
                <a:cs typeface="Times New Roman" pitchFamily="18" charset="0"/>
              </a:rPr>
              <a:t>listaConta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.</a:t>
            </a:r>
            <a:r>
              <a:rPr lang="pt-BR" sz="2800" dirty="0" err="1" smtClean="0">
                <a:solidFill>
                  <a:srgbClr val="FFC000"/>
                </a:solidFill>
                <a:cs typeface="Times New Roman" pitchFamily="18" charset="0"/>
              </a:rPr>
              <a:t>length</a:t>
            </a:r>
            <a:r>
              <a:rPr lang="pt-BR" sz="2800" dirty="0" smtClean="0">
                <a:cs typeface="Times New Roman" pitchFamily="18" charset="0"/>
              </a:rPr>
              <a:t>; 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i</a:t>
            </a:r>
            <a:r>
              <a:rPr lang="pt-BR" sz="2800" dirty="0" smtClean="0">
                <a:cs typeface="Times New Roman" pitchFamily="18" charset="0"/>
              </a:rPr>
              <a:t>++) {</a:t>
            </a:r>
            <a:br>
              <a:rPr lang="pt-BR" sz="2800" dirty="0" smtClean="0">
                <a:cs typeface="Times New Roman" pitchFamily="18" charset="0"/>
              </a:rPr>
            </a:br>
            <a:r>
              <a:rPr lang="pt-BR" sz="2800" dirty="0" smtClean="0">
                <a:cs typeface="Times New Roman" pitchFamily="18" charset="0"/>
              </a:rPr>
              <a:t>	System.</a:t>
            </a:r>
            <a:r>
              <a:rPr lang="pt-BR" sz="2800" dirty="0" err="1" smtClean="0">
                <a:cs typeface="Times New Roman" pitchFamily="18" charset="0"/>
              </a:rPr>
              <a:t>out.println</a:t>
            </a:r>
            <a:r>
              <a:rPr lang="pt-BR" sz="2800" dirty="0" smtClean="0">
                <a:cs typeface="Times New Roman" pitchFamily="18" charset="0"/>
              </a:rPr>
              <a:t>(“Saldo da conta ” +</a:t>
            </a:r>
            <a:br>
              <a:rPr lang="pt-BR" sz="2800" dirty="0" smtClean="0">
                <a:cs typeface="Times New Roman" pitchFamily="18" charset="0"/>
              </a:rPr>
            </a:br>
            <a:r>
              <a:rPr lang="pt-BR" sz="2800" dirty="0" smtClean="0">
                <a:cs typeface="Times New Roman" pitchFamily="18" charset="0"/>
              </a:rPr>
              <a:t>		</a:t>
            </a:r>
            <a:r>
              <a:rPr lang="pt-BR" sz="2800" dirty="0" err="1" smtClean="0">
                <a:solidFill>
                  <a:srgbClr val="FFC000"/>
                </a:solidFill>
                <a:cs typeface="Times New Roman" pitchFamily="18" charset="0"/>
              </a:rPr>
              <a:t>listaConta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[i].</a:t>
            </a:r>
            <a:r>
              <a:rPr lang="pt-BR" sz="2800" dirty="0" err="1" smtClean="0">
                <a:solidFill>
                  <a:srgbClr val="FFC000"/>
                </a:solidFill>
                <a:cs typeface="Times New Roman" pitchFamily="18" charset="0"/>
              </a:rPr>
              <a:t>getNumero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()</a:t>
            </a:r>
            <a:r>
              <a:rPr lang="pt-BR" sz="2800" dirty="0" smtClean="0">
                <a:cs typeface="Times New Roman" pitchFamily="18" charset="0"/>
              </a:rPr>
              <a:t> + “: ” +</a:t>
            </a:r>
            <a:br>
              <a:rPr lang="pt-BR" sz="2800" dirty="0" smtClean="0">
                <a:cs typeface="Times New Roman" pitchFamily="18" charset="0"/>
              </a:rPr>
            </a:br>
            <a:r>
              <a:rPr lang="pt-BR" sz="2800" dirty="0" smtClean="0">
                <a:cs typeface="Times New Roman" pitchFamily="18" charset="0"/>
              </a:rPr>
              <a:t>		</a:t>
            </a:r>
            <a:r>
              <a:rPr lang="pt-BR" sz="2800" dirty="0" err="1" smtClean="0">
                <a:solidFill>
                  <a:srgbClr val="FFC000"/>
                </a:solidFill>
                <a:cs typeface="Times New Roman" pitchFamily="18" charset="0"/>
              </a:rPr>
              <a:t>listaConta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[i].</a:t>
            </a:r>
            <a:r>
              <a:rPr lang="pt-BR" sz="2800" dirty="0" err="1" smtClean="0">
                <a:solidFill>
                  <a:srgbClr val="FFC000"/>
                </a:solidFill>
                <a:cs typeface="Times New Roman" pitchFamily="18" charset="0"/>
              </a:rPr>
              <a:t>getSaldo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()</a:t>
            </a:r>
            <a:r>
              <a:rPr lang="pt-BR" sz="2800" dirty="0" smtClean="0">
                <a:cs typeface="Times New Roman" pitchFamily="18" charset="0"/>
              </a:rPr>
              <a:t>);</a:t>
            </a:r>
            <a:br>
              <a:rPr lang="pt-BR" sz="2800" dirty="0" smtClean="0">
                <a:cs typeface="Times New Roman" pitchFamily="18" charset="0"/>
              </a:rPr>
            </a:br>
            <a:r>
              <a:rPr lang="pt-BR" sz="2800" dirty="0" smtClean="0">
                <a:cs typeface="Times New Roman" pitchFamily="18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D0DB4-801C-41EC-8349-1D089238E876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mtClean="0">
                <a:cs typeface="Times New Roman" pitchFamily="18" charset="0"/>
              </a:rPr>
              <a:t>Array de objetos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 eaLnBrk="1" hangingPunct="1">
              <a:spcBef>
                <a:spcPts val="1650"/>
              </a:spcBef>
              <a:buClrTx/>
              <a:buFontTx/>
              <a:buNone/>
              <a:tabLst>
                <a:tab pos="658813" algn="l"/>
                <a:tab pos="1108075" algn="l"/>
                <a:tab pos="1557338" algn="l"/>
                <a:tab pos="2006600" algn="l"/>
                <a:tab pos="2455863" algn="l"/>
                <a:tab pos="2905125" algn="l"/>
                <a:tab pos="3354388" algn="l"/>
                <a:tab pos="3803650" algn="l"/>
                <a:tab pos="4252913" algn="l"/>
                <a:tab pos="4702175" algn="l"/>
                <a:tab pos="5151438" algn="l"/>
                <a:tab pos="5600700" algn="l"/>
                <a:tab pos="6049963" algn="l"/>
                <a:tab pos="6499225" algn="l"/>
                <a:tab pos="6948488" algn="l"/>
                <a:tab pos="7397750" algn="l"/>
                <a:tab pos="7847013" algn="l"/>
                <a:tab pos="8296275" algn="l"/>
                <a:tab pos="8640763" algn="l"/>
                <a:tab pos="9090025" algn="l"/>
                <a:tab pos="9539288" algn="l"/>
                <a:tab pos="9988550" algn="l"/>
                <a:tab pos="10437813" algn="l"/>
              </a:tabLst>
            </a:pPr>
            <a:r>
              <a:rPr lang="pt-BR" sz="2800" dirty="0" smtClean="0">
                <a:cs typeface="Times New Roman" pitchFamily="18" charset="0"/>
              </a:rPr>
              <a:t>for (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Conta </a:t>
            </a:r>
            <a:r>
              <a:rPr lang="pt-BR" sz="2800" dirty="0" err="1" smtClean="0">
                <a:solidFill>
                  <a:srgbClr val="FFC000"/>
                </a:solidFill>
                <a:cs typeface="Times New Roman" pitchFamily="18" charset="0"/>
              </a:rPr>
              <a:t>conta</a:t>
            </a:r>
            <a:r>
              <a:rPr lang="pt-BR" sz="2800" dirty="0" smtClean="0">
                <a:cs typeface="Times New Roman" pitchFamily="18" charset="0"/>
              </a:rPr>
              <a:t> : </a:t>
            </a:r>
            <a:r>
              <a:rPr lang="pt-BR" sz="2800" dirty="0" err="1" smtClean="0">
                <a:solidFill>
                  <a:srgbClr val="FFC000"/>
                </a:solidFill>
                <a:cs typeface="Times New Roman" pitchFamily="18" charset="0"/>
              </a:rPr>
              <a:t>listaConta</a:t>
            </a:r>
            <a:r>
              <a:rPr lang="pt-BR" sz="2800" dirty="0" smtClean="0">
                <a:cs typeface="Times New Roman" pitchFamily="18" charset="0"/>
              </a:rPr>
              <a:t>) {</a:t>
            </a:r>
            <a:br>
              <a:rPr lang="pt-BR" sz="2800" dirty="0" smtClean="0">
                <a:cs typeface="Times New Roman" pitchFamily="18" charset="0"/>
              </a:rPr>
            </a:br>
            <a:r>
              <a:rPr lang="pt-BR" sz="2800" dirty="0" smtClean="0">
                <a:cs typeface="Times New Roman" pitchFamily="18" charset="0"/>
              </a:rPr>
              <a:t>	System.</a:t>
            </a:r>
            <a:r>
              <a:rPr lang="pt-BR" sz="2800" dirty="0" err="1" smtClean="0">
                <a:cs typeface="Times New Roman" pitchFamily="18" charset="0"/>
              </a:rPr>
              <a:t>out.println</a:t>
            </a:r>
            <a:r>
              <a:rPr lang="pt-BR" sz="2800" dirty="0" smtClean="0">
                <a:cs typeface="Times New Roman" pitchFamily="18" charset="0"/>
              </a:rPr>
              <a:t>(“Saldo da conta ” +</a:t>
            </a:r>
            <a:br>
              <a:rPr lang="pt-BR" sz="2800" dirty="0" smtClean="0">
                <a:cs typeface="Times New Roman" pitchFamily="18" charset="0"/>
              </a:rPr>
            </a:br>
            <a:r>
              <a:rPr lang="pt-BR" sz="2800" dirty="0" smtClean="0">
                <a:cs typeface="Times New Roman" pitchFamily="18" charset="0"/>
              </a:rPr>
              <a:t>		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conta.</a:t>
            </a:r>
            <a:r>
              <a:rPr lang="pt-BR" sz="2800" dirty="0" err="1" smtClean="0">
                <a:solidFill>
                  <a:srgbClr val="FFC000"/>
                </a:solidFill>
                <a:cs typeface="Times New Roman" pitchFamily="18" charset="0"/>
              </a:rPr>
              <a:t>getNumero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()</a:t>
            </a:r>
            <a:r>
              <a:rPr lang="pt-BR" sz="2800" dirty="0" smtClean="0">
                <a:cs typeface="Times New Roman" pitchFamily="18" charset="0"/>
              </a:rPr>
              <a:t> + “: ” +</a:t>
            </a:r>
            <a:br>
              <a:rPr lang="pt-BR" sz="2800" dirty="0" smtClean="0">
                <a:cs typeface="Times New Roman" pitchFamily="18" charset="0"/>
              </a:rPr>
            </a:br>
            <a:r>
              <a:rPr lang="pt-BR" sz="2800" dirty="0" smtClean="0">
                <a:cs typeface="Times New Roman" pitchFamily="18" charset="0"/>
              </a:rPr>
              <a:t>		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conta.</a:t>
            </a:r>
            <a:r>
              <a:rPr lang="pt-BR" sz="2800" dirty="0" err="1" smtClean="0">
                <a:solidFill>
                  <a:srgbClr val="FFC000"/>
                </a:solidFill>
                <a:cs typeface="Times New Roman" pitchFamily="18" charset="0"/>
              </a:rPr>
              <a:t>getSaldo</a:t>
            </a:r>
            <a:r>
              <a:rPr lang="pt-BR" sz="2800" dirty="0" smtClean="0">
                <a:solidFill>
                  <a:srgbClr val="FFC000"/>
                </a:solidFill>
                <a:cs typeface="Times New Roman" pitchFamily="18" charset="0"/>
              </a:rPr>
              <a:t>()</a:t>
            </a:r>
            <a:r>
              <a:rPr lang="pt-BR" sz="2800" dirty="0" smtClean="0">
                <a:cs typeface="Times New Roman" pitchFamily="18" charset="0"/>
              </a:rPr>
              <a:t>);</a:t>
            </a:r>
            <a:br>
              <a:rPr lang="pt-BR" sz="2800" dirty="0" smtClean="0">
                <a:cs typeface="Times New Roman" pitchFamily="18" charset="0"/>
              </a:rPr>
            </a:br>
            <a:r>
              <a:rPr lang="pt-BR" sz="2800" dirty="0" smtClean="0">
                <a:cs typeface="Times New Roman" pitchFamily="18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D0DB4-801C-41EC-8349-1D089238E876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Arrays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Tipo do </a:t>
            </a:r>
            <a:r>
              <a:rPr lang="pt-BR" dirty="0" err="1" smtClean="0"/>
              <a:t>array</a:t>
            </a:r>
            <a:endParaRPr lang="pt-BR" dirty="0" smtClean="0"/>
          </a:p>
          <a:p>
            <a:r>
              <a:rPr lang="pt-BR" dirty="0" smtClean="0"/>
              <a:t>Tamanho do </a:t>
            </a:r>
            <a:r>
              <a:rPr lang="pt-BR" dirty="0" err="1" smtClean="0"/>
              <a:t>array</a:t>
            </a:r>
            <a:endParaRPr lang="pt-BR" dirty="0" smtClean="0"/>
          </a:p>
          <a:p>
            <a:r>
              <a:rPr lang="pt-BR" dirty="0" smtClean="0"/>
              <a:t>Preenchendo o </a:t>
            </a:r>
            <a:r>
              <a:rPr lang="pt-BR" dirty="0" err="1" smtClean="0"/>
              <a:t>array</a:t>
            </a:r>
            <a:endParaRPr lang="pt-BR" dirty="0" smtClean="0"/>
          </a:p>
          <a:p>
            <a:r>
              <a:rPr lang="pt-BR" dirty="0" smtClean="0"/>
              <a:t>Varrendo um </a:t>
            </a:r>
            <a:r>
              <a:rPr lang="pt-BR" dirty="0" err="1" smtClean="0"/>
              <a:t>array</a:t>
            </a:r>
            <a:endParaRPr lang="pt-BR" dirty="0" smtClean="0"/>
          </a:p>
          <a:p>
            <a:r>
              <a:rPr lang="pt-BR" dirty="0" err="1" smtClean="0"/>
              <a:t>Array</a:t>
            </a:r>
            <a:r>
              <a:rPr lang="pt-BR" dirty="0" smtClean="0"/>
              <a:t> com 2 dimensões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D0DB4-801C-41EC-8349-1D089238E876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mtClean="0"/>
              <a:t>Introdução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30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800" dirty="0" smtClean="0"/>
              <a:t>Permite o armazenamento em memória de diversos valores em uma única variável;</a:t>
            </a:r>
          </a:p>
          <a:p>
            <a:pPr>
              <a:spcBef>
                <a:spcPts val="30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800" dirty="0" smtClean="0"/>
              <a:t>Os valores armazenados em um </a:t>
            </a:r>
            <a:r>
              <a:rPr lang="pt-BR" sz="2800" dirty="0" err="1" smtClean="0"/>
              <a:t>array</a:t>
            </a:r>
            <a:r>
              <a:rPr lang="pt-BR" sz="2800" dirty="0" smtClean="0"/>
              <a:t> devem ser todos do mesmo tipo;</a:t>
            </a:r>
          </a:p>
          <a:p>
            <a:pPr>
              <a:spcBef>
                <a:spcPts val="30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800" dirty="0" smtClean="0"/>
              <a:t>Um </a:t>
            </a:r>
            <a:r>
              <a:rPr lang="pt-BR" sz="2800" dirty="0" err="1" smtClean="0"/>
              <a:t>array</a:t>
            </a:r>
            <a:r>
              <a:rPr lang="pt-BR" sz="2800" dirty="0" smtClean="0"/>
              <a:t> possui o tamanho fixo. Após definir o tamanho de um </a:t>
            </a:r>
            <a:r>
              <a:rPr lang="pt-BR" sz="2800" dirty="0" err="1" smtClean="0"/>
              <a:t>array</a:t>
            </a:r>
            <a:r>
              <a:rPr lang="pt-BR" sz="2800" dirty="0" smtClean="0"/>
              <a:t>, ele não pode ser aumentado, nem diminuído.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D0DB4-801C-41EC-8349-1D089238E876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mtClean="0"/>
              <a:t>Tipo do array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457200" y="1600201"/>
            <a:ext cx="7499176" cy="175679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30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800" dirty="0" smtClean="0"/>
              <a:t>Assim como qualquer outra variável, um </a:t>
            </a:r>
            <a:r>
              <a:rPr lang="pt-BR" sz="2800" dirty="0" err="1" smtClean="0"/>
              <a:t>array</a:t>
            </a:r>
            <a:r>
              <a:rPr lang="pt-BR" sz="2800" dirty="0" smtClean="0"/>
              <a:t> deve sempre possuir um tipo.</a:t>
            </a:r>
          </a:p>
          <a:p>
            <a:pPr>
              <a:spcBef>
                <a:spcPts val="30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800" dirty="0" smtClean="0"/>
              <a:t>O tipo de um </a:t>
            </a:r>
            <a:r>
              <a:rPr lang="pt-BR" sz="2800" dirty="0" err="1" smtClean="0"/>
              <a:t>array</a:t>
            </a:r>
            <a:r>
              <a:rPr lang="pt-BR" sz="2800" dirty="0" smtClean="0"/>
              <a:t> deve ser definido no momento em que o </a:t>
            </a:r>
            <a:r>
              <a:rPr lang="pt-BR" sz="2800" dirty="0" err="1" smtClean="0"/>
              <a:t>array</a:t>
            </a:r>
            <a:r>
              <a:rPr lang="pt-BR" sz="2800" dirty="0" smtClean="0"/>
              <a:t> é declarado.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467544" y="4149080"/>
            <a:ext cx="7457256" cy="1977083"/>
          </a:xfrm>
        </p:spPr>
        <p:txBody>
          <a:bodyPr/>
          <a:lstStyle/>
          <a:p>
            <a:pPr marL="2149475" indent="0">
              <a:spcBef>
                <a:spcPts val="950"/>
              </a:spcBef>
              <a:buClrTx/>
              <a:buFontTx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dirty="0" err="1" smtClean="0">
                <a:solidFill>
                  <a:srgbClr val="F1B60F"/>
                </a:solidFill>
                <a:latin typeface="Arial" charset="0"/>
              </a:rPr>
              <a:t>double</a:t>
            </a:r>
            <a:r>
              <a:rPr lang="pt-BR" sz="3200" dirty="0" smtClean="0">
                <a:solidFill>
                  <a:srgbClr val="F1B60F"/>
                </a:solidFill>
                <a:latin typeface="Arial" charset="0"/>
              </a:rPr>
              <a:t>[] </a:t>
            </a:r>
            <a:r>
              <a:rPr lang="pt-BR" sz="3200" dirty="0" err="1" smtClean="0">
                <a:solidFill>
                  <a:srgbClr val="FFFFFF"/>
                </a:solidFill>
                <a:latin typeface="Arial" charset="0"/>
              </a:rPr>
              <a:t>salario</a:t>
            </a:r>
            <a:r>
              <a:rPr lang="pt-BR" sz="3200" dirty="0" smtClean="0">
                <a:solidFill>
                  <a:srgbClr val="F1B60F"/>
                </a:solidFill>
                <a:latin typeface="Arial" charset="0"/>
              </a:rPr>
              <a:t>;</a:t>
            </a:r>
          </a:p>
          <a:p>
            <a:pPr marL="2149475" indent="0">
              <a:spcBef>
                <a:spcPts val="950"/>
              </a:spcBef>
              <a:buClrTx/>
              <a:buFontTx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dirty="0" err="1" smtClean="0">
                <a:solidFill>
                  <a:srgbClr val="F1B60F"/>
                </a:solidFill>
                <a:latin typeface="Arial" charset="0"/>
              </a:rPr>
              <a:t>int</a:t>
            </a:r>
            <a:r>
              <a:rPr lang="pt-BR" sz="3200" dirty="0" smtClean="0">
                <a:solidFill>
                  <a:srgbClr val="F1B60F"/>
                </a:solidFill>
                <a:latin typeface="Arial" charset="0"/>
              </a:rPr>
              <a:t> </a:t>
            </a:r>
            <a:r>
              <a:rPr lang="pt-BR" sz="3200" dirty="0" smtClean="0">
                <a:solidFill>
                  <a:srgbClr val="FFFFFF"/>
                </a:solidFill>
                <a:latin typeface="Arial" charset="0"/>
              </a:rPr>
              <a:t>idade</a:t>
            </a:r>
            <a:r>
              <a:rPr lang="pt-BR" sz="3200" dirty="0" smtClean="0">
                <a:solidFill>
                  <a:srgbClr val="F1B60F"/>
                </a:solidFill>
                <a:latin typeface="Arial" charset="0"/>
              </a:rPr>
              <a:t>[];</a:t>
            </a:r>
          </a:p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64CE3-A46F-4C27-B40A-8C650EEE1408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mtClean="0"/>
              <a:t>Tamanho do array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30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800" dirty="0" smtClean="0"/>
              <a:t>O tamanho do array deve ser definido após a sua declaração.</a:t>
            </a:r>
          </a:p>
        </p:txBody>
      </p:sp>
      <p:sp>
        <p:nvSpPr>
          <p:cNvPr id="7172" name="AutoShape 3"/>
          <p:cNvSpPr>
            <a:spLocks noChangeArrowheads="1"/>
          </p:cNvSpPr>
          <p:nvPr/>
        </p:nvSpPr>
        <p:spPr bwMode="auto">
          <a:xfrm>
            <a:off x="2770858" y="4292600"/>
            <a:ext cx="865187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00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7173" name="AutoShape 4"/>
          <p:cNvSpPr>
            <a:spLocks noChangeArrowheads="1"/>
          </p:cNvSpPr>
          <p:nvPr/>
        </p:nvSpPr>
        <p:spPr bwMode="auto">
          <a:xfrm>
            <a:off x="3420145" y="4292600"/>
            <a:ext cx="865188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00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7174" name="AutoShape 5"/>
          <p:cNvSpPr>
            <a:spLocks noChangeArrowheads="1"/>
          </p:cNvSpPr>
          <p:nvPr/>
        </p:nvSpPr>
        <p:spPr bwMode="auto">
          <a:xfrm>
            <a:off x="4067845" y="4292600"/>
            <a:ext cx="865188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000" dirty="0">
                <a:solidFill>
                  <a:srgbClr val="FFFFFF"/>
                </a:solidFill>
                <a:latin typeface="Arial" charset="0"/>
              </a:rPr>
              <a:t>2</a:t>
            </a:r>
          </a:p>
        </p:txBody>
      </p:sp>
      <p:sp>
        <p:nvSpPr>
          <p:cNvPr id="7175" name="AutoShape 6"/>
          <p:cNvSpPr>
            <a:spLocks noChangeArrowheads="1"/>
          </p:cNvSpPr>
          <p:nvPr/>
        </p:nvSpPr>
        <p:spPr bwMode="auto">
          <a:xfrm>
            <a:off x="4715545" y="4292600"/>
            <a:ext cx="865188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000">
                <a:solidFill>
                  <a:srgbClr val="FFFFFF"/>
                </a:solidFill>
                <a:latin typeface="Arial" charset="0"/>
              </a:rPr>
              <a:t>3</a:t>
            </a:r>
          </a:p>
        </p:txBody>
      </p:sp>
      <p:sp>
        <p:nvSpPr>
          <p:cNvPr id="7176" name="AutoShape 7"/>
          <p:cNvSpPr>
            <a:spLocks noChangeArrowheads="1"/>
          </p:cNvSpPr>
          <p:nvPr/>
        </p:nvSpPr>
        <p:spPr bwMode="auto">
          <a:xfrm>
            <a:off x="5363245" y="4292600"/>
            <a:ext cx="865188" cy="863600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000">
                <a:solidFill>
                  <a:srgbClr val="FFFFFF"/>
                </a:solidFill>
                <a:latin typeface="Arial" charset="0"/>
              </a:rPr>
              <a:t>4</a:t>
            </a:r>
          </a:p>
        </p:txBody>
      </p:sp>
      <p:sp>
        <p:nvSpPr>
          <p:cNvPr id="7177" name="Text Box 8"/>
          <p:cNvSpPr txBox="1">
            <a:spLocks noChangeArrowheads="1"/>
          </p:cNvSpPr>
          <p:nvPr/>
        </p:nvSpPr>
        <p:spPr bwMode="auto">
          <a:xfrm>
            <a:off x="2595379" y="3357563"/>
            <a:ext cx="3724394" cy="5869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spcBef>
                <a:spcPts val="9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dirty="0" err="1">
                <a:solidFill>
                  <a:srgbClr val="F1B60F"/>
                </a:solidFill>
                <a:latin typeface="Arial" charset="0"/>
              </a:rPr>
              <a:t>salario</a:t>
            </a:r>
            <a:r>
              <a:rPr lang="pt-BR" sz="3200" dirty="0">
                <a:solidFill>
                  <a:srgbClr val="F1B60F"/>
                </a:solidFill>
                <a:latin typeface="Arial" charset="0"/>
              </a:rPr>
              <a:t> = </a:t>
            </a:r>
            <a:r>
              <a:rPr lang="pt-BR" sz="3200" dirty="0" err="1">
                <a:solidFill>
                  <a:srgbClr val="F1B60F"/>
                </a:solidFill>
                <a:latin typeface="Arial" charset="0"/>
              </a:rPr>
              <a:t>new</a:t>
            </a:r>
            <a:r>
              <a:rPr lang="pt-BR" sz="3200" dirty="0">
                <a:solidFill>
                  <a:srgbClr val="F1B60F"/>
                </a:solidFill>
                <a:latin typeface="Arial" charset="0"/>
              </a:rPr>
              <a:t> </a:t>
            </a:r>
            <a:r>
              <a:rPr lang="pt-BR" sz="3200" dirty="0" err="1">
                <a:solidFill>
                  <a:srgbClr val="F1B60F"/>
                </a:solidFill>
                <a:latin typeface="Arial" charset="0"/>
              </a:rPr>
              <a:t>int</a:t>
            </a:r>
            <a:r>
              <a:rPr lang="pt-BR" sz="3200" dirty="0">
                <a:solidFill>
                  <a:srgbClr val="F1B60F"/>
                </a:solidFill>
                <a:latin typeface="Arial" charset="0"/>
              </a:rPr>
              <a:t>[5];</a:t>
            </a:r>
          </a:p>
        </p:txBody>
      </p:sp>
      <p:sp>
        <p:nvSpPr>
          <p:cNvPr id="7178" name="AutoShape 9"/>
          <p:cNvSpPr>
            <a:spLocks/>
          </p:cNvSpPr>
          <p:nvPr/>
        </p:nvSpPr>
        <p:spPr bwMode="auto">
          <a:xfrm rot="5400000">
            <a:off x="4356770" y="3717925"/>
            <a:ext cx="215900" cy="3384550"/>
          </a:xfrm>
          <a:prstGeom prst="rightBrace">
            <a:avLst>
              <a:gd name="adj1" fmla="val 130637"/>
              <a:gd name="adj2" fmla="val 50000"/>
            </a:avLst>
          </a:prstGeom>
          <a:noFill/>
          <a:ln w="38160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179" name="Text Box 10"/>
          <p:cNvSpPr txBox="1">
            <a:spLocks noChangeArrowheads="1"/>
          </p:cNvSpPr>
          <p:nvPr/>
        </p:nvSpPr>
        <p:spPr bwMode="auto">
          <a:xfrm>
            <a:off x="2051720" y="5543550"/>
            <a:ext cx="4957763" cy="549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000" dirty="0">
                <a:solidFill>
                  <a:srgbClr val="FFFFFF"/>
                </a:solidFill>
                <a:latin typeface="Arial" charset="0"/>
              </a:rPr>
              <a:t>Variável </a:t>
            </a:r>
            <a:r>
              <a:rPr lang="pt-BR" sz="3000" dirty="0" err="1">
                <a:solidFill>
                  <a:srgbClr val="F1B60F"/>
                </a:solidFill>
                <a:latin typeface="Arial" charset="0"/>
              </a:rPr>
              <a:t>salario</a:t>
            </a:r>
            <a:r>
              <a:rPr lang="pt-BR" sz="3000" dirty="0">
                <a:solidFill>
                  <a:srgbClr val="FFFFFF"/>
                </a:solidFill>
                <a:latin typeface="Arial" charset="0"/>
              </a:rPr>
              <a:t> (5 posições)</a:t>
            </a:r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D0DB4-801C-41EC-8349-1D089238E876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mtClean="0"/>
              <a:t>Preenchendo o array</a:t>
            </a: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3203848" y="1773238"/>
            <a:ext cx="2980601" cy="21463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ts val="4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dirty="0" err="1">
                <a:solidFill>
                  <a:srgbClr val="F1B60F"/>
                </a:solidFill>
                <a:latin typeface="Arial" charset="0"/>
              </a:rPr>
              <a:t>salario</a:t>
            </a:r>
            <a:r>
              <a:rPr lang="pt-BR" sz="2400" dirty="0">
                <a:solidFill>
                  <a:srgbClr val="F1B60F"/>
                </a:solidFill>
                <a:latin typeface="Arial" charset="0"/>
              </a:rPr>
              <a:t>[0] = 1250.3;</a:t>
            </a:r>
          </a:p>
          <a:p>
            <a:pPr>
              <a:spcBef>
                <a:spcPts val="4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dirty="0" err="1">
                <a:solidFill>
                  <a:srgbClr val="F1B60F"/>
                </a:solidFill>
                <a:latin typeface="Arial" charset="0"/>
              </a:rPr>
              <a:t>salario</a:t>
            </a:r>
            <a:r>
              <a:rPr lang="pt-BR" sz="2400" dirty="0">
                <a:solidFill>
                  <a:srgbClr val="F1B60F"/>
                </a:solidFill>
                <a:latin typeface="Arial" charset="0"/>
              </a:rPr>
              <a:t>[1] = 520.6;</a:t>
            </a:r>
          </a:p>
          <a:p>
            <a:pPr>
              <a:spcBef>
                <a:spcPts val="4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dirty="0" err="1">
                <a:solidFill>
                  <a:srgbClr val="F1B60F"/>
                </a:solidFill>
                <a:latin typeface="Arial" charset="0"/>
              </a:rPr>
              <a:t>salario</a:t>
            </a:r>
            <a:r>
              <a:rPr lang="pt-BR" sz="2400" dirty="0">
                <a:solidFill>
                  <a:srgbClr val="F1B60F"/>
                </a:solidFill>
                <a:latin typeface="Arial" charset="0"/>
              </a:rPr>
              <a:t>[2] = 5200;</a:t>
            </a:r>
          </a:p>
          <a:p>
            <a:pPr>
              <a:spcBef>
                <a:spcPts val="4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dirty="0" err="1">
                <a:solidFill>
                  <a:srgbClr val="F1B60F"/>
                </a:solidFill>
                <a:latin typeface="Arial" charset="0"/>
              </a:rPr>
              <a:t>salario</a:t>
            </a:r>
            <a:r>
              <a:rPr lang="pt-BR" sz="2400" dirty="0">
                <a:solidFill>
                  <a:srgbClr val="F1B60F"/>
                </a:solidFill>
                <a:latin typeface="Arial" charset="0"/>
              </a:rPr>
              <a:t>[3] = 2500.15;</a:t>
            </a:r>
          </a:p>
          <a:p>
            <a:pPr>
              <a:spcBef>
                <a:spcPts val="4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dirty="0" err="1">
                <a:solidFill>
                  <a:srgbClr val="F1B60F"/>
                </a:solidFill>
                <a:latin typeface="Arial" charset="0"/>
              </a:rPr>
              <a:t>salario</a:t>
            </a:r>
            <a:r>
              <a:rPr lang="pt-BR" sz="2400" dirty="0">
                <a:solidFill>
                  <a:srgbClr val="F1B60F"/>
                </a:solidFill>
                <a:latin typeface="Arial" charset="0"/>
              </a:rPr>
              <a:t>[4] = 840.2;</a:t>
            </a:r>
          </a:p>
        </p:txBody>
      </p:sp>
      <p:sp>
        <p:nvSpPr>
          <p:cNvPr id="8196" name="AutoShape 3"/>
          <p:cNvSpPr>
            <a:spLocks noChangeArrowheads="1"/>
          </p:cNvSpPr>
          <p:nvPr/>
        </p:nvSpPr>
        <p:spPr bwMode="auto">
          <a:xfrm>
            <a:off x="1979613" y="4248150"/>
            <a:ext cx="1300162" cy="1260475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00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8197" name="AutoShape 4"/>
          <p:cNvSpPr>
            <a:spLocks noChangeArrowheads="1"/>
          </p:cNvSpPr>
          <p:nvPr/>
        </p:nvSpPr>
        <p:spPr bwMode="auto">
          <a:xfrm>
            <a:off x="3060700" y="4248150"/>
            <a:ext cx="1300163" cy="1260475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00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8198" name="AutoShape 5"/>
          <p:cNvSpPr>
            <a:spLocks noChangeArrowheads="1"/>
          </p:cNvSpPr>
          <p:nvPr/>
        </p:nvSpPr>
        <p:spPr bwMode="auto">
          <a:xfrm>
            <a:off x="4140200" y="4248150"/>
            <a:ext cx="1300163" cy="1260475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000">
                <a:solidFill>
                  <a:srgbClr val="FFFFFF"/>
                </a:solidFill>
                <a:latin typeface="Arial" charset="0"/>
              </a:rPr>
              <a:t>2</a:t>
            </a:r>
          </a:p>
        </p:txBody>
      </p:sp>
      <p:sp>
        <p:nvSpPr>
          <p:cNvPr id="8199" name="AutoShape 6"/>
          <p:cNvSpPr>
            <a:spLocks noChangeArrowheads="1"/>
          </p:cNvSpPr>
          <p:nvPr/>
        </p:nvSpPr>
        <p:spPr bwMode="auto">
          <a:xfrm>
            <a:off x="5219700" y="4248150"/>
            <a:ext cx="1300163" cy="1260475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000">
                <a:solidFill>
                  <a:srgbClr val="FFFFFF"/>
                </a:solidFill>
                <a:latin typeface="Arial" charset="0"/>
              </a:rPr>
              <a:t>3</a:t>
            </a:r>
          </a:p>
        </p:txBody>
      </p:sp>
      <p:sp>
        <p:nvSpPr>
          <p:cNvPr id="8200" name="AutoShape 7"/>
          <p:cNvSpPr>
            <a:spLocks noChangeArrowheads="1"/>
          </p:cNvSpPr>
          <p:nvPr/>
        </p:nvSpPr>
        <p:spPr bwMode="auto">
          <a:xfrm>
            <a:off x="6300788" y="4248150"/>
            <a:ext cx="1300162" cy="1260475"/>
          </a:xfrm>
          <a:prstGeom prst="cube">
            <a:avLst>
              <a:gd name="adj" fmla="val 25000"/>
            </a:avLst>
          </a:prstGeom>
          <a:solidFill>
            <a:srgbClr val="CC9900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000">
                <a:solidFill>
                  <a:srgbClr val="FFFFFF"/>
                </a:solidFill>
                <a:latin typeface="Arial" charset="0"/>
              </a:rPr>
              <a:t>4</a:t>
            </a:r>
          </a:p>
        </p:txBody>
      </p:sp>
      <p:sp>
        <p:nvSpPr>
          <p:cNvPr id="8201" name="Text Box 8"/>
          <p:cNvSpPr txBox="1">
            <a:spLocks noChangeArrowheads="1"/>
          </p:cNvSpPr>
          <p:nvPr/>
        </p:nvSpPr>
        <p:spPr bwMode="auto">
          <a:xfrm>
            <a:off x="2208213" y="4244975"/>
            <a:ext cx="852487" cy="361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1">
                <a:solidFill>
                  <a:srgbClr val="FFFFFF"/>
                </a:solidFill>
                <a:latin typeface="Arial" charset="0"/>
              </a:rPr>
              <a:t>1250.3</a:t>
            </a:r>
          </a:p>
        </p:txBody>
      </p:sp>
      <p:sp>
        <p:nvSpPr>
          <p:cNvPr id="8202" name="Text Box 9"/>
          <p:cNvSpPr txBox="1">
            <a:spLocks noChangeArrowheads="1"/>
          </p:cNvSpPr>
          <p:nvPr/>
        </p:nvSpPr>
        <p:spPr bwMode="auto">
          <a:xfrm>
            <a:off x="3332163" y="4244975"/>
            <a:ext cx="736600" cy="361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1">
                <a:solidFill>
                  <a:srgbClr val="FFFFFF"/>
                </a:solidFill>
                <a:latin typeface="Arial" charset="0"/>
              </a:rPr>
              <a:t>520.6</a:t>
            </a:r>
          </a:p>
        </p:txBody>
      </p:sp>
      <p:sp>
        <p:nvSpPr>
          <p:cNvPr id="8203" name="Text Box 10"/>
          <p:cNvSpPr txBox="1">
            <a:spLocks noChangeArrowheads="1"/>
          </p:cNvSpPr>
          <p:nvPr/>
        </p:nvSpPr>
        <p:spPr bwMode="auto">
          <a:xfrm>
            <a:off x="4468813" y="4248150"/>
            <a:ext cx="677862" cy="360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1">
                <a:solidFill>
                  <a:srgbClr val="FFFFFF"/>
                </a:solidFill>
                <a:latin typeface="Arial" charset="0"/>
              </a:rPr>
              <a:t>5200</a:t>
            </a:r>
          </a:p>
        </p:txBody>
      </p:sp>
      <p:sp>
        <p:nvSpPr>
          <p:cNvPr id="8204" name="Text Box 11"/>
          <p:cNvSpPr txBox="1">
            <a:spLocks noChangeArrowheads="1"/>
          </p:cNvSpPr>
          <p:nvPr/>
        </p:nvSpPr>
        <p:spPr bwMode="auto">
          <a:xfrm>
            <a:off x="5400675" y="4244975"/>
            <a:ext cx="968375" cy="361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1">
                <a:solidFill>
                  <a:srgbClr val="FFFFFF"/>
                </a:solidFill>
                <a:latin typeface="Arial" charset="0"/>
              </a:rPr>
              <a:t>2500.15</a:t>
            </a:r>
          </a:p>
        </p:txBody>
      </p:sp>
      <p:sp>
        <p:nvSpPr>
          <p:cNvPr id="8205" name="Text Box 12"/>
          <p:cNvSpPr txBox="1">
            <a:spLocks noChangeArrowheads="1"/>
          </p:cNvSpPr>
          <p:nvPr/>
        </p:nvSpPr>
        <p:spPr bwMode="auto">
          <a:xfrm>
            <a:off x="6572250" y="4248150"/>
            <a:ext cx="736600" cy="333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1">
                <a:solidFill>
                  <a:srgbClr val="FFFFFF"/>
                </a:solidFill>
                <a:latin typeface="Arial" charset="0"/>
              </a:rPr>
              <a:t>840.2</a:t>
            </a:r>
          </a:p>
        </p:txBody>
      </p:sp>
      <p:sp>
        <p:nvSpPr>
          <p:cNvPr id="8206" name="Text Box 13"/>
          <p:cNvSpPr txBox="1">
            <a:spLocks noChangeArrowheads="1"/>
          </p:cNvSpPr>
          <p:nvPr/>
        </p:nvSpPr>
        <p:spPr bwMode="auto">
          <a:xfrm>
            <a:off x="4104603" y="5506339"/>
            <a:ext cx="1388820" cy="5869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spcBef>
                <a:spcPts val="9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dirty="0" err="1">
                <a:solidFill>
                  <a:srgbClr val="F1B60F"/>
                </a:solidFill>
                <a:latin typeface="Arial" charset="0"/>
              </a:rPr>
              <a:t>salario</a:t>
            </a:r>
            <a:endParaRPr lang="pt-BR" sz="3200" dirty="0">
              <a:solidFill>
                <a:srgbClr val="F1B60F"/>
              </a:solidFill>
              <a:latin typeface="Arial" charset="0"/>
            </a:endParaRP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64CE3-A46F-4C27-B40A-8C650EEE1408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Declarando arrays</a:t>
            </a:r>
            <a:endParaRPr 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3213" y="2133600"/>
            <a:ext cx="3683000" cy="3827463"/>
          </a:xfrm>
        </p:spPr>
        <p:txBody>
          <a:bodyPr/>
          <a:lstStyle/>
          <a:p>
            <a:pPr eaLnBrk="1" hangingPunct="1"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double</a:t>
            </a:r>
            <a:r>
              <a:rPr lang="pt-BR" dirty="0" smtClean="0">
                <a:solidFill>
                  <a:srgbClr val="FFC000"/>
                </a:solidFill>
              </a:rPr>
              <a:t>[] </a:t>
            </a:r>
            <a:r>
              <a:rPr lang="pt-BR" dirty="0" err="1" smtClean="0"/>
              <a:t>salario</a:t>
            </a:r>
            <a:r>
              <a:rPr lang="pt-BR" dirty="0" smtClean="0">
                <a:solidFill>
                  <a:srgbClr val="FFC000"/>
                </a:solidFill>
              </a:rPr>
              <a:t>;</a:t>
            </a:r>
          </a:p>
          <a:p>
            <a:pPr eaLnBrk="1" hangingPunct="1"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float</a:t>
            </a:r>
            <a:r>
              <a:rPr lang="pt-BR" dirty="0" smtClean="0">
                <a:solidFill>
                  <a:srgbClr val="FFC000"/>
                </a:solidFill>
              </a:rPr>
              <a:t> </a:t>
            </a:r>
            <a:r>
              <a:rPr lang="pt-BR" dirty="0" smtClean="0"/>
              <a:t>comprimento</a:t>
            </a:r>
            <a:r>
              <a:rPr lang="pt-BR" dirty="0" smtClean="0">
                <a:solidFill>
                  <a:srgbClr val="FFC000"/>
                </a:solidFill>
              </a:rPr>
              <a:t>[];</a:t>
            </a:r>
          </a:p>
          <a:p>
            <a:pPr eaLnBrk="1" hangingPunct="1">
              <a:buNone/>
            </a:pPr>
            <a:r>
              <a:rPr lang="pt-BR" dirty="0" smtClean="0">
                <a:solidFill>
                  <a:srgbClr val="FFC000"/>
                </a:solidFill>
              </a:rPr>
              <a:t>String[] </a:t>
            </a:r>
            <a:r>
              <a:rPr lang="pt-BR" dirty="0" smtClean="0"/>
              <a:t>telefone</a:t>
            </a:r>
            <a:r>
              <a:rPr lang="pt-BR" dirty="0" smtClean="0">
                <a:solidFill>
                  <a:srgbClr val="FFC000"/>
                </a:solidFill>
              </a:rPr>
              <a:t>;</a:t>
            </a:r>
          </a:p>
          <a:p>
            <a:pPr eaLnBrk="1" hangingPunct="1"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int</a:t>
            </a:r>
            <a:r>
              <a:rPr lang="pt-BR" dirty="0" smtClean="0">
                <a:solidFill>
                  <a:srgbClr val="FFC000"/>
                </a:solidFill>
              </a:rPr>
              <a:t> </a:t>
            </a:r>
            <a:r>
              <a:rPr lang="pt-BR" dirty="0" smtClean="0"/>
              <a:t>idade</a:t>
            </a:r>
            <a:r>
              <a:rPr lang="pt-BR" dirty="0" smtClean="0">
                <a:solidFill>
                  <a:srgbClr val="FFC000"/>
                </a:solidFill>
              </a:rPr>
              <a:t>[];</a:t>
            </a:r>
            <a:endParaRPr lang="en-US" dirty="0" smtClean="0">
              <a:solidFill>
                <a:srgbClr val="FFC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D0DB4-801C-41EC-8349-1D089238E876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Declarando e inicializando</a:t>
            </a:r>
            <a:endParaRPr 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250" y="2133600"/>
            <a:ext cx="6130925" cy="3827463"/>
          </a:xfrm>
        </p:spPr>
        <p:txBody>
          <a:bodyPr/>
          <a:lstStyle/>
          <a:p>
            <a:pPr eaLnBrk="1" hangingPunct="1"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double</a:t>
            </a:r>
            <a:r>
              <a:rPr lang="pt-BR" dirty="0" smtClean="0">
                <a:solidFill>
                  <a:srgbClr val="FFC000"/>
                </a:solidFill>
              </a:rPr>
              <a:t>[] </a:t>
            </a:r>
            <a:r>
              <a:rPr lang="pt-BR" dirty="0" err="1" smtClean="0"/>
              <a:t>salario</a:t>
            </a:r>
            <a:r>
              <a:rPr lang="pt-BR" dirty="0" smtClean="0">
                <a:solidFill>
                  <a:srgbClr val="FFC000"/>
                </a:solidFill>
              </a:rPr>
              <a:t> = </a:t>
            </a:r>
            <a:r>
              <a:rPr lang="pt-BR" dirty="0" err="1" smtClean="0">
                <a:solidFill>
                  <a:srgbClr val="FFC000"/>
                </a:solidFill>
              </a:rPr>
              <a:t>new</a:t>
            </a:r>
            <a:r>
              <a:rPr lang="pt-BR" dirty="0" smtClean="0">
                <a:solidFill>
                  <a:srgbClr val="FFC000"/>
                </a:solidFill>
              </a:rPr>
              <a:t> </a:t>
            </a:r>
            <a:r>
              <a:rPr lang="pt-BR" dirty="0" err="1" smtClean="0">
                <a:solidFill>
                  <a:srgbClr val="FFC000"/>
                </a:solidFill>
              </a:rPr>
              <a:t>double</a:t>
            </a:r>
            <a:r>
              <a:rPr lang="pt-BR" dirty="0" smtClean="0">
                <a:solidFill>
                  <a:srgbClr val="FFC000"/>
                </a:solidFill>
              </a:rPr>
              <a:t>[5];</a:t>
            </a:r>
          </a:p>
          <a:p>
            <a:pPr eaLnBrk="1" hangingPunct="1"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float</a:t>
            </a:r>
            <a:r>
              <a:rPr lang="pt-BR" dirty="0" smtClean="0">
                <a:solidFill>
                  <a:srgbClr val="FFC000"/>
                </a:solidFill>
              </a:rPr>
              <a:t> </a:t>
            </a:r>
            <a:r>
              <a:rPr lang="pt-BR" dirty="0" smtClean="0"/>
              <a:t>comprimento</a:t>
            </a:r>
            <a:r>
              <a:rPr lang="pt-BR" dirty="0" smtClean="0">
                <a:solidFill>
                  <a:srgbClr val="FFC000"/>
                </a:solidFill>
              </a:rPr>
              <a:t>[] = </a:t>
            </a:r>
            <a:r>
              <a:rPr lang="pt-BR" dirty="0" err="1" smtClean="0">
                <a:solidFill>
                  <a:srgbClr val="FFC000"/>
                </a:solidFill>
              </a:rPr>
              <a:t>new</a:t>
            </a:r>
            <a:r>
              <a:rPr lang="pt-BR" dirty="0" smtClean="0">
                <a:solidFill>
                  <a:srgbClr val="FFC000"/>
                </a:solidFill>
              </a:rPr>
              <a:t> </a:t>
            </a:r>
            <a:r>
              <a:rPr lang="pt-BR" dirty="0" err="1" smtClean="0">
                <a:solidFill>
                  <a:srgbClr val="FFC000"/>
                </a:solidFill>
              </a:rPr>
              <a:t>float</a:t>
            </a:r>
            <a:r>
              <a:rPr lang="pt-BR" dirty="0" smtClean="0">
                <a:solidFill>
                  <a:srgbClr val="FFC000"/>
                </a:solidFill>
              </a:rPr>
              <a:t>[3];</a:t>
            </a:r>
          </a:p>
          <a:p>
            <a:pPr eaLnBrk="1" hangingPunct="1">
              <a:buNone/>
            </a:pPr>
            <a:r>
              <a:rPr lang="pt-BR" dirty="0" smtClean="0">
                <a:solidFill>
                  <a:srgbClr val="FFC000"/>
                </a:solidFill>
              </a:rPr>
              <a:t>String[] </a:t>
            </a:r>
            <a:r>
              <a:rPr lang="pt-BR" dirty="0" smtClean="0"/>
              <a:t>telefone</a:t>
            </a:r>
            <a:r>
              <a:rPr lang="pt-BR" dirty="0" smtClean="0">
                <a:solidFill>
                  <a:srgbClr val="FFC000"/>
                </a:solidFill>
              </a:rPr>
              <a:t> = </a:t>
            </a:r>
            <a:r>
              <a:rPr lang="pt-BR" dirty="0" err="1" smtClean="0">
                <a:solidFill>
                  <a:srgbClr val="FFC000"/>
                </a:solidFill>
              </a:rPr>
              <a:t>new</a:t>
            </a:r>
            <a:r>
              <a:rPr lang="pt-BR" dirty="0" smtClean="0">
                <a:solidFill>
                  <a:srgbClr val="FFC000"/>
                </a:solidFill>
              </a:rPr>
              <a:t> String[18];</a:t>
            </a:r>
          </a:p>
          <a:p>
            <a:pPr eaLnBrk="1" hangingPunct="1"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int</a:t>
            </a:r>
            <a:r>
              <a:rPr lang="pt-BR" dirty="0" smtClean="0">
                <a:solidFill>
                  <a:srgbClr val="FFC000"/>
                </a:solidFill>
              </a:rPr>
              <a:t> </a:t>
            </a:r>
            <a:r>
              <a:rPr lang="pt-BR" dirty="0" smtClean="0"/>
              <a:t>idade</a:t>
            </a:r>
            <a:r>
              <a:rPr lang="pt-BR" dirty="0" smtClean="0">
                <a:solidFill>
                  <a:srgbClr val="FFC000"/>
                </a:solidFill>
              </a:rPr>
              <a:t>[] = </a:t>
            </a:r>
            <a:r>
              <a:rPr lang="pt-BR" dirty="0" err="1" smtClean="0">
                <a:solidFill>
                  <a:srgbClr val="FFC000"/>
                </a:solidFill>
              </a:rPr>
              <a:t>new</a:t>
            </a:r>
            <a:r>
              <a:rPr lang="pt-BR" dirty="0" smtClean="0">
                <a:solidFill>
                  <a:srgbClr val="FFC000"/>
                </a:solidFill>
              </a:rPr>
              <a:t> </a:t>
            </a:r>
            <a:r>
              <a:rPr lang="pt-BR" dirty="0" err="1" smtClean="0">
                <a:solidFill>
                  <a:srgbClr val="FFC000"/>
                </a:solidFill>
              </a:rPr>
              <a:t>int</a:t>
            </a:r>
            <a:r>
              <a:rPr lang="pt-BR" dirty="0" smtClean="0">
                <a:solidFill>
                  <a:srgbClr val="FFC000"/>
                </a:solidFill>
              </a:rPr>
              <a:t>[4];</a:t>
            </a:r>
            <a:endParaRPr lang="en-US" dirty="0" smtClean="0">
              <a:solidFill>
                <a:srgbClr val="FFC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D0DB4-801C-41EC-8349-1D089238E876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800" smtClean="0"/>
              <a:t>Declarando, inicializando e preenchendo arrays</a:t>
            </a:r>
            <a:endParaRPr lang="en-US" sz="380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2133600"/>
            <a:ext cx="8064896" cy="38274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double</a:t>
            </a:r>
            <a:r>
              <a:rPr lang="pt-BR" sz="2400" dirty="0" smtClean="0">
                <a:solidFill>
                  <a:srgbClr val="FFC000"/>
                </a:solidFill>
              </a:rPr>
              <a:t>[ ] </a:t>
            </a:r>
            <a:r>
              <a:rPr lang="pt-BR" sz="2400" dirty="0" err="1" smtClean="0"/>
              <a:t>salario</a:t>
            </a:r>
            <a:r>
              <a:rPr lang="pt-BR" sz="2400" dirty="0" smtClean="0">
                <a:solidFill>
                  <a:srgbClr val="FFC000"/>
                </a:solidFill>
              </a:rPr>
              <a:t> = { 1250.3, 520.6, 5200, 2500.15, 840.2 };</a:t>
            </a:r>
          </a:p>
          <a:p>
            <a:pPr marL="0" indent="0" eaLnBrk="1" hangingPunct="1"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String[ ] </a:t>
            </a:r>
            <a:r>
              <a:rPr lang="pt-BR" sz="2400" dirty="0" smtClean="0"/>
              <a:t>telefone</a:t>
            </a:r>
            <a:r>
              <a:rPr lang="pt-BR" sz="2400" dirty="0" smtClean="0">
                <a:solidFill>
                  <a:srgbClr val="FFC000"/>
                </a:solidFill>
              </a:rPr>
              <a:t> = {</a:t>
            </a:r>
            <a:br>
              <a:rPr lang="pt-BR" sz="2400" dirty="0" smtClean="0">
                <a:solidFill>
                  <a:srgbClr val="FFC000"/>
                </a:solidFill>
              </a:rPr>
            </a:br>
            <a:r>
              <a:rPr lang="pt-BR" sz="2400" dirty="0" smtClean="0">
                <a:solidFill>
                  <a:srgbClr val="FFC000"/>
                </a:solidFill>
              </a:rPr>
              <a:t>	“5689-3214”,</a:t>
            </a:r>
            <a:br>
              <a:rPr lang="pt-BR" sz="2400" dirty="0" smtClean="0">
                <a:solidFill>
                  <a:srgbClr val="FFC000"/>
                </a:solidFill>
              </a:rPr>
            </a:br>
            <a:r>
              <a:rPr lang="pt-BR" sz="2400" dirty="0" smtClean="0">
                <a:solidFill>
                  <a:srgbClr val="FFC000"/>
                </a:solidFill>
              </a:rPr>
              <a:t>	“9856-4217”,</a:t>
            </a:r>
            <a:br>
              <a:rPr lang="pt-BR" sz="2400" dirty="0" smtClean="0">
                <a:solidFill>
                  <a:srgbClr val="FFC000"/>
                </a:solidFill>
              </a:rPr>
            </a:br>
            <a:r>
              <a:rPr lang="pt-BR" sz="2400" dirty="0" smtClean="0">
                <a:solidFill>
                  <a:srgbClr val="FFC000"/>
                </a:solidFill>
              </a:rPr>
              <a:t>	“7568-0231”,</a:t>
            </a:r>
            <a:br>
              <a:rPr lang="pt-BR" sz="2400" dirty="0" smtClean="0">
                <a:solidFill>
                  <a:srgbClr val="FFC000"/>
                </a:solidFill>
              </a:rPr>
            </a:br>
            <a:r>
              <a:rPr lang="pt-BR" sz="2400" dirty="0" smtClean="0">
                <a:solidFill>
                  <a:srgbClr val="FFC000"/>
                </a:solidFill>
              </a:rPr>
              <a:t>	“3276-8241”</a:t>
            </a:r>
            <a:br>
              <a:rPr lang="pt-BR" sz="2400" dirty="0" smtClean="0">
                <a:solidFill>
                  <a:srgbClr val="FFC000"/>
                </a:solidFill>
              </a:rPr>
            </a:br>
            <a:r>
              <a:rPr lang="pt-BR" sz="2400" dirty="0" smtClean="0">
                <a:solidFill>
                  <a:srgbClr val="FFC000"/>
                </a:solidFill>
              </a:rPr>
              <a:t>};</a:t>
            </a:r>
          </a:p>
          <a:p>
            <a:pPr marL="0" indent="0" eaLnBrk="1" hangingPunct="1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int</a:t>
            </a:r>
            <a:r>
              <a:rPr lang="pt-BR" sz="2400" dirty="0" smtClean="0">
                <a:solidFill>
                  <a:srgbClr val="FFC000"/>
                </a:solidFill>
              </a:rPr>
              <a:t> </a:t>
            </a:r>
            <a:r>
              <a:rPr lang="pt-BR" sz="2400" dirty="0" smtClean="0"/>
              <a:t>idade</a:t>
            </a:r>
            <a:r>
              <a:rPr lang="pt-BR" sz="2400" dirty="0" smtClean="0">
                <a:solidFill>
                  <a:srgbClr val="FFC000"/>
                </a:solidFill>
              </a:rPr>
              <a:t>[ ] = { 15, 28, 57, 32, 14, 45, 8, 1, 37, 65};</a:t>
            </a:r>
            <a:endParaRPr lang="en-US" sz="2400" dirty="0" smtClean="0">
              <a:solidFill>
                <a:srgbClr val="FFC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D0DB4-801C-41EC-8349-1D089238E876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162</TotalTime>
  <Words>556</Words>
  <Application>Microsoft Office PowerPoint</Application>
  <PresentationFormat>On-screen Show (4:3)</PresentationFormat>
  <Paragraphs>167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Técnica</vt:lpstr>
      <vt:lpstr>Arrays</vt:lpstr>
      <vt:lpstr>Arrays</vt:lpstr>
      <vt:lpstr>Introdução</vt:lpstr>
      <vt:lpstr>Tipo do array</vt:lpstr>
      <vt:lpstr>Tamanho do array</vt:lpstr>
      <vt:lpstr>Preenchendo o array</vt:lpstr>
      <vt:lpstr>Declarando arrays</vt:lpstr>
      <vt:lpstr>Declarando e inicializando</vt:lpstr>
      <vt:lpstr>Declarando, inicializando e preenchendo arrays</vt:lpstr>
      <vt:lpstr>Varrendo um array (forma 1)</vt:lpstr>
      <vt:lpstr>Varrendo um array (forma 2)</vt:lpstr>
      <vt:lpstr>Array de 2 dimensões (matriz)</vt:lpstr>
      <vt:lpstr>Array de 2 dimensões (matriz)</vt:lpstr>
      <vt:lpstr>Varrendo uma matriz</vt:lpstr>
      <vt:lpstr>Varrendo uma matriz</vt:lpstr>
      <vt:lpstr>Array de objetos</vt:lpstr>
      <vt:lpstr>Array de objetos</vt:lpstr>
      <vt:lpstr>Array de objetos</vt:lpstr>
      <vt:lpstr>Array de objetos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Sandro Vieira</dc:creator>
  <cp:lastModifiedBy>Sandro Luiz S. Vieira</cp:lastModifiedBy>
  <cp:revision>50</cp:revision>
  <dcterms:created xsi:type="dcterms:W3CDTF">2011-12-17T14:07:49Z</dcterms:created>
  <dcterms:modified xsi:type="dcterms:W3CDTF">2012-09-24T19:25:49Z</dcterms:modified>
</cp:coreProperties>
</file>