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5" r:id="rId3"/>
    <p:sldId id="258" r:id="rId4"/>
    <p:sldId id="266" r:id="rId5"/>
    <p:sldId id="267" r:id="rId6"/>
    <p:sldId id="264" r:id="rId7"/>
    <p:sldId id="261" r:id="rId8"/>
    <p:sldId id="278" r:id="rId9"/>
    <p:sldId id="279" r:id="rId10"/>
    <p:sldId id="280" r:id="rId11"/>
    <p:sldId id="281" r:id="rId12"/>
    <p:sldId id="282" r:id="rId13"/>
    <p:sldId id="270" r:id="rId14"/>
    <p:sldId id="263" r:id="rId15"/>
    <p:sldId id="268" r:id="rId16"/>
    <p:sldId id="269" r:id="rId17"/>
    <p:sldId id="271" r:id="rId18"/>
    <p:sldId id="283" r:id="rId19"/>
    <p:sldId id="284" r:id="rId20"/>
    <p:sldId id="285" r:id="rId21"/>
    <p:sldId id="286" r:id="rId22"/>
    <p:sldId id="272" r:id="rId23"/>
    <p:sldId id="274" r:id="rId24"/>
    <p:sldId id="275" r:id="rId25"/>
    <p:sldId id="277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 vertBarState="maximized">
    <p:restoredLeft sz="34559" autoAdjust="0"/>
    <p:restoredTop sz="94624" autoAdjust="0"/>
  </p:normalViewPr>
  <p:slideViewPr>
    <p:cSldViewPr>
      <p:cViewPr varScale="1">
        <p:scale>
          <a:sx n="88" d="100"/>
          <a:sy n="88" d="100"/>
        </p:scale>
        <p:origin x="-7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9AF581-EE85-4B5B-B126-C73EFCD39951}" type="datetimeFigureOut">
              <a:rPr lang="pt-BR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817394-A7F1-4D84-9DD9-0280878B928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52CF60-72B7-43AD-8D0C-8FB511975EA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5253E-16ED-47E1-B787-B34FD822242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4C9C4-0D43-4B68-8F57-A11B8615D66A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DFD12-A617-4546-9578-546FC8AB854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ED1A1-2B47-4A0A-8BFF-4DB3B50D72E0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5924-C178-4CDD-A9CA-0269626C325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2F98-ABED-4E46-AC00-AF600C8945E7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7C96-8B98-4770-A114-56DB146EEE4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A78C-CDDE-481C-A34B-2186E21FF962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DC48-89D4-446D-B83C-6D0DD696F92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5D-7E86-481F-9DCF-60018BC72E5C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25B81-DEB9-4AC3-87B6-45DED8E32A8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4ACFD-B19D-41E4-A990-51043597BA9D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DEC-7C2D-45FE-B638-4A68AF21784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7FC42-4A30-4FAE-AF74-FD987F26C080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29EC-28A4-450A-A671-8461E26BB7D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E25EA-B661-43DE-8A9A-2F21E615BA92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0447-3644-4A99-AEE7-935B9A8B6D2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D9DF2-F194-4B5D-837A-B87B7FBFE1D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F4EDC-3704-4376-9252-FD5508E9DC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485C-0D08-4F56-931A-2B64FC6963D0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C65F-8BB4-4A6A-951F-30D578D7345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84974-AC98-43F7-BE9C-F9AAE95064ED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39625-CB70-462E-BBE9-7C60B84FF4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DE76E-AA3B-48C3-A2F7-E2CFA1F7C2D6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71D811-82E5-4D84-BE70-77355B947B86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25" r:id="rId2"/>
    <p:sldLayoutId id="2147483732" r:id="rId3"/>
    <p:sldLayoutId id="2147483726" r:id="rId4"/>
    <p:sldLayoutId id="2147483733" r:id="rId5"/>
    <p:sldLayoutId id="2147483727" r:id="rId6"/>
    <p:sldLayoutId id="2147483728" r:id="rId7"/>
    <p:sldLayoutId id="2147483734" r:id="rId8"/>
    <p:sldLayoutId id="2147483735" r:id="rId9"/>
    <p:sldLayoutId id="2147483729" r:id="rId10"/>
    <p:sldLayoutId id="21474837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Os métodos</a:t>
            </a:r>
            <a:br>
              <a:rPr lang="pt-BR" cap="none" dirty="0" smtClean="0"/>
            </a:br>
            <a:r>
              <a:rPr lang="pt-BR" cap="none" dirty="0" err="1" smtClean="0"/>
              <a:t>equals</a:t>
            </a:r>
            <a:r>
              <a:rPr lang="pt-BR" cap="none" dirty="0" smtClean="0"/>
              <a:t>() e </a:t>
            </a:r>
            <a:r>
              <a:rPr lang="pt-BR" cap="none" dirty="0" err="1" smtClean="0"/>
              <a:t>hashCode</a:t>
            </a:r>
            <a:r>
              <a:rPr lang="pt-BR" cap="none" dirty="0" smtClean="0"/>
              <a:t>()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</a:t>
            </a:r>
            <a:r>
              <a:rPr lang="pt-BR" dirty="0" err="1" smtClean="0"/>
              <a:t>reflexividade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reflexivo</a:t>
            </a:r>
            <a:r>
              <a:rPr lang="pt-BR" dirty="0" smtClean="0"/>
              <a:t>. Isto significa que as expressões abaixo precisam ser equivalentes: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14" name="Seta para cima e para baixo 13"/>
          <p:cNvSpPr/>
          <p:nvPr/>
        </p:nvSpPr>
        <p:spPr>
          <a:xfrm>
            <a:off x="4114428" y="4625341"/>
            <a:ext cx="267072" cy="456410"/>
          </a:xfrm>
          <a:prstGeom prst="up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483768" y="3861048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483768" y="5157192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transitividade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transitivo</a:t>
            </a:r>
            <a:r>
              <a:rPr lang="pt-BR" dirty="0" smtClean="0"/>
              <a:t>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r>
              <a:rPr lang="pt-BR" sz="2400" dirty="0" smtClean="0"/>
              <a:t>e</a:t>
            </a: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83768" y="2924944"/>
            <a:ext cx="3600400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483768" y="5085184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4067944" y="4509120"/>
            <a:ext cx="432048" cy="50405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consistência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consistente</a:t>
            </a:r>
            <a:r>
              <a:rPr lang="pt-BR" dirty="0" smtClean="0"/>
              <a:t>. Isto significa que chamadas sucessivas do método </a:t>
            </a:r>
            <a:r>
              <a:rPr lang="pt-BR" dirty="0" err="1" smtClean="0"/>
              <a:t>equals</a:t>
            </a:r>
            <a:r>
              <a:rPr lang="pt-BR" dirty="0" smtClean="0"/>
              <a:t>() não devem alterar o seu resultado.</a:t>
            </a:r>
            <a:br>
              <a:rPr lang="pt-BR" dirty="0" smtClean="0"/>
            </a:br>
            <a:endParaRPr lang="pt-BR" sz="2400" dirty="0" smtClean="0"/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smtClean="0"/>
              <a:t>...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580112" y="4581128"/>
            <a:ext cx="262123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/>
              <a:t>Devem retornar sempre</a:t>
            </a:r>
          </a:p>
          <a:p>
            <a:pPr algn="ctr"/>
            <a:r>
              <a:rPr lang="pt-BR" dirty="0" smtClean="0"/>
              <a:t>o mesmo resultado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 flipV="1">
            <a:off x="4499992" y="4221088"/>
            <a:ext cx="93610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4499992" y="4581128"/>
            <a:ext cx="93610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4499992" y="501317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499992" y="5157192"/>
            <a:ext cx="936104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hashCode()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Outro método derivado da superclasse Object</a:t>
            </a:r>
          </a:p>
          <a:p>
            <a:r>
              <a:rPr lang="pt-BR" dirty="0" smtClean="0"/>
              <a:t>Também 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5282199"/>
            <a:ext cx="2310527" cy="432817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Juntamente com 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(), 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 é utilizado para diferenciar um objeto de outro em estruturas de dados que não permitem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Diferencia um objeto de outro impedindo duplicidade em estruturas sem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hashCode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Retorna um número inteiro utilizado como identificador único do objeto instanciado.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Devemos nos preocupar em implementar o método </a:t>
            </a:r>
            <a:r>
              <a:rPr lang="pt-BR" sz="2400" dirty="0" err="1" smtClean="0"/>
              <a:t>hashCode</a:t>
            </a:r>
            <a:r>
              <a:rPr lang="pt-BR" sz="2400" dirty="0" smtClean="0"/>
              <a:t>() ao criar classes cujas instâncias serão utilizadas em estruturas de dados como listas, mapas, conjuntos, etc.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implementar o método hashCode() em uma classe, geralmente pegamos “</a:t>
            </a:r>
            <a:r>
              <a:rPr lang="pt-BR" sz="2400" i="1" dirty="0" smtClean="0"/>
              <a:t>carona</a:t>
            </a:r>
            <a:r>
              <a:rPr lang="pt-BR" sz="2400" dirty="0" smtClean="0"/>
              <a:t>” com o hashCode de cada um de seus membros para que possamos gerar um ID que dependa de cada um de seus atributos.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715436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Implementando o método </a:t>
            </a:r>
            <a:r>
              <a:rPr lang="pt-BR" sz="4000" dirty="0" err="1" smtClean="0"/>
              <a:t>hashCode</a:t>
            </a:r>
            <a:r>
              <a:rPr lang="pt-BR" sz="40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// ... métodos </a:t>
            </a:r>
            <a:r>
              <a:rPr lang="pt-BR" sz="2000" dirty="0" err="1" smtClean="0">
                <a:solidFill>
                  <a:srgbClr val="00B050"/>
                </a:solidFill>
              </a:rPr>
              <a:t>gets</a:t>
            </a:r>
            <a:r>
              <a:rPr lang="pt-BR" sz="2000" dirty="0" smtClean="0">
                <a:solidFill>
                  <a:srgbClr val="00B050"/>
                </a:solidFill>
              </a:rPr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 </a:t>
            </a:r>
            <a:r>
              <a:rPr lang="pt-BR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(nome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nome.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(cargo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cargo.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interface </a:t>
            </a:r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Assinala um critéria de comparação entre objetos, permitindo definir se um objeto é maior ou menor que um outro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Deve ser implementado em classes cujas instâncias serão utilizadas em estruturas de dados ordenáveis.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Comparando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comparar valores primitivos utilizamos os operadores relacionais &gt; (maior), &lt; (menor) e outros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endParaRPr lang="pt-BR" sz="2200" dirty="0" smtClean="0">
              <a:solidFill>
                <a:srgbClr val="FFC000"/>
              </a:solidFill>
            </a:endParaRP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int</a:t>
            </a:r>
            <a:r>
              <a:rPr lang="pt-BR" sz="2200" dirty="0" smtClean="0">
                <a:solidFill>
                  <a:srgbClr val="FFC000"/>
                </a:solidFill>
              </a:rPr>
              <a:t> x</a:t>
            </a:r>
            <a:r>
              <a:rPr lang="pt-BR" sz="2200" dirty="0" smtClean="0"/>
              <a:t> = 8;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int</a:t>
            </a:r>
            <a:r>
              <a:rPr lang="pt-BR" sz="2200" dirty="0" smtClean="0">
                <a:solidFill>
                  <a:srgbClr val="FFC000"/>
                </a:solidFill>
              </a:rPr>
              <a:t> y</a:t>
            </a:r>
            <a:r>
              <a:rPr lang="pt-BR" sz="2200" dirty="0" smtClean="0"/>
              <a:t> = 4 + 6;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endParaRPr lang="pt-BR" sz="2200" dirty="0" smtClean="0"/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x == y</a:t>
            </a:r>
            <a:r>
              <a:rPr lang="pt-BR" sz="2200" dirty="0" smtClean="0"/>
              <a:t>)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("Valores iguais.");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x &gt; y</a:t>
            </a:r>
            <a:r>
              <a:rPr lang="pt-BR" sz="2200" dirty="0" smtClean="0"/>
              <a:t>)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primeiro valor é maior.");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segundo valor é maior.");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Comparando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Para a comparação de valores String utilizamos o método </a:t>
            </a:r>
            <a:r>
              <a:rPr lang="pt-BR" u="sng" dirty="0" err="1" smtClean="0"/>
              <a:t>compareTo</a:t>
            </a:r>
            <a:r>
              <a:rPr lang="pt-BR" u="sng" dirty="0" smtClean="0"/>
              <a:t>()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String valor1</a:t>
            </a:r>
            <a:r>
              <a:rPr lang="pt-BR" sz="2200" dirty="0" smtClean="0"/>
              <a:t> = “Manuel";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String valor2</a:t>
            </a:r>
            <a:r>
              <a:rPr lang="pt-BR" sz="2200" dirty="0" smtClean="0"/>
              <a:t> = “Joaquim”;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valor1.</a:t>
            </a:r>
            <a:r>
              <a:rPr lang="pt-BR" sz="2200" dirty="0" err="1" smtClean="0">
                <a:solidFill>
                  <a:srgbClr val="FFC000"/>
                </a:solidFill>
              </a:rPr>
              <a:t>compareTo</a:t>
            </a:r>
            <a:r>
              <a:rPr lang="pt-BR" sz="2200" dirty="0" smtClean="0">
                <a:solidFill>
                  <a:srgbClr val="FFC000"/>
                </a:solidFill>
              </a:rPr>
              <a:t>(valor2) &gt; 0</a:t>
            </a:r>
            <a:r>
              <a:rPr lang="pt-BR" sz="22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primeiro String é maior");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valor1.</a:t>
            </a:r>
            <a:r>
              <a:rPr lang="pt-BR" sz="2200" dirty="0" err="1" smtClean="0">
                <a:solidFill>
                  <a:srgbClr val="FFC000"/>
                </a:solidFill>
              </a:rPr>
              <a:t>compareTo</a:t>
            </a:r>
            <a:r>
              <a:rPr lang="pt-BR" sz="2200" dirty="0" smtClean="0">
                <a:solidFill>
                  <a:srgbClr val="FFC000"/>
                </a:solidFill>
              </a:rPr>
              <a:t>(valor2) &lt; 0</a:t>
            </a:r>
            <a:r>
              <a:rPr lang="pt-BR" sz="22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segundo String é maior");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sz="4400" dirty="0" smtClean="0"/>
              <a:t>Os métodos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 e </a:t>
            </a:r>
            <a:r>
              <a:rPr lang="pt-BR" sz="4400" dirty="0" err="1" smtClean="0"/>
              <a:t>hashCode</a:t>
            </a:r>
            <a:r>
              <a:rPr lang="pt-BR" sz="4400" dirty="0" smtClean="0"/>
              <a:t>()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43397"/>
            <a:ext cx="7467600" cy="3805883"/>
          </a:xfrm>
        </p:spPr>
        <p:txBody>
          <a:bodyPr/>
          <a:lstStyle/>
          <a:p>
            <a:pPr eaLnBrk="1" hangingPunct="1"/>
            <a:r>
              <a:rPr lang="pt-BR" sz="2800" dirty="0" smtClean="0"/>
              <a:t>Equivalência de tipos primitivos</a:t>
            </a:r>
          </a:p>
          <a:p>
            <a:pPr eaLnBrk="1" hangingPunct="1"/>
            <a:r>
              <a:rPr lang="pt-BR" sz="2800" dirty="0" smtClean="0"/>
              <a:t>Equivalência de String</a:t>
            </a:r>
          </a:p>
          <a:p>
            <a:pPr eaLnBrk="1" hangingPunct="1"/>
            <a:r>
              <a:rPr lang="pt-BR" sz="2800" dirty="0" smtClean="0"/>
              <a:t>Equivalência de outros objetos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A interface </a:t>
            </a:r>
            <a:r>
              <a:rPr lang="pt-BR" sz="2800" dirty="0" err="1" smtClean="0"/>
              <a:t>Comparable</a:t>
            </a:r>
            <a:r>
              <a:rPr lang="pt-BR" sz="2800" dirty="0" smtClean="0"/>
              <a:t> e o método </a:t>
            </a:r>
            <a:r>
              <a:rPr lang="pt-BR" sz="2800" dirty="0" err="1" smtClean="0"/>
              <a:t>compareTo</a:t>
            </a:r>
            <a:r>
              <a:rPr lang="pt-BR" sz="2800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Comparando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realizar a comparação de outros tipos de objetos também utilizamos o método </a:t>
            </a:r>
            <a:r>
              <a:rPr lang="pt-BR" sz="2400" u="sng" dirty="0" err="1" smtClean="0"/>
              <a:t>compareTo</a:t>
            </a:r>
            <a:r>
              <a:rPr lang="pt-BR" sz="2400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>
                <a:solidFill>
                  <a:srgbClr val="FFC000"/>
                </a:solidFill>
              </a:rPr>
              <a:t>(f2) &gt; 0</a:t>
            </a:r>
            <a:r>
              <a:rPr lang="pt-BR" sz="2000" dirty="0" smtClean="0"/>
              <a:t>)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primeiro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é maior");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>
                <a:solidFill>
                  <a:srgbClr val="FFC000"/>
                </a:solidFill>
              </a:rPr>
              <a:t>(f2) &lt; 0</a:t>
            </a:r>
            <a:r>
              <a:rPr lang="pt-BR" sz="2000" dirty="0" smtClean="0"/>
              <a:t>)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segundo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é maior");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3600" dirty="0" smtClean="0"/>
              <a:t>Implementando a interface </a:t>
            </a:r>
            <a:r>
              <a:rPr lang="pt-BR" sz="3600" dirty="0" err="1" smtClean="0"/>
              <a:t>Comparable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</a:t>
            </a:r>
            <a:r>
              <a:rPr lang="pt-BR" b="1" i="1" dirty="0" err="1" smtClean="0"/>
              <a:t>compareTo</a:t>
            </a:r>
            <a:r>
              <a:rPr lang="pt-BR" b="1" i="1" dirty="0" smtClean="0"/>
              <a:t>()</a:t>
            </a:r>
            <a:r>
              <a:rPr lang="pt-BR" dirty="0" smtClean="0"/>
              <a:t> só funciona em classes que implementam 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Comparable</a:t>
            </a:r>
            <a:endParaRPr lang="pt-BR" dirty="0" smtClean="0"/>
          </a:p>
          <a:p>
            <a:pPr>
              <a:spcBef>
                <a:spcPts val="3000"/>
              </a:spcBef>
            </a:pPr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Implementando a interface Comparable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public class Funcionario </a:t>
            </a:r>
            <a:r>
              <a:rPr lang="pt-BR" sz="1800" dirty="0" smtClean="0">
                <a:solidFill>
                  <a:srgbClr val="FFC000"/>
                </a:solidFill>
              </a:rPr>
              <a:t>implements Comparable&lt;Funcionario&gt;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dirty="0" err="1" smtClean="0"/>
              <a:t>int</a:t>
            </a:r>
            <a:r>
              <a:rPr lang="pt-BR" sz="1800" dirty="0" smtClean="0"/>
              <a:t> matricula;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</a:t>
            </a:r>
            <a:r>
              <a:rPr lang="pt-BR" sz="1800" u="sng" dirty="0" smtClean="0"/>
              <a:t>nome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cargo;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// ... métodos </a:t>
            </a:r>
            <a:r>
              <a:rPr lang="pt-BR" sz="1800" dirty="0" err="1" smtClean="0"/>
              <a:t>gets</a:t>
            </a:r>
            <a:r>
              <a:rPr lang="pt-BR" sz="18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public int compareTo(Funcionario outro)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if (</a:t>
            </a:r>
            <a:r>
              <a:rPr lang="pt-BR" sz="1800" u="sng" dirty="0" smtClean="0"/>
              <a:t>this.nome</a:t>
            </a:r>
            <a:r>
              <a:rPr lang="pt-BR" sz="1800" dirty="0" smtClean="0"/>
              <a:t>.compareTo(</a:t>
            </a:r>
            <a:r>
              <a:rPr lang="pt-BR" sz="1800" u="sng" dirty="0" smtClean="0"/>
              <a:t>outro.nome</a:t>
            </a:r>
            <a:r>
              <a:rPr lang="pt-BR" sz="1800" dirty="0" smtClean="0"/>
              <a:t>) &gt;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(</a:t>
            </a:r>
            <a:r>
              <a:rPr lang="pt-BR" sz="1800" u="sng" dirty="0" smtClean="0"/>
              <a:t>this.nome</a:t>
            </a:r>
            <a:r>
              <a:rPr lang="pt-BR" sz="1800" dirty="0" smtClean="0"/>
              <a:t>.compareTo(</a:t>
            </a:r>
            <a:r>
              <a:rPr lang="pt-BR" sz="1800" u="sng" dirty="0" smtClean="0"/>
              <a:t>outro.nome</a:t>
            </a:r>
            <a:r>
              <a:rPr lang="pt-BR" sz="1800" dirty="0" smtClean="0"/>
              <a:t>) &lt;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-1;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0;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Crie uma classe denominada </a:t>
            </a:r>
            <a:r>
              <a:rPr lang="pt-BR" sz="2400" dirty="0" smtClean="0">
                <a:solidFill>
                  <a:srgbClr val="FFC000"/>
                </a:solidFill>
              </a:rPr>
              <a:t>Produto</a:t>
            </a:r>
            <a:r>
              <a:rPr lang="pt-BR" sz="2400" dirty="0" smtClean="0"/>
              <a:t> contendo os seguintes atributos: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codigo</a:t>
            </a:r>
            <a:r>
              <a:rPr lang="pt-BR" sz="2000" dirty="0" smtClean="0"/>
              <a:t>: inteiro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descricao</a:t>
            </a:r>
            <a:r>
              <a:rPr lang="pt-BR" sz="2000" dirty="0" smtClean="0"/>
              <a:t>: String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preco</a:t>
            </a:r>
            <a:r>
              <a:rPr lang="pt-BR" sz="2000" dirty="0" smtClean="0"/>
              <a:t>: double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os métodos </a:t>
            </a:r>
            <a:r>
              <a:rPr lang="pt-BR" sz="2400" dirty="0" smtClean="0">
                <a:solidFill>
                  <a:srgbClr val="FFC000"/>
                </a:solidFill>
              </a:rPr>
              <a:t>get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set</a:t>
            </a:r>
            <a:r>
              <a:rPr lang="pt-BR" sz="2400" dirty="0" smtClean="0"/>
              <a:t> para cada um destes atributos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 método </a:t>
            </a:r>
            <a:r>
              <a:rPr lang="pt-BR" sz="2400" dirty="0" smtClean="0">
                <a:solidFill>
                  <a:srgbClr val="FFC000"/>
                </a:solidFill>
              </a:rPr>
              <a:t>equals()</a:t>
            </a:r>
            <a:r>
              <a:rPr lang="pt-BR" sz="2400" dirty="0" smtClean="0"/>
              <a:t> realizando a comparação pela descrição do produto. Em outras palavras, dois produtos serão iguais quando possuírem a mesma descrição.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A classe Produto deverá implementar a interface </a:t>
            </a:r>
            <a:r>
              <a:rPr lang="pt-BR" sz="2400" dirty="0" smtClean="0">
                <a:solidFill>
                  <a:srgbClr val="FFC000"/>
                </a:solidFill>
              </a:rPr>
              <a:t>Comparable&lt;Produto&gt;</a:t>
            </a:r>
            <a:r>
              <a:rPr lang="pt-BR" sz="2400" dirty="0" smtClean="0"/>
              <a:t> bem como seu método </a:t>
            </a:r>
            <a:r>
              <a:rPr lang="pt-BR" sz="2400" dirty="0" smtClean="0">
                <a:solidFill>
                  <a:srgbClr val="FFC000"/>
                </a:solidFill>
              </a:rPr>
              <a:t>compareTo()</a:t>
            </a:r>
            <a:r>
              <a:rPr lang="pt-BR" sz="2400" dirty="0" smtClean="0"/>
              <a:t> realizando a comparação também pela descrição em ordem crescente.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Em outras palavras, o método compareTo() deverá retornar:</a:t>
            </a:r>
          </a:p>
          <a:p>
            <a:pPr lvl="1">
              <a:spcBef>
                <a:spcPts val="2400"/>
              </a:spcBef>
            </a:pPr>
            <a:r>
              <a:rPr lang="pt-BR" sz="2000" u="sng" dirty="0" smtClean="0"/>
              <a:t>Um número positivo</a:t>
            </a:r>
            <a:r>
              <a:rPr lang="pt-BR" sz="2000" dirty="0" smtClean="0"/>
              <a:t> quando a descrição do item em questão for alfabeticamente maior que a descrição do outro produto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Um número negativo</a:t>
            </a:r>
            <a:r>
              <a:rPr lang="pt-BR" sz="2000" dirty="0" smtClean="0"/>
              <a:t> quando contrário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Zero</a:t>
            </a:r>
            <a:r>
              <a:rPr lang="pt-BR" sz="2000" dirty="0" smtClean="0"/>
              <a:t> quando tiverem a mesma descrição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(fim)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Crie um classe executável chamada </a:t>
            </a:r>
            <a:r>
              <a:rPr lang="pt-BR" sz="2400" dirty="0" err="1" smtClean="0">
                <a:solidFill>
                  <a:srgbClr val="FFC000"/>
                </a:solidFill>
              </a:rPr>
              <a:t>ExercicioComparable</a:t>
            </a:r>
            <a:r>
              <a:rPr lang="pt-BR" sz="2400" dirty="0" smtClean="0"/>
              <a:t> e no método </a:t>
            </a:r>
            <a:r>
              <a:rPr lang="pt-BR" sz="2400" dirty="0" smtClean="0">
                <a:solidFill>
                  <a:srgbClr val="FFC000"/>
                </a:solidFill>
              </a:rPr>
              <a:t>main()</a:t>
            </a:r>
            <a:r>
              <a:rPr lang="pt-BR" sz="2400" dirty="0" smtClean="0"/>
              <a:t> crie 3 instâncias da classe produto conforme abaixo:</a:t>
            </a:r>
            <a:endParaRPr lang="pt-BR" sz="2400" u="sng" dirty="0" smtClean="0"/>
          </a:p>
          <a:p>
            <a:pPr marL="450850" indent="0">
              <a:buNone/>
              <a:tabLst>
                <a:tab pos="890588" algn="l"/>
              </a:tabLst>
            </a:pPr>
            <a:endParaRPr lang="pt-BR" sz="1800" b="1" dirty="0" smtClean="0"/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p1</a:t>
            </a:r>
            <a:r>
              <a:rPr lang="pt-BR" sz="1800" dirty="0" smtClean="0"/>
              <a:t> = new Produto(805, “Leite Integral”, 1.70);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p2</a:t>
            </a:r>
            <a:r>
              <a:rPr lang="pt-BR" sz="1800" dirty="0" smtClean="0"/>
              <a:t> = new Produto(930, “Café em pó”, 4.80);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p3</a:t>
            </a:r>
            <a:r>
              <a:rPr lang="pt-BR" sz="1800" dirty="0" smtClean="0"/>
              <a:t> = new Produto(110, “Manteiga”, 2.80);</a:t>
            </a:r>
          </a:p>
          <a:p>
            <a:pPr marL="450850" lvl="1" indent="0">
              <a:buNone/>
              <a:tabLst>
                <a:tab pos="8905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r>
              <a:rPr lang="pt-BR" sz="2400" dirty="0" smtClean="0"/>
              <a:t>Em seguida, exiba cada um dos produtos conforme a ordem definida pelo método compareTo() de cada objeto.</a:t>
            </a:r>
            <a:endParaRPr lang="pt-BR" sz="2400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primitivos utilizamos o operador ==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x</a:t>
            </a:r>
            <a:r>
              <a:rPr lang="pt-BR" sz="2400" dirty="0" smtClean="0"/>
              <a:t> = 8;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y</a:t>
            </a:r>
            <a:r>
              <a:rPr lang="pt-BR" sz="2400" dirty="0" smtClean="0"/>
              <a:t> = 4 + 4;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/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x == y</a:t>
            </a:r>
            <a:r>
              <a:rPr lang="pt-BR" sz="2400" dirty="0" smtClean="0"/>
              <a:t>)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iguais.");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diferentes.");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Equivalência de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String utilizamos o método </a:t>
            </a:r>
            <a:r>
              <a:rPr lang="pt-BR" u="sng" dirty="0" err="1" smtClean="0"/>
              <a:t>equals</a:t>
            </a:r>
            <a:r>
              <a:rPr lang="pt-BR" u="sng" dirty="0" smtClean="0"/>
              <a:t>()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endParaRPr lang="pt-BR" sz="20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String </a:t>
            </a:r>
            <a:r>
              <a:rPr lang="pt-BR" sz="2400" dirty="0" err="1" smtClean="0"/>
              <a:t>temp</a:t>
            </a:r>
            <a:r>
              <a:rPr lang="pt-BR" sz="2400" dirty="0" smtClean="0"/>
              <a:t> = "nova";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valor1</a:t>
            </a:r>
            <a:r>
              <a:rPr lang="pt-BR" sz="2400" dirty="0" smtClean="0"/>
              <a:t> = "</a:t>
            </a:r>
            <a:r>
              <a:rPr lang="pt-BR" sz="2400" dirty="0" err="1" smtClean="0"/>
              <a:t>casanova</a:t>
            </a:r>
            <a:r>
              <a:rPr lang="pt-BR" sz="2400" dirty="0" smtClean="0"/>
              <a:t>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valor2</a:t>
            </a:r>
            <a:r>
              <a:rPr lang="pt-BR" sz="2400" dirty="0" smtClean="0"/>
              <a:t> = "casa" + </a:t>
            </a:r>
            <a:r>
              <a:rPr lang="pt-BR" sz="2400" dirty="0" err="1" smtClean="0"/>
              <a:t>temp</a:t>
            </a:r>
            <a:r>
              <a:rPr lang="pt-BR" sz="2400" dirty="0" smtClean="0"/>
              <a:t>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4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valor1.</a:t>
            </a:r>
            <a:r>
              <a:rPr lang="pt-BR" sz="2400" dirty="0" err="1" smtClean="0">
                <a:solidFill>
                  <a:srgbClr val="FFC000"/>
                </a:solidFill>
              </a:rPr>
              <a:t>equals</a:t>
            </a:r>
            <a:r>
              <a:rPr lang="pt-BR" sz="2400" dirty="0" smtClean="0">
                <a:solidFill>
                  <a:srgbClr val="FFC000"/>
                </a:solidFill>
              </a:rPr>
              <a:t>(valor2)</a:t>
            </a:r>
            <a:r>
              <a:rPr lang="pt-BR" sz="24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diferentes");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verificar a equivalência de outros tipos de objetos também utilizamos o método </a:t>
            </a: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(f2)</a:t>
            </a:r>
            <a:r>
              <a:rPr lang="pt-BR" sz="2000" dirty="0" smtClean="0"/>
              <a:t>)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diferentes");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Um dos métodos derivados da superclasse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3860849"/>
            <a:ext cx="2592288" cy="504255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Implementando o método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857672" y="1556793"/>
            <a:ext cx="6666656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(!(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instanceof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false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outro = (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 </a:t>
            </a:r>
            <a:r>
              <a:rPr lang="pt-BR" sz="2000" dirty="0" err="1" smtClean="0"/>
              <a:t>object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</a:t>
            </a:r>
            <a:r>
              <a:rPr lang="pt-BR" sz="2000" dirty="0" err="1" smtClean="0"/>
              <a:t>this</a:t>
            </a:r>
            <a:r>
              <a:rPr lang="pt-BR" sz="2000" dirty="0" smtClean="0"/>
              <a:t>.matricula == outro.matricula);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Leis de igualdade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dirty="0" smtClean="0"/>
              <a:t>Ao implementar o método </a:t>
            </a:r>
            <a:r>
              <a:rPr lang="pt-BR" dirty="0" err="1" smtClean="0"/>
              <a:t>equals</a:t>
            </a:r>
            <a:r>
              <a:rPr lang="pt-BR" dirty="0" smtClean="0"/>
              <a:t>(), certifique-se de atender as 4 leis de igualdade. Para isto seu método </a:t>
            </a:r>
            <a:r>
              <a:rPr lang="pt-BR" dirty="0" err="1" smtClean="0"/>
              <a:t>equals</a:t>
            </a:r>
            <a:r>
              <a:rPr lang="pt-BR" dirty="0" smtClean="0"/>
              <a:t>() deve ser:</a:t>
            </a:r>
          </a:p>
          <a:p>
            <a:pPr lvl="1"/>
            <a:endParaRPr lang="pt-BR" dirty="0" smtClean="0"/>
          </a:p>
          <a:p>
            <a:pPr marL="2419350" lvl="1"/>
            <a:r>
              <a:rPr lang="pt-BR" dirty="0" smtClean="0"/>
              <a:t>Simétrico</a:t>
            </a:r>
          </a:p>
          <a:p>
            <a:pPr marL="2419350" lvl="1"/>
            <a:r>
              <a:rPr lang="pt-BR" dirty="0" smtClean="0"/>
              <a:t>Reflexivo</a:t>
            </a:r>
          </a:p>
          <a:p>
            <a:pPr marL="2419350" lvl="1"/>
            <a:r>
              <a:rPr lang="pt-BR" dirty="0" smtClean="0"/>
              <a:t>Transitivo</a:t>
            </a:r>
          </a:p>
          <a:p>
            <a:pPr marL="2419350" lvl="1"/>
            <a:r>
              <a:rPr lang="pt-BR" dirty="0" smtClean="0"/>
              <a:t>Consistente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simetria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simétrico</a:t>
            </a:r>
            <a:r>
              <a:rPr lang="pt-BR" dirty="0" smtClean="0"/>
              <a:t>. Isto significa que a regra abaixo sempre deve ser verdadeira para qualquer instância de sua classe: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sempre deve ser verdade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483768" y="4293096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1493</TotalTime>
  <Words>935</Words>
  <Application>Microsoft Office PowerPoint</Application>
  <PresentationFormat>On-screen Show (4:3)</PresentationFormat>
  <Paragraphs>287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Técnica</vt:lpstr>
      <vt:lpstr>Os métodos equals() e hashCode()</vt:lpstr>
      <vt:lpstr>Os métodos equals() e hashCode()</vt:lpstr>
      <vt:lpstr>Equivalência de tipos primitivos</vt:lpstr>
      <vt:lpstr>Equivalência de Strings</vt:lpstr>
      <vt:lpstr>Equivalência de outros objetos</vt:lpstr>
      <vt:lpstr>O método equals()</vt:lpstr>
      <vt:lpstr>Implementando o método equals()</vt:lpstr>
      <vt:lpstr>Leis de igualdade</vt:lpstr>
      <vt:lpstr>Lei da simetria</vt:lpstr>
      <vt:lpstr>Lei da reflexividade</vt:lpstr>
      <vt:lpstr>Lei da transitividade</vt:lpstr>
      <vt:lpstr>Lei da consistência</vt:lpstr>
      <vt:lpstr>O método hashCode()</vt:lpstr>
      <vt:lpstr>O método hashCode()</vt:lpstr>
      <vt:lpstr>O método hashCode()</vt:lpstr>
      <vt:lpstr>Implementando o método hashCode()</vt:lpstr>
      <vt:lpstr>A interface Comparable</vt:lpstr>
      <vt:lpstr>Comparando tipos primitivos</vt:lpstr>
      <vt:lpstr>Comparando Strings</vt:lpstr>
      <vt:lpstr>Comparando outros objetos</vt:lpstr>
      <vt:lpstr>Implementando a interface Comparable</vt:lpstr>
      <vt:lpstr>Implementando a interface Comparable</vt:lpstr>
      <vt:lpstr>Exercício</vt:lpstr>
      <vt:lpstr>Exercício (continuação)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métodos equals() e hashCode()</dc:title>
  <dc:creator>Sandro Vieira</dc:creator>
  <cp:lastModifiedBy>Sandro Luiz S. Vieira</cp:lastModifiedBy>
  <cp:revision>169</cp:revision>
  <dcterms:created xsi:type="dcterms:W3CDTF">2011-12-17T14:07:49Z</dcterms:created>
  <dcterms:modified xsi:type="dcterms:W3CDTF">2012-09-24T19:26:45Z</dcterms:modified>
</cp:coreProperties>
</file>