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8" r:id="rId3"/>
    <p:sldId id="319" r:id="rId4"/>
    <p:sldId id="320" r:id="rId5"/>
    <p:sldId id="329" r:id="rId6"/>
    <p:sldId id="330" r:id="rId7"/>
    <p:sldId id="331" r:id="rId8"/>
    <p:sldId id="333" r:id="rId9"/>
    <p:sldId id="334" r:id="rId10"/>
    <p:sldId id="332" r:id="rId11"/>
    <p:sldId id="324" r:id="rId12"/>
    <p:sldId id="335" r:id="rId13"/>
    <p:sldId id="336" r:id="rId14"/>
    <p:sldId id="337" r:id="rId15"/>
    <p:sldId id="326" r:id="rId16"/>
    <p:sldId id="323" r:id="rId17"/>
    <p:sldId id="353" r:id="rId18"/>
    <p:sldId id="344" r:id="rId19"/>
    <p:sldId id="322" r:id="rId20"/>
    <p:sldId id="345" r:id="rId21"/>
    <p:sldId id="346" r:id="rId22"/>
    <p:sldId id="347" r:id="rId23"/>
    <p:sldId id="349" r:id="rId24"/>
    <p:sldId id="348" r:id="rId25"/>
    <p:sldId id="350" r:id="rId26"/>
    <p:sldId id="355" r:id="rId27"/>
    <p:sldId id="327" r:id="rId28"/>
    <p:sldId id="354" r:id="rId29"/>
    <p:sldId id="328" r:id="rId30"/>
    <p:sldId id="356" r:id="rId31"/>
    <p:sldId id="357" r:id="rId32"/>
    <p:sldId id="358" r:id="rId33"/>
    <p:sldId id="359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93369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8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6EEE-DF2A-48EA-A73A-AB2D54A1DB2A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D136-109B-416C-AB31-135BF8710F08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78E6-001B-4A8D-BA6B-320E1CDD92DF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3B301-4D33-472B-9EA1-FE4739FFB887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2E46-77E0-4AB1-A75D-9CBA80F15487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D2ED1-D587-44B6-A55F-C7E9981403E2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8DAE-4C14-46BA-B6A9-566ED2C85393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B665-AFC7-49F0-8309-B0D524735A69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40D6-50D9-41CF-A7D0-FF437F5524B1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6C902-3F3E-4D4C-ABB1-256ED3FA33D5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A98F-05F6-48F8-A21F-3ECAEA3B5D43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C0DF7-6950-4DFB-9681-08CDE4FE5FFA}" type="datetime1">
              <a:rPr lang="pt-BR" smtClean="0"/>
              <a:pPr>
                <a:defRPr/>
              </a:pPr>
              <a:t>17/05/2012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Título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Transferindo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utilizar instruções que exigem o tratamento de exceptions, temos duas opções: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Tratar a exception com </a:t>
            </a:r>
            <a:r>
              <a:rPr lang="pt-BR" b="1" i="1" dirty="0" err="1" smtClean="0"/>
              <a:t>try</a:t>
            </a:r>
            <a:r>
              <a:rPr lang="pt-BR" b="1" i="1" dirty="0" smtClean="0"/>
              <a:t> / catch</a:t>
            </a:r>
            <a:r>
              <a:rPr lang="pt-BR" dirty="0" smtClean="0"/>
              <a:t>, conforme já visto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Transferir a exception para quem chamou o método atual através da cláusula </a:t>
            </a:r>
            <a:r>
              <a:rPr lang="pt-BR" b="1" i="1" dirty="0" err="1" smtClean="0"/>
              <a:t>throws</a:t>
            </a:r>
            <a:endParaRPr lang="pt-BR" b="1" i="1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Transferindo exceções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pt-BR" sz="3200" dirty="0" smtClean="0"/>
              <a:t>Cláusula </a:t>
            </a:r>
            <a:r>
              <a:rPr lang="pt-BR" sz="3200" dirty="0" err="1" smtClean="0"/>
              <a:t>throws</a:t>
            </a:r>
            <a:endParaRPr lang="pt-BR" sz="32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abrirArquivo</a:t>
            </a:r>
            <a:r>
              <a:rPr lang="pt-BR" sz="2400" dirty="0" smtClean="0"/>
              <a:t>() </a:t>
            </a:r>
            <a:r>
              <a:rPr lang="pt-BR" sz="2400" b="1" dirty="0" err="1" smtClean="0">
                <a:solidFill>
                  <a:srgbClr val="FFC000"/>
                </a:solidFill>
              </a:rPr>
              <a:t>throws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FileNotFountException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</a:t>
            </a:r>
            <a:r>
              <a:rPr lang="pt-BR" sz="2400" dirty="0" smtClean="0"/>
              <a:t>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Bloco de código associado ao </a:t>
            </a:r>
            <a:r>
              <a:rPr lang="pt-BR" sz="2800" dirty="0" err="1" smtClean="0"/>
              <a:t>try</a:t>
            </a:r>
            <a:r>
              <a:rPr lang="pt-BR" sz="2800" dirty="0" smtClean="0"/>
              <a:t>/catch que garante a execução de </a:t>
            </a:r>
            <a:r>
              <a:rPr lang="pt-BR" sz="2800" smtClean="0"/>
              <a:t>instruções mesmo </a:t>
            </a:r>
            <a:r>
              <a:rPr lang="pt-BR" sz="2800" dirty="0" smtClean="0"/>
              <a:t>quando não ocorre exceções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Define um bloco de código que será executado 100% das vezes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Geralmente utilizado para finalizar alguma pendência que o método deixou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289720" y="1351309"/>
            <a:ext cx="58025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</a:t>
            </a:r>
            <a:r>
              <a:rPr lang="pt-BR" sz="2000" dirty="0" err="1" smtClean="0"/>
              <a:t>throws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Conta c1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saldo = c1.</a:t>
            </a:r>
            <a:r>
              <a:rPr lang="pt-BR" sz="2000" dirty="0" err="1" smtClean="0"/>
              <a:t>getSaldo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gravarNoArquivo</a:t>
            </a:r>
            <a:r>
              <a:rPr lang="pt-BR" sz="2000" dirty="0" smtClean="0"/>
              <a:t>(saldo);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saldo;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ao acessar BD");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RuntimeException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inesperado");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>
                <a:solidFill>
                  <a:srgbClr val="FFC000"/>
                </a:solidFill>
              </a:rPr>
              <a:t>finally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getMessage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uma mensagem a respeito do problema que provocou a exception.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endParaRPr lang="pt-BR" sz="2000" dirty="0" smtClean="0"/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...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 catch (Exception </a:t>
            </a:r>
            <a:r>
              <a:rPr lang="pt-BR" sz="2000" dirty="0" smtClean="0">
                <a:solidFill>
                  <a:srgbClr val="FFC000"/>
                </a:solidFill>
              </a:rPr>
              <a:t>e</a:t>
            </a:r>
            <a:r>
              <a:rPr lang="pt-BR" sz="2000" dirty="0" smtClean="0"/>
              <a:t>)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problema: ” +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printStackTrace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Exibe em console a pilha de chamadas de métodos desde o método </a:t>
            </a:r>
            <a:r>
              <a:rPr lang="pt-BR" dirty="0" err="1" smtClean="0"/>
              <a:t>main</a:t>
            </a:r>
            <a:r>
              <a:rPr lang="pt-BR" dirty="0" smtClean="0"/>
              <a:t> até o momento em que a exception ocorreu.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endParaRPr lang="pt-BR" sz="2400" dirty="0" smtClean="0"/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...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 catch (Exception </a:t>
            </a:r>
            <a:r>
              <a:rPr lang="pt-BR" sz="2400" dirty="0" smtClean="0">
                <a:solidFill>
                  <a:srgbClr val="FFC000"/>
                </a:solidFill>
              </a:rPr>
              <a:t>e</a:t>
            </a:r>
            <a:r>
              <a:rPr lang="pt-BR" sz="2400" dirty="0" smtClean="0"/>
              <a:t>)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e.printStackTrace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NullPointerException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NumberFormatException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ArrayIndexOutOfBoundsException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ArithmeticException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ClassCastException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IOException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sql</a:t>
            </a:r>
            <a:r>
              <a:rPr lang="pt-BR" sz="2400" dirty="0" smtClean="0"/>
              <a:t>.</a:t>
            </a:r>
            <a:r>
              <a:rPr lang="pt-BR" sz="2400" dirty="0" err="1" smtClean="0"/>
              <a:t>SQLException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executar um método sobre uma variável que não possui um objeto referenciado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c.setNome</a:t>
            </a:r>
            <a:r>
              <a:rPr lang="pt-BR" dirty="0" smtClean="0">
                <a:solidFill>
                  <a:srgbClr val="FFC000"/>
                </a:solidFill>
              </a:rPr>
              <a:t>(“Manuel da silva”);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Exceptions</a:t>
            </a:r>
          </a:p>
          <a:p>
            <a:pPr eaLnBrk="1" hangingPunct="1"/>
            <a:r>
              <a:rPr lang="pt-BR" sz="2800" dirty="0" smtClean="0"/>
              <a:t>Exceções verificadas</a:t>
            </a:r>
          </a:p>
          <a:p>
            <a:pPr eaLnBrk="1" hangingPunct="1"/>
            <a:r>
              <a:rPr lang="pt-BR" sz="2800" dirty="0" smtClean="0"/>
              <a:t>Transferindo exceções</a:t>
            </a:r>
          </a:p>
          <a:p>
            <a:pPr eaLnBrk="1" hangingPunct="1"/>
            <a:r>
              <a:rPr lang="pt-BR" sz="2800" dirty="0" smtClean="0"/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Principais métodos de exceções</a:t>
            </a:r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NumberFormatException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a conversão de um String para um valor numérico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081088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String texto = “10xpt23”;</a:t>
            </a: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idade = </a:t>
            </a:r>
            <a:r>
              <a:rPr lang="pt-BR" dirty="0" err="1" smtClean="0">
                <a:solidFill>
                  <a:srgbClr val="FFC000"/>
                </a:solidFill>
              </a:rPr>
              <a:t>Integer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parseInt</a:t>
            </a:r>
            <a:r>
              <a:rPr lang="pt-BR" dirty="0" smtClean="0">
                <a:solidFill>
                  <a:srgbClr val="FFC000"/>
                </a:solidFill>
              </a:rPr>
              <a:t>(texto);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ArrayIndexOutOfBoundsException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</a:t>
            </a:r>
            <a:r>
              <a:rPr lang="pt-BR" dirty="0" smtClean="0"/>
              <a:t>obter um </a:t>
            </a:r>
            <a:r>
              <a:rPr lang="pt-BR" dirty="0" smtClean="0"/>
              <a:t>item inexistente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{ 1200.5, 630.0, 950.15 };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 s =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ArithmeticException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em operações aritméticas com inteiros que possuem resultado inválido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= 25;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 = 0;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rateio =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/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ClassCastException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o </a:t>
            </a:r>
            <a:r>
              <a:rPr lang="pt-BR" i="1" dirty="0" err="1" smtClean="0"/>
              <a:t>cast</a:t>
            </a:r>
            <a:r>
              <a:rPr lang="pt-BR" dirty="0" smtClean="0"/>
              <a:t> (</a:t>
            </a:r>
            <a:r>
              <a:rPr lang="pt-BR" dirty="0" err="1" smtClean="0"/>
              <a:t>tipagem</a:t>
            </a:r>
            <a:r>
              <a:rPr lang="pt-BR" dirty="0" smtClean="0"/>
              <a:t>) para um tipo incompatível com o objeto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Conta </a:t>
            </a:r>
            <a:r>
              <a:rPr lang="pt-BR" dirty="0" smtClean="0">
                <a:solidFill>
                  <a:srgbClr val="FFC000"/>
                </a:solidFill>
              </a:rPr>
              <a:t>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ContaPoupanca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 cc </a:t>
            </a:r>
            <a:r>
              <a:rPr lang="pt-BR" dirty="0" smtClean="0">
                <a:solidFill>
                  <a:srgbClr val="FFC000"/>
                </a:solidFill>
              </a:rPr>
              <a:t>= 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) </a:t>
            </a:r>
            <a:r>
              <a:rPr lang="pt-BR" dirty="0" smtClean="0">
                <a:solidFill>
                  <a:srgbClr val="FFC000"/>
                </a:solidFill>
              </a:rPr>
              <a:t>c;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io</a:t>
            </a:r>
            <a:r>
              <a:rPr lang="pt-BR" sz="2000" dirty="0" smtClean="0"/>
              <a:t> (será visto no capítulo 10)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em operações de input/output, como leitura de arquivos, comunicação por rede que não são realizados com sucesso.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Possui diversas classes filhas que representam subtipos de problemas do gênero I/O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(“C:\\carta.txt”);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err="1" smtClean="0"/>
              <a:t>SQLException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sql</a:t>
            </a:r>
            <a:r>
              <a:rPr lang="pt-BR" sz="2000" dirty="0" smtClean="0"/>
              <a:t> (será visto no capítulo 11)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ao tentar realizar operações de acesso a bancos de dados que resultam em problemas, tais como:</a:t>
            </a:r>
          </a:p>
          <a:p>
            <a:pPr lvl="2">
              <a:spcBef>
                <a:spcPts val="600"/>
              </a:spcBef>
            </a:pPr>
            <a:endParaRPr lang="pt-BR" sz="1800" dirty="0" smtClean="0"/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 banco de dados que não está no ar;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conectar com usuário ou senha inválidos;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uma tabela inexistente.</a:t>
            </a:r>
            <a:endParaRPr lang="pt-BR" sz="2000" dirty="0" smtClean="0"/>
          </a:p>
          <a:p>
            <a:pPr marL="0" lvl="1" indent="6350" algn="ctr">
              <a:spcBef>
                <a:spcPts val="0"/>
              </a:spcBef>
              <a:buNone/>
            </a:pPr>
            <a:endParaRPr lang="pt-BR" sz="2000" spc="-30" dirty="0" smtClean="0">
              <a:solidFill>
                <a:srgbClr val="FFC000"/>
              </a:solidFill>
            </a:endParaRPr>
          </a:p>
          <a:p>
            <a:pPr marL="0" lvl="1" indent="6350" algn="ctr">
              <a:spcBef>
                <a:spcPts val="0"/>
              </a:spcBef>
              <a:buNone/>
            </a:pPr>
            <a:r>
              <a:rPr lang="pt-BR" sz="2000" spc="-30" dirty="0" err="1" smtClean="0">
                <a:solidFill>
                  <a:srgbClr val="FFC000"/>
                </a:solidFill>
              </a:rPr>
              <a:t>rs</a:t>
            </a:r>
            <a:r>
              <a:rPr lang="pt-BR" sz="2000" spc="-30" dirty="0" smtClean="0">
                <a:solidFill>
                  <a:srgbClr val="FFC000"/>
                </a:solidFill>
              </a:rPr>
              <a:t> = </a:t>
            </a:r>
            <a:r>
              <a:rPr lang="pt-BR" sz="2000" spc="-30" dirty="0" err="1" smtClean="0">
                <a:solidFill>
                  <a:srgbClr val="FFC000"/>
                </a:solidFill>
              </a:rPr>
              <a:t>st</a:t>
            </a:r>
            <a:r>
              <a:rPr lang="pt-BR" sz="2000" spc="-30" dirty="0" smtClean="0">
                <a:solidFill>
                  <a:srgbClr val="FFC000"/>
                </a:solidFill>
              </a:rPr>
              <a:t>.</a:t>
            </a:r>
            <a:r>
              <a:rPr lang="pt-BR" sz="2000" spc="-30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spc="-30" dirty="0" smtClean="0">
                <a:solidFill>
                  <a:srgbClr val="FFC000"/>
                </a:solidFill>
              </a:rPr>
              <a:t>(“SELECT nome, </a:t>
            </a:r>
            <a:r>
              <a:rPr lang="pt-BR" sz="2000" spc="-30" dirty="0" err="1" smtClean="0">
                <a:solidFill>
                  <a:srgbClr val="FFC000"/>
                </a:solidFill>
              </a:rPr>
              <a:t>salario</a:t>
            </a:r>
            <a:r>
              <a:rPr lang="pt-BR" sz="2000" spc="-30" dirty="0" smtClean="0">
                <a:solidFill>
                  <a:srgbClr val="FFC000"/>
                </a:solidFill>
              </a:rPr>
              <a:t> FROM </a:t>
            </a:r>
            <a:r>
              <a:rPr lang="pt-BR" sz="2000" spc="-30" dirty="0" err="1" smtClean="0">
                <a:solidFill>
                  <a:srgbClr val="FFC000"/>
                </a:solidFill>
              </a:rPr>
              <a:t>tab_funcionario</a:t>
            </a:r>
            <a:r>
              <a:rPr lang="pt-BR" sz="2000" spc="-3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Força a ocorrência de uma exception sinalizando que há algum problema ao executar a operação em questão.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 err="1" smtClean="0"/>
              <a:t>void</a:t>
            </a:r>
            <a:r>
              <a:rPr lang="pt-BR" sz="2200" dirty="0" smtClean="0"/>
              <a:t> </a:t>
            </a:r>
            <a:r>
              <a:rPr lang="pt-BR" sz="2200" dirty="0" err="1" smtClean="0"/>
              <a:t>exibeParabens</a:t>
            </a:r>
            <a:r>
              <a:rPr lang="pt-BR" sz="2200" dirty="0" smtClean="0"/>
              <a:t>(</a:t>
            </a:r>
            <a:r>
              <a:rPr lang="pt-BR" sz="2200" dirty="0" err="1" smtClean="0"/>
              <a:t>int</a:t>
            </a:r>
            <a:r>
              <a:rPr lang="pt-BR" sz="2200" dirty="0" smtClean="0"/>
              <a:t> idade) </a:t>
            </a:r>
            <a:r>
              <a:rPr lang="pt-BR" sz="2200" dirty="0" err="1" smtClean="0">
                <a:solidFill>
                  <a:srgbClr val="FFC000"/>
                </a:solidFill>
              </a:rPr>
              <a:t>throws</a:t>
            </a:r>
            <a:r>
              <a:rPr lang="pt-BR" sz="2200" dirty="0" smtClean="0">
                <a:solidFill>
                  <a:srgbClr val="FFC000"/>
                </a:solidFill>
              </a:rPr>
              <a:t> Exception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</a:t>
            </a:r>
            <a:r>
              <a:rPr lang="pt-BR" sz="2200" dirty="0" err="1" smtClean="0"/>
              <a:t>if</a:t>
            </a:r>
            <a:r>
              <a:rPr lang="pt-BR" sz="2200" dirty="0" smtClean="0"/>
              <a:t> (idade &gt;= 0)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Parabens</a:t>
            </a:r>
            <a:r>
              <a:rPr lang="pt-BR" sz="2200" dirty="0" smtClean="0"/>
              <a:t> pelos seus ” +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	idade + “ anos de vida.”);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</a:t>
            </a:r>
            <a:r>
              <a:rPr lang="pt-BR" sz="2200" u="sng" dirty="0" err="1" smtClean="0">
                <a:solidFill>
                  <a:srgbClr val="FFC000"/>
                </a:solidFill>
              </a:rPr>
              <a:t>throw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new</a:t>
            </a:r>
            <a:r>
              <a:rPr lang="pt-BR" sz="2200" dirty="0" smtClean="0">
                <a:solidFill>
                  <a:srgbClr val="FFC000"/>
                </a:solidFill>
              </a:rPr>
              <a:t> Exception(</a:t>
            </a:r>
            <a:r>
              <a:rPr lang="pt-BR" sz="2200" dirty="0" smtClean="0"/>
              <a:t>“Idade inválida”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}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Cláusula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rotinaPrincial</a:t>
            </a:r>
            <a:r>
              <a:rPr lang="pt-BR" sz="2000" dirty="0" smtClean="0"/>
              <a:t>()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Cliente cli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obterCliente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idade = cli.</a:t>
            </a:r>
            <a:r>
              <a:rPr lang="pt-BR" sz="2000" dirty="0" err="1" smtClean="0"/>
              <a:t>getIdade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exibeParabens</a:t>
            </a:r>
            <a:r>
              <a:rPr lang="pt-BR" sz="2000" dirty="0" smtClean="0">
                <a:solidFill>
                  <a:srgbClr val="FFC000"/>
                </a:solidFill>
              </a:rPr>
              <a:t>(idade);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smtClean="0">
                <a:solidFill>
                  <a:srgbClr val="FFC000"/>
                </a:solidFill>
              </a:rPr>
              <a:t>Exception 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Na maioria das ocasiões, ao implementar métodos que geram exceptions, é recomendável criar a sua própria exceção.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Isto permite que a aplicação principal utilize blocos </a:t>
            </a:r>
            <a:r>
              <a:rPr lang="pt-BR" b="1" i="1" dirty="0" smtClean="0"/>
              <a:t>catch</a:t>
            </a:r>
            <a:r>
              <a:rPr lang="pt-BR" dirty="0" smtClean="0"/>
              <a:t> específicos para a exception em questão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debitar(</a:t>
            </a:r>
            <a:r>
              <a:rPr lang="pt-BR" sz="2400" dirty="0" err="1" smtClean="0"/>
              <a:t>double</a:t>
            </a:r>
            <a:r>
              <a:rPr lang="pt-BR" sz="2400" dirty="0" smtClean="0"/>
              <a:t> valor) </a:t>
            </a:r>
            <a:r>
              <a:rPr lang="pt-BR" sz="2400" dirty="0" err="1" smtClean="0">
                <a:solidFill>
                  <a:srgbClr val="FFC000"/>
                </a:solidFill>
              </a:rPr>
              <a:t>throws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r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(valor &lt;= 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u="sng" dirty="0" err="1" smtClean="0">
                <a:solidFill>
                  <a:srgbClr val="FFC000"/>
                </a:solidFill>
              </a:rPr>
              <a:t>throw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			</a:t>
            </a:r>
            <a:r>
              <a:rPr lang="pt-BR" sz="2400" dirty="0" smtClean="0"/>
              <a:t>“Valor muito alto para debitar: ” + valor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4716016" y="2060848"/>
            <a:ext cx="3816051" cy="1584177"/>
            <a:chOff x="3636269" y="1196951"/>
            <a:chExt cx="3816051" cy="158417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36269" y="2277072"/>
              <a:ext cx="3816051" cy="504056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220446" y="1196951"/>
              <a:ext cx="2016596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Esta classe precisa</a:t>
              </a:r>
            </a:p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ser criada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1" name="Conector de seta reta 10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6228558" y="1781726"/>
              <a:ext cx="186" cy="56715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Criando a classe exceção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</a:t>
            </a:r>
            <a:r>
              <a:rPr lang="pt-BR" sz="2400" u="sng" dirty="0" err="1" smtClean="0"/>
              <a:t>extends</a:t>
            </a:r>
            <a:r>
              <a:rPr lang="pt-BR" sz="2400" u="sng" dirty="0" smtClean="0"/>
              <a:t> 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(String 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personalizadas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smtClean="0">
                <a:solidFill>
                  <a:srgbClr val="FFC000"/>
                </a:solidFill>
              </a:rPr>
              <a:t>conta.debitar(</a:t>
            </a:r>
            <a:r>
              <a:rPr lang="pt-BR" sz="2000" dirty="0" err="1" smtClean="0">
                <a:solidFill>
                  <a:srgbClr val="FFC000"/>
                </a:solidFill>
              </a:rPr>
              <a:t>valorBoleto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000" dirty="0" smtClean="0">
                <a:solidFill>
                  <a:srgbClr val="FFC000"/>
                </a:solidFill>
              </a:rPr>
              <a:t> 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(Exception e)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 desconhecido.”);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695468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sujeitas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a falhas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a serem executadas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em caso de falha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 – Exemp</a:t>
            </a:r>
            <a:r>
              <a:rPr lang="pt-BR" dirty="0" smtClean="0"/>
              <a:t>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7458744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Conexao</a:t>
            </a:r>
            <a:r>
              <a:rPr lang="pt-BR" dirty="0" smtClean="0"/>
              <a:t> </a:t>
            </a:r>
            <a:r>
              <a:rPr lang="pt-BR" dirty="0" err="1" smtClean="0"/>
              <a:t>cn</a:t>
            </a:r>
            <a:r>
              <a:rPr lang="pt-BR" dirty="0" smtClean="0"/>
              <a:t> = 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cn</a:t>
            </a:r>
            <a:r>
              <a:rPr lang="pt-BR" dirty="0" smtClean="0"/>
              <a:t>.</a:t>
            </a:r>
            <a:r>
              <a:rPr lang="pt-BR" dirty="0" err="1" smtClean="0"/>
              <a:t>gravarRegistro</a:t>
            </a:r>
            <a:r>
              <a:rPr lang="pt-BR" dirty="0" smtClean="0"/>
              <a:t>(aluno1);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(“Erro ao gravar”);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FFC000"/>
                </a:solidFill>
              </a:rPr>
              <a:t>e</a:t>
            </a:r>
            <a:r>
              <a:rPr lang="pt-BR" dirty="0" err="1" smtClean="0"/>
              <a:t>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41512"/>
            <a:ext cx="7992888" cy="4495800"/>
          </a:xfrm>
        </p:spPr>
        <p:txBody>
          <a:bodyPr/>
          <a:lstStyle/>
          <a:p>
            <a:pPr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try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Conexao</a:t>
            </a:r>
            <a:r>
              <a:rPr lang="pt-BR" sz="2400" dirty="0" smtClean="0"/>
              <a:t> </a:t>
            </a:r>
            <a:r>
              <a:rPr lang="pt-BR" sz="2400" dirty="0" err="1" smtClean="0"/>
              <a:t>cn</a:t>
            </a:r>
            <a:r>
              <a:rPr lang="pt-BR" sz="2400" dirty="0" smtClean="0"/>
              <a:t> = </a:t>
            </a:r>
            <a:r>
              <a:rPr lang="pt-BR" sz="2400" dirty="0" err="1" smtClean="0"/>
              <a:t>abrirConexao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Aluno aluno1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obterDados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gravarNoArquivo</a:t>
            </a:r>
            <a:r>
              <a:rPr lang="pt-BR" sz="2400" dirty="0" smtClean="0"/>
              <a:t>(aluno1);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SQLException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sqle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acessar banco de dados”);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IOException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ioe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gravar no arquivo”);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(Exception e)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inesperado”);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endParaRPr lang="pt-BR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2400" dirty="0" smtClean="0"/>
              <a:t>A instrução acima oferece risco de utilização (</a:t>
            </a:r>
            <a:r>
              <a:rPr lang="pt-BR" sz="2400" dirty="0" err="1" smtClean="0"/>
              <a:t>FileNotFoundException</a:t>
            </a:r>
            <a:r>
              <a:rPr lang="pt-BR" sz="2400" dirty="0" smtClean="0"/>
              <a:t>) e deve possuir tratamento de erro.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979712" y="3932734"/>
            <a:ext cx="540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580112" y="2996952"/>
            <a:ext cx="231345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Não é permitido sem</a:t>
            </a:r>
          </a:p>
          <a:p>
            <a:pPr algn="ctr"/>
            <a:r>
              <a:rPr lang="pt-BR" dirty="0" smtClean="0"/>
              <a:t>Tratamento de erro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400" dirty="0" smtClean="0"/>
              <a:t> e)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(“Arquivo não encontrado”);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950</TotalTime>
  <Words>800</Words>
  <Application>Microsoft Office PowerPoint</Application>
  <PresentationFormat>Apresentação na tela (4:3)</PresentationFormat>
  <Paragraphs>350</Paragraphs>
  <Slides>33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Técnica</vt:lpstr>
      <vt:lpstr>Exceções</vt:lpstr>
      <vt:lpstr>Exceções</vt:lpstr>
      <vt:lpstr>Exceptions</vt:lpstr>
      <vt:lpstr>try / catch</vt:lpstr>
      <vt:lpstr>try / catch – Exemplo</vt:lpstr>
      <vt:lpstr>Hierarquia de Exceptions</vt:lpstr>
      <vt:lpstr>Hierarquia de Exceptions</vt:lpstr>
      <vt:lpstr>Exceções verificadas</vt:lpstr>
      <vt:lpstr>Exceções verificadas</vt:lpstr>
      <vt:lpstr>Exceções verificadas</vt:lpstr>
      <vt:lpstr>Transferindo exceções</vt:lpstr>
      <vt:lpstr>Transferindo exceções</vt:lpstr>
      <vt:lpstr>Exercício</vt:lpstr>
      <vt:lpstr>Cláusula finally</vt:lpstr>
      <vt:lpstr>Cláusula finally</vt:lpstr>
      <vt:lpstr>Principais métodos de exceções</vt:lpstr>
      <vt:lpstr>Principais métodos de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Cláusula throw</vt:lpstr>
      <vt:lpstr>Cláusula throw</vt:lpstr>
      <vt:lpstr>Cláusula throw</vt:lpstr>
      <vt:lpstr>Exceções personalizadas</vt:lpstr>
      <vt:lpstr>Exceções personalizadas</vt:lpstr>
      <vt:lpstr>Exceções personalizadas</vt:lpstr>
      <vt:lpstr>Exceções personalizadas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</cp:lastModifiedBy>
  <cp:revision>157</cp:revision>
  <dcterms:created xsi:type="dcterms:W3CDTF">2011-12-17T14:07:49Z</dcterms:created>
  <dcterms:modified xsi:type="dcterms:W3CDTF">2012-05-17T04:40:12Z</dcterms:modified>
</cp:coreProperties>
</file>