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79" r:id="rId6"/>
    <p:sldId id="270" r:id="rId7"/>
    <p:sldId id="271" r:id="rId8"/>
    <p:sldId id="277" r:id="rId9"/>
    <p:sldId id="264" r:id="rId10"/>
    <p:sldId id="267" r:id="rId11"/>
    <p:sldId id="272" r:id="rId12"/>
    <p:sldId id="262" r:id="rId13"/>
    <p:sldId id="273" r:id="rId14"/>
    <p:sldId id="268" r:id="rId15"/>
    <p:sldId id="278" r:id="rId16"/>
    <p:sldId id="263" r:id="rId17"/>
    <p:sldId id="280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94915" autoAdjust="0"/>
  </p:normalViewPr>
  <p:slideViewPr>
    <p:cSldViewPr>
      <p:cViewPr varScale="1">
        <p:scale>
          <a:sx n="65" d="100"/>
          <a:sy n="65" d="100"/>
        </p:scale>
        <p:origin x="-127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4FFC88-4FA5-46A7-A90C-C8CBD30789D5}" type="datetimeFigureOut">
              <a:rPr lang="pt-BR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9F1ECC-00D6-4195-93BA-F64D6CC58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9F18B-60F3-4776-BF6B-8AF7F6505D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778EF-832A-412B-9D01-C25DADC396D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3ED08-06E6-4563-A2C6-585D042E7F6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892B51-5512-42E4-A5F3-6833DBD412A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343FD5-2BBB-466B-87F1-5FAFAFA14E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114C9-4853-4143-A279-949D7215BD7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973C2-B291-4007-977B-AAD5776EFB0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94ED5-6078-472C-A95A-CBB33BE2BFA5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CAE6-9C4C-469B-991C-5E85903888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2FFC-EC49-4233-8BDF-A0C76E4464D8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DB67-9F2A-467D-A2C4-FE7DAFA7A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1619-B924-4410-A88D-290A3DEA8BC8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9FF6-77D7-4BFC-83CF-D5F4C7FB36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89427-867F-4220-BC83-D39CEC57FD5B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5EC7-051F-4ABF-B6A8-FA8C8AC6A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96E1-49C3-4863-8BC3-B7BDE407C010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D8AC-9DF4-4165-9452-3A1FDFD422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7C798-12F5-48EE-AFA4-91ADE6EB26D9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9AC2-2313-4DF7-857D-EFE9A9CA61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6BE2-C424-4EC0-9C34-960A1DAA5CC8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1185-6048-48CE-951F-7A872E8AA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0BD1-2464-464B-8FDE-531CC9481B40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ACD2-280D-4808-B6FF-4C688155FE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BF23-FED0-4A9E-A313-FE991642AA8E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66AA2-0294-43C3-8798-3EC6C54B09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09D4-67E4-4FA9-906A-F052F758B62F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77CD-07E2-4164-9FCB-E3592C7A3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B024-AFD0-45B1-B9EE-3AF75757F9C0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F85F-96F4-4980-A2AD-B8C00BE0CF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462961-E926-4DA0-88A8-FC74376A3B5E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0EAA25-0F98-446F-B28D-1EEC299CA3C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89" r:id="rId2"/>
    <p:sldLayoutId id="2147483796" r:id="rId3"/>
    <p:sldLayoutId id="2147483790" r:id="rId4"/>
    <p:sldLayoutId id="2147483797" r:id="rId5"/>
    <p:sldLayoutId id="2147483791" r:id="rId6"/>
    <p:sldLayoutId id="2147483792" r:id="rId7"/>
    <p:sldLayoutId id="2147483798" r:id="rId8"/>
    <p:sldLayoutId id="2147483799" r:id="rId9"/>
    <p:sldLayoutId id="2147483793" r:id="rId10"/>
    <p:sldLayoutId id="21474837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Classes Internas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843808" y="2708920"/>
            <a:ext cx="3600400" cy="1656184"/>
            <a:chOff x="1475656" y="4077072"/>
            <a:chExt cx="6408712" cy="1584176"/>
          </a:xfrm>
        </p:grpSpPr>
        <p:sp>
          <p:nvSpPr>
            <p:cNvPr id="7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8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9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  </a:t>
            </a:r>
            <a:r>
              <a:rPr lang="pt-BR" sz="2000" dirty="0" err="1" smtClean="0"/>
              <a:t>temp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temp.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483769" y="5519738"/>
            <a:ext cx="613477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/>
              <a:t>... onde </a:t>
            </a:r>
            <a:r>
              <a:rPr lang="pt-BR" b="1" u="sng" dirty="0" err="1"/>
              <a:t>TipoX</a:t>
            </a:r>
            <a:r>
              <a:rPr lang="pt-BR" dirty="0"/>
              <a:t> é uma </a:t>
            </a:r>
            <a:r>
              <a:rPr lang="pt-BR" dirty="0" smtClean="0"/>
              <a:t>interface, </a:t>
            </a:r>
            <a:r>
              <a:rPr lang="pt-BR" dirty="0"/>
              <a:t>classe </a:t>
            </a:r>
            <a:r>
              <a:rPr lang="pt-BR" dirty="0" smtClean="0"/>
              <a:t>abstrata ou classe</a:t>
            </a:r>
            <a:endParaRPr lang="pt-BR" dirty="0"/>
          </a:p>
          <a:p>
            <a:r>
              <a:rPr lang="pt-BR" dirty="0" smtClean="0"/>
              <a:t>comum previamente </a:t>
            </a:r>
            <a:r>
              <a:rPr lang="pt-BR" dirty="0"/>
              <a:t>declarada com o </a:t>
            </a:r>
            <a:r>
              <a:rPr lang="pt-BR" b="1" u="sng" dirty="0"/>
              <a:t>metodo1()</a:t>
            </a:r>
            <a:r>
              <a:rPr lang="pt-BR" dirty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75656" y="4077072"/>
            <a:ext cx="6408712" cy="1584176"/>
            <a:chOff x="1475656" y="4077072"/>
            <a:chExt cx="6408712" cy="1584176"/>
          </a:xfrm>
        </p:grpSpPr>
        <p:sp>
          <p:nvSpPr>
            <p:cNvPr id="5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6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7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529012" y="1341438"/>
            <a:ext cx="8003428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JFrame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JPanel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 = (</a:t>
            </a:r>
            <a:r>
              <a:rPr lang="pt-BR" sz="2000" dirty="0" err="1" smtClean="0"/>
              <a:t>JPanel</a:t>
            </a:r>
            <a:r>
              <a:rPr lang="pt-BR" sz="2000" dirty="0" smtClean="0"/>
              <a:t>) </a:t>
            </a:r>
            <a:r>
              <a:rPr lang="pt-BR" sz="2000" dirty="0" err="1" smtClean="0"/>
              <a:t>getContentPane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setBounds</a:t>
            </a:r>
            <a:r>
              <a:rPr lang="pt-BR" sz="2000" dirty="0" smtClean="0"/>
              <a:t>(100, 80, 60, 30);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setText</a:t>
            </a:r>
            <a:r>
              <a:rPr lang="pt-BR" sz="2000" dirty="0" smtClean="0"/>
              <a:t>(“Clique aqui”);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addActionListener</a:t>
            </a:r>
            <a:r>
              <a:rPr lang="pt-BR" sz="2000" dirty="0" smtClean="0"/>
              <a:t>(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ActionListener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actionPerformed</a:t>
            </a:r>
            <a:r>
              <a:rPr lang="pt-BR" sz="2000" dirty="0" smtClean="0"/>
              <a:t>(</a:t>
            </a:r>
            <a:r>
              <a:rPr lang="pt-BR" sz="2000" dirty="0" err="1" smtClean="0"/>
              <a:t>ActionEvent</a:t>
            </a:r>
            <a:r>
              <a:rPr lang="pt-BR" sz="2000" dirty="0" smtClean="0"/>
              <a:t> e)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JOptionPane</a:t>
            </a:r>
            <a:r>
              <a:rPr lang="pt-BR" sz="2000" dirty="0" smtClean="0"/>
              <a:t>.</a:t>
            </a:r>
            <a:r>
              <a:rPr lang="pt-BR" sz="2000" dirty="0" err="1" smtClean="0"/>
              <a:t>showMessageDialog</a:t>
            </a:r>
            <a:r>
              <a:rPr lang="pt-BR" sz="2000" dirty="0" smtClean="0"/>
              <a:t>(</a:t>
            </a:r>
            <a:r>
              <a:rPr lang="pt-BR" sz="2000" dirty="0" err="1" smtClean="0"/>
              <a:t>null</a:t>
            </a:r>
            <a:r>
              <a:rPr lang="pt-BR" sz="2000" dirty="0" smtClean="0"/>
              <a:t>, “Olá!”);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} 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btnOk</a:t>
            </a:r>
            <a:r>
              <a:rPr lang="pt-BR" sz="2000" dirty="0" smtClean="0"/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estamos implementando ou estendendo uma classe ou interface para uso imediato;</a:t>
            </a:r>
          </a:p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podemos: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Implementar uma interface com os seus métodos;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abstrata implementando os seus métodos abstratos;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comum sobrescrevendo algum de seus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12776"/>
            <a:ext cx="7838332" cy="452596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400" dirty="0" smtClean="0"/>
              <a:t>Forma Geral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inteface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InterfaceExemplo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InterfaceExemplo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InterfaceExemplo</a:t>
            </a:r>
            <a:r>
              <a:rPr lang="pt-BR" sz="1800" dirty="0" smtClean="0"/>
              <a:t>()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.metodo2()</a:t>
            </a:r>
            <a:r>
              <a:rPr lang="pt-BR" sz="1800" dirty="0" smtClean="0"/>
              <a:t>;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3284984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032" y="4869160"/>
            <a:ext cx="3168352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... dentro de algum método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/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40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34671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 é necessário criar instância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Uma classe interna estática é semelhante a uma classe comum, sendo sua classe externa semelhante a um package.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Geralmente uma classe interna estática é utilizada como uma classe pública auxiliar de sua classe externa.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Embora seja pouco recomendado, as classes podem ser “</a:t>
            </a:r>
            <a:r>
              <a:rPr lang="pt-BR" sz="2400" i="1" dirty="0" smtClean="0"/>
              <a:t>internalizadas</a:t>
            </a:r>
            <a:r>
              <a:rPr lang="pt-BR" sz="2400" dirty="0" smtClean="0"/>
              <a:t>” em diversos níveis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Alpha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metodo1()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</a:t>
            </a:r>
            <a:r>
              <a:rPr lang="pt-BR" sz="2000" dirty="0" err="1" smtClean="0"/>
              <a:t>Alpha</a:t>
            </a:r>
            <a:r>
              <a:rPr lang="pt-BR" sz="2000" dirty="0" smtClean="0"/>
              <a:t>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Beta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metodo2()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Beta");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Gama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metodo3()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Gama");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91680" y="4581128"/>
            <a:ext cx="604867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31640" y="3645024"/>
            <a:ext cx="656111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27584" y="2636912"/>
            <a:ext cx="720080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classe chamada </a:t>
            </a:r>
            <a:r>
              <a:rPr lang="pt-BR" sz="2800" b="1" dirty="0" smtClean="0">
                <a:solidFill>
                  <a:srgbClr val="FFC000"/>
                </a:solidFill>
              </a:rPr>
              <a:t>Carro</a:t>
            </a:r>
            <a:r>
              <a:rPr lang="pt-BR" sz="2800" dirty="0" smtClean="0"/>
              <a:t> contendo uma classe interna pública e estática chamada </a:t>
            </a:r>
            <a:r>
              <a:rPr lang="pt-BR" sz="2800" b="1" dirty="0" smtClean="0">
                <a:solidFill>
                  <a:srgbClr val="FFC000"/>
                </a:solidFill>
              </a:rPr>
              <a:t>Roda</a:t>
            </a:r>
            <a:r>
              <a:rPr lang="pt-BR" sz="2800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A classe interna Roda deverá possuir 2 atributos: </a:t>
            </a:r>
            <a:r>
              <a:rPr lang="pt-BR" sz="2800" b="1" dirty="0" smtClean="0">
                <a:solidFill>
                  <a:srgbClr val="FFC000"/>
                </a:solidFill>
              </a:rPr>
              <a:t>aro</a:t>
            </a:r>
            <a:r>
              <a:rPr lang="pt-BR" sz="2800" dirty="0" smtClean="0"/>
              <a:t> (</a:t>
            </a:r>
            <a:r>
              <a:rPr lang="pt-BR" sz="2800" dirty="0" err="1" smtClean="0"/>
              <a:t>int</a:t>
            </a:r>
            <a:r>
              <a:rPr lang="pt-BR" sz="2800" dirty="0" smtClean="0"/>
              <a:t>) e </a:t>
            </a:r>
            <a:r>
              <a:rPr lang="pt-BR" sz="2800" b="1" dirty="0" err="1" smtClean="0">
                <a:solidFill>
                  <a:srgbClr val="FFC000"/>
                </a:solidFill>
              </a:rPr>
              <a:t>ligaLeve</a:t>
            </a:r>
            <a:r>
              <a:rPr lang="pt-BR" sz="2800" dirty="0" smtClean="0"/>
              <a:t> (</a:t>
            </a:r>
            <a:r>
              <a:rPr lang="pt-BR" sz="2800" dirty="0" err="1" smtClean="0"/>
              <a:t>boolean</a:t>
            </a:r>
            <a:r>
              <a:rPr lang="pt-BR" sz="2800" dirty="0" smtClean="0"/>
              <a:t>) e seus respectivos métodos </a:t>
            </a:r>
            <a:r>
              <a:rPr lang="pt-BR" sz="2800" dirty="0" err="1" smtClean="0"/>
              <a:t>get</a:t>
            </a:r>
            <a:r>
              <a:rPr lang="pt-BR" sz="2800" dirty="0" smtClean="0"/>
              <a:t> e set. Também deverá conter um método construtor público contendo ambos os atributos;</a:t>
            </a:r>
          </a:p>
          <a:p>
            <a:pPr>
              <a:spcBef>
                <a:spcPts val="3000"/>
              </a:spcBef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A classe externa Carro deverá possuir 4 atributos: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rodaDianteiraDireita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rodaTraseiraDireita</a:t>
            </a:r>
            <a:r>
              <a:rPr lang="pt-BR" sz="2000" dirty="0" smtClean="0"/>
              <a:t> (tipo Roda).</a:t>
            </a:r>
          </a:p>
          <a:p>
            <a:pPr marL="442913" indent="0">
              <a:spcBef>
                <a:spcPts val="1200"/>
              </a:spcBef>
              <a:buNone/>
            </a:pPr>
            <a:r>
              <a:rPr lang="pt-BR" sz="2400" dirty="0" smtClean="0"/>
              <a:t>... e seus respectivos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set;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A classe externa Carro também deverá possuir um método construtor que permitirá inicializar o carro com os atributos descritos acima;</a:t>
            </a:r>
          </a:p>
          <a:p>
            <a:pPr>
              <a:spcBef>
                <a:spcPts val="12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internas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smtClean="0"/>
              <a:t>Classe interna</a:t>
            </a:r>
          </a:p>
          <a:p>
            <a:r>
              <a:rPr lang="pt-BR" sz="2800" smtClean="0"/>
              <a:t>Instância da classe interna</a:t>
            </a:r>
          </a:p>
          <a:p>
            <a:r>
              <a:rPr lang="pt-BR" sz="2800" smtClean="0"/>
              <a:t>Referências na classe interna</a:t>
            </a:r>
          </a:p>
          <a:p>
            <a:r>
              <a:rPr lang="pt-BR" sz="2800" smtClean="0"/>
              <a:t>Modificadores de membros</a:t>
            </a:r>
          </a:p>
        </p:txBody>
      </p:sp>
      <p:sp>
        <p:nvSpPr>
          <p:cNvPr id="819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smtClean="0"/>
              <a:t>Classe interna local</a:t>
            </a:r>
          </a:p>
          <a:p>
            <a:r>
              <a:rPr lang="pt-BR" sz="2800" smtClean="0"/>
              <a:t>Classe interna anônima</a:t>
            </a:r>
          </a:p>
          <a:p>
            <a:r>
              <a:rPr lang="pt-BR" sz="2800" smtClean="0"/>
              <a:t>Classe interna estática</a:t>
            </a:r>
          </a:p>
          <a:p>
            <a:r>
              <a:rPr lang="pt-BR" sz="2800" smtClean="0"/>
              <a:t>Classes aninhadas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9AC2-2313-4DF7-857D-EFE9A9CA614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3)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2088232"/>
          </a:xfrm>
        </p:spPr>
        <p:txBody>
          <a:bodyPr/>
          <a:lstStyle/>
          <a:p>
            <a:r>
              <a:rPr lang="pt-BR" sz="2400" dirty="0" smtClean="0"/>
              <a:t>Crie uma classe </a:t>
            </a:r>
            <a:r>
              <a:rPr lang="pt-BR" sz="2400" b="1" dirty="0" err="1" smtClean="0">
                <a:solidFill>
                  <a:srgbClr val="FFC000"/>
                </a:solidFill>
              </a:rPr>
              <a:t>CarroStart</a:t>
            </a:r>
            <a:r>
              <a:rPr lang="pt-BR" sz="2400" dirty="0" smtClean="0"/>
              <a:t> contendo o método </a:t>
            </a:r>
            <a:r>
              <a:rPr lang="pt-BR" sz="2400" b="1" dirty="0" err="1" smtClean="0">
                <a:solidFill>
                  <a:srgbClr val="FFC000"/>
                </a:solidFill>
              </a:rPr>
              <a:t>main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que deverá criar uma instância da classe Carro assinalando nesta 4 instâncias da classe Roda e, em seguida exiba os dados da instância da classe Carro conforme abaixo: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763688" y="3717032"/>
          <a:ext cx="47517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34"/>
                <a:gridCol w="6480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Roda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Aro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 smtClean="0">
                          <a:solidFill>
                            <a:srgbClr val="FFC000"/>
                          </a:solidFill>
                        </a:rPr>
                        <a:t>Liga-leve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9"/>
          <p:cNvSpPr>
            <a:spLocks noChangeArrowheads="1"/>
          </p:cNvSpPr>
          <p:nvPr/>
        </p:nvSpPr>
        <p:spPr bwMode="auto">
          <a:xfrm>
            <a:off x="2267744" y="3789040"/>
            <a:ext cx="4032448" cy="2376264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ClasseExterna</a:t>
            </a:r>
            <a:r>
              <a:rPr lang="pt-BR" sz="2400" dirty="0" smtClean="0"/>
              <a:t>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.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classe interna é tratada como um dos membros da classe externa.</a:t>
            </a:r>
          </a:p>
          <a:p>
            <a:pPr eaLnBrk="1" hangingPunct="1"/>
            <a:r>
              <a:rPr lang="pt-BR" dirty="0" smtClean="0"/>
              <a:t>Como tal, a classe interna pode possuir qualquer um dos modificadores de acesso abaixo:</a:t>
            </a:r>
          </a:p>
          <a:p>
            <a:pPr lvl="1" eaLnBrk="1" hangingPunct="1"/>
            <a:r>
              <a:rPr lang="pt-BR" dirty="0" err="1" smtClean="0"/>
              <a:t>public</a:t>
            </a:r>
            <a:endParaRPr lang="pt-BR" dirty="0" smtClean="0"/>
          </a:p>
          <a:p>
            <a:pPr lvl="1" eaLnBrk="1" hangingPunct="1"/>
            <a:r>
              <a:rPr lang="pt-BR" dirty="0" err="1" smtClean="0"/>
              <a:t>protected</a:t>
            </a:r>
            <a:endParaRPr lang="pt-BR" dirty="0" smtClean="0"/>
          </a:p>
          <a:p>
            <a:pPr lvl="1" eaLnBrk="1" hangingPunct="1"/>
            <a:r>
              <a:rPr lang="pt-BR" i="1" dirty="0" smtClean="0"/>
              <a:t>Default</a:t>
            </a:r>
            <a:r>
              <a:rPr lang="pt-BR" dirty="0" smtClean="0"/>
              <a:t> (sem modificador)</a:t>
            </a:r>
          </a:p>
          <a:p>
            <a:pPr lvl="1" eaLnBrk="1" hangingPunct="1"/>
            <a:r>
              <a:rPr lang="pt-BR" dirty="0" err="1" smtClean="0"/>
              <a:t>private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(exemplo)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241300" y="1341438"/>
            <a:ext cx="8578850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matricula, 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 </a:t>
            </a:r>
            <a:r>
              <a:rPr lang="pt-BR" sz="2000" dirty="0" err="1" smtClean="0"/>
              <a:t>thread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thread.start();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Thread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run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dirty="0" smtClean="0"/>
              <a:t>Na aplicação principal...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Inicio</a:t>
            </a:r>
            <a:r>
              <a:rPr lang="pt-BR" sz="2000" dirty="0" smtClean="0"/>
              <a:t>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</a:t>
            </a:r>
            <a:r>
              <a:rPr lang="pt-BR" sz="2000" dirty="0" err="1" smtClean="0"/>
              <a:t>service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();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Grava os dados do aluno na base de </a:t>
            </a:r>
            <a:r>
              <a:rPr lang="pt-BR" sz="2000" dirty="0" smtClean="0">
                <a:solidFill>
                  <a:srgbClr val="00B050"/>
                </a:solidFill>
              </a:rPr>
              <a:t>dados. </a:t>
            </a:r>
            <a:r>
              <a:rPr lang="pt-BR" sz="2000" dirty="0" smtClean="0">
                <a:solidFill>
                  <a:srgbClr val="00B050"/>
                </a:solidFill>
              </a:rPr>
              <a:t>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(1022, 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Envia um email ao aluno </a:t>
            </a:r>
            <a:r>
              <a:rPr lang="pt-BR" sz="2000" dirty="0" smtClean="0">
                <a:solidFill>
                  <a:srgbClr val="00B050"/>
                </a:solidFill>
              </a:rPr>
              <a:t>de forma assíncrona (thread). </a:t>
            </a:r>
            <a:r>
              <a:rPr lang="pt-BR" sz="2000" dirty="0" smtClean="0">
                <a:solidFill>
                  <a:srgbClr val="00B050"/>
                </a:solidFill>
              </a:rPr>
              <a:t>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9"/>
          <p:cNvSpPr>
            <a:spLocks noChangeArrowheads="1"/>
          </p:cNvSpPr>
          <p:nvPr/>
        </p:nvSpPr>
        <p:spPr bwMode="auto">
          <a:xfrm>
            <a:off x="2051720" y="3140968"/>
            <a:ext cx="6480720" cy="2088232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/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716018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membroExterno</a:t>
            </a:r>
            <a:r>
              <a:rPr lang="pt-BR" sz="200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u="sng" dirty="0" smtClean="0"/>
              <a:t>final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local = 5;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membroInterno</a:t>
            </a:r>
            <a:r>
              <a:rPr lang="pt-BR" sz="2000" dirty="0" smtClean="0"/>
              <a:t> = 8;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membroExterno</a:t>
            </a:r>
            <a:r>
              <a:rPr lang="pt-BR" sz="2000" dirty="0" smtClean="0"/>
              <a:t> * </a:t>
            </a:r>
            <a:r>
              <a:rPr lang="pt-BR" sz="2000" dirty="0" err="1" smtClean="0"/>
              <a:t>memboInterno</a:t>
            </a:r>
            <a:r>
              <a:rPr lang="pt-BR" sz="2000" dirty="0" smtClean="0"/>
              <a:t>* local;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local = </a:t>
            </a:r>
            <a:r>
              <a:rPr lang="pt-BR" sz="2000" b="1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(local.</a:t>
            </a:r>
            <a:r>
              <a:rPr lang="pt-BR" sz="2000" dirty="0" err="1" smtClean="0"/>
              <a:t>calcTemp</a:t>
            </a:r>
            <a:r>
              <a:rPr lang="pt-BR" sz="2000" dirty="0" smtClean="0"/>
              <a:t>());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pode ser utilizada apenas dentro do método em que foi criada.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Desta forma, uma classe interna local não deve possuir modificadores de acesso (</a:t>
            </a:r>
            <a:r>
              <a:rPr lang="pt-BR" sz="2800" i="1" dirty="0" err="1" smtClean="0"/>
              <a:t>public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private</a:t>
            </a:r>
            <a:r>
              <a:rPr lang="pt-BR" sz="2800" dirty="0" smtClean="0"/>
              <a:t>, </a:t>
            </a:r>
            <a:r>
              <a:rPr lang="pt-BR" sz="2800" dirty="0" err="1" smtClean="0"/>
              <a:t>etc</a:t>
            </a:r>
            <a:r>
              <a:rPr lang="pt-BR" sz="2800" dirty="0" smtClean="0"/>
              <a:t>).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só pode utilizar uma variável local ao método onde ela se encontra se a variável local for uma constante (final).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2104</TotalTime>
  <Words>622</Words>
  <Application>Microsoft Office PowerPoint</Application>
  <PresentationFormat>Apresentação na tela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Técnica</vt:lpstr>
      <vt:lpstr>Classes Internas</vt:lpstr>
      <vt:lpstr>Classes internas</vt:lpstr>
      <vt:lpstr>Classe interna</vt:lpstr>
      <vt:lpstr>Classe interna</vt:lpstr>
      <vt:lpstr>Classe interna</vt:lpstr>
      <vt:lpstr>Classe interna (exemplo)</vt:lpstr>
      <vt:lpstr>Classe interna (exemplo)</vt:lpstr>
      <vt:lpstr>Classe interna local</vt:lpstr>
      <vt:lpstr>Classe interna local</vt:lpstr>
      <vt:lpstr>Classe interna anônima</vt:lpstr>
      <vt:lpstr>Classe interna anônima (exemplo)</vt:lpstr>
      <vt:lpstr>Classe interna anônima</vt:lpstr>
      <vt:lpstr>Classe interna anônima</vt:lpstr>
      <vt:lpstr>Classe interna estática</vt:lpstr>
      <vt:lpstr>Classe interna estática</vt:lpstr>
      <vt:lpstr>Classe interna estática</vt:lpstr>
      <vt:lpstr>Classes aninhadas</vt:lpstr>
      <vt:lpstr>Exercício (parte 1)</vt:lpstr>
      <vt:lpstr>Exercício (parte 2)</vt:lpstr>
      <vt:lpstr>Exercício (parte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Internas</dc:title>
  <dc:creator>Sandro Vieira</dc:creator>
  <cp:lastModifiedBy>Sandro</cp:lastModifiedBy>
  <cp:revision>165</cp:revision>
  <dcterms:created xsi:type="dcterms:W3CDTF">2011-12-17T14:07:49Z</dcterms:created>
  <dcterms:modified xsi:type="dcterms:W3CDTF">2012-04-22T11:06:58Z</dcterms:modified>
</cp:coreProperties>
</file>