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26" r:id="rId15"/>
    <p:sldId id="328" r:id="rId16"/>
    <p:sldId id="329" r:id="rId17"/>
    <p:sldId id="327" r:id="rId18"/>
    <p:sldId id="308" r:id="rId19"/>
    <p:sldId id="330" r:id="rId20"/>
    <p:sldId id="341" r:id="rId21"/>
    <p:sldId id="333" r:id="rId22"/>
    <p:sldId id="331" r:id="rId23"/>
    <p:sldId id="334" r:id="rId24"/>
    <p:sldId id="338" r:id="rId25"/>
    <p:sldId id="337" r:id="rId26"/>
    <p:sldId id="336" r:id="rId27"/>
    <p:sldId id="335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10" r:id="rId40"/>
    <p:sldId id="353" r:id="rId41"/>
    <p:sldId id="354" r:id="rId42"/>
    <p:sldId id="311" r:id="rId43"/>
    <p:sldId id="355" r:id="rId44"/>
    <p:sldId id="356" r:id="rId45"/>
    <p:sldId id="357" r:id="rId46"/>
    <p:sldId id="358" r:id="rId47"/>
    <p:sldId id="359" r:id="rId48"/>
    <p:sldId id="312" r:id="rId49"/>
    <p:sldId id="361" r:id="rId50"/>
    <p:sldId id="360" r:id="rId51"/>
    <p:sldId id="362" r:id="rId52"/>
    <p:sldId id="363" r:id="rId53"/>
    <p:sldId id="364" r:id="rId54"/>
    <p:sldId id="365" r:id="rId55"/>
    <p:sldId id="366" r:id="rId56"/>
    <p:sldId id="367" r:id="rId57"/>
    <p:sldId id="313" r:id="rId58"/>
    <p:sldId id="314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11/06/2012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i="1" dirty="0" err="1" smtClean="0">
                <a:solidFill>
                  <a:srgbClr val="FFC000"/>
                </a:solidFill>
              </a:rPr>
              <a:t>out</a:t>
            </a:r>
            <a:r>
              <a:rPr lang="pt-BR" sz="2200" dirty="0" err="1" smtClean="0">
                <a:solidFill>
                  <a:srgbClr val="FFC000"/>
                </a:solidFill>
              </a:rPr>
              <a:t>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DAO e VO</a:t>
            </a:r>
          </a:p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Principal tipo de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principal vantagem do </a:t>
            </a:r>
            <a:r>
              <a:rPr lang="pt-BR" sz="2400" dirty="0" err="1" smtClean="0"/>
              <a:t>PreparedStatement</a:t>
            </a:r>
            <a:r>
              <a:rPr lang="pt-BR" sz="24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06757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219573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57958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70817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380312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668344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376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067944" y="2276872"/>
            <a:ext cx="4104830" cy="872807"/>
            <a:chOff x="2267744" y="3204265"/>
            <a:chExt cx="4104830" cy="87280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699792" y="3827711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95736" y="4149080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220072" y="3573016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524328" y="3573016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setString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texto.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cargo LIKE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“Manuel”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setInt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sem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matricula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setDouble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podendo possuir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setBoolean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booleano e armazena na base como 0 (</a:t>
            </a:r>
            <a:r>
              <a:rPr lang="pt-BR" dirty="0" err="1" smtClean="0"/>
              <a:t>false</a:t>
            </a:r>
            <a:r>
              <a:rPr lang="pt-BR" dirty="0" smtClean="0"/>
              <a:t>) ou 1 (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ativo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.Date</a:t>
            </a:r>
            <a:r>
              <a:rPr lang="pt-BR" dirty="0" smtClean="0"/>
              <a:t>, que representa uma data (dia, mês e ano)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.Time</a:t>
            </a:r>
            <a:r>
              <a:rPr lang="pt-BR" dirty="0" smtClean="0"/>
              <a:t>, que representa um horário (hora,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hr_entr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setTimestamp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Timestamp</a:t>
            </a:r>
            <a:r>
              <a:rPr lang="pt-BR" dirty="0" smtClean="0"/>
              <a:t>, que representa um instante no tempo (ano, mês, dia, 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setBinaryStream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spc="-120" dirty="0" smtClean="0"/>
              <a:t>INSERT INTO </a:t>
            </a:r>
            <a:r>
              <a:rPr lang="pt-BR" sz="2000" spc="-120" dirty="0" err="1" smtClean="0"/>
              <a:t>tab_foto</a:t>
            </a:r>
            <a:r>
              <a:rPr lang="pt-BR" sz="2000" spc="-120" dirty="0" smtClean="0"/>
              <a:t> (foto) VALUES (?)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setNull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442913" lvl="1" indent="-6350" algn="r">
              <a:spcBef>
                <a:spcPts val="0"/>
              </a:spcBef>
              <a:buNone/>
            </a:pPr>
            <a:r>
              <a:rPr lang="pt-BR" sz="2000" dirty="0" smtClean="0"/>
              <a:t>“INSERT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?)”);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setNull</a:t>
            </a:r>
            <a:r>
              <a:rPr lang="pt-BR" sz="2000" dirty="0" smtClean="0"/>
              <a:t>(2);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aplicação para cadastrar cargos na tabela </a:t>
            </a:r>
            <a:r>
              <a:rPr lang="pt-BR" sz="2400" dirty="0" err="1" smtClean="0"/>
              <a:t>tab_role</a:t>
            </a:r>
            <a:r>
              <a:rPr lang="pt-B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aplicação deverá solicitar que o usuário digite nomes de cargos em </a:t>
            </a:r>
            <a:r>
              <a:rPr lang="pt-BR" sz="2400" dirty="0" err="1" smtClean="0"/>
              <a:t>prompt</a:t>
            </a:r>
            <a:r>
              <a:rPr lang="pt-BR" sz="24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cada cargo digitado abra a conexão com a base de dados e execute o comando abaixo passando como parâmetro o cargo digitado pelo usuário:</a:t>
            </a:r>
          </a:p>
          <a:p>
            <a:pPr algn="ctr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INSERT INTO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) VALUES (?)</a:t>
            </a:r>
          </a:p>
          <a:p>
            <a:pPr>
              <a:spcBef>
                <a:spcPts val="18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ao comando utilizado para desfazer as operações retidas pela transação e </a:t>
            </a:r>
            <a:r>
              <a:rPr lang="pt-BR" sz="2400" b="1" i="1" dirty="0" err="1" smtClean="0"/>
              <a:t>commit</a:t>
            </a:r>
            <a:r>
              <a:rPr lang="pt-BR" sz="2400" dirty="0" smtClean="0"/>
              <a:t> ao comando utilizado para efetivá-las na base de dados.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 catch (Exception e)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capturarmos os dados provenientes do comando SELECT, o JDBC conta com 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ResultSet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ResultSet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473450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474591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80618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805684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808090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139803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139803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1403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47345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95362" y="836712"/>
            <a:ext cx="4104830" cy="872807"/>
            <a:chOff x="2267744" y="3204265"/>
            <a:chExt cx="4104830" cy="8728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 algn="r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“SELECT </a:t>
            </a:r>
            <a:r>
              <a:rPr lang="pt-BR" sz="2000" dirty="0" err="1" smtClean="0"/>
              <a:t>f_name</a:t>
            </a:r>
            <a:r>
              <a:rPr lang="pt-BR" sz="2000" dirty="0" smtClean="0"/>
              <a:t>, </a:t>
            </a:r>
            <a:r>
              <a:rPr lang="pt-BR" sz="2000" dirty="0" err="1" smtClean="0"/>
              <a:t>f_rmnt</a:t>
            </a:r>
            <a:r>
              <a:rPr lang="pt-BR" sz="2000" dirty="0" smtClean="0"/>
              <a:t>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&gt; ?”);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a consulta abaixo para obter os dados da base:</a:t>
            </a:r>
          </a:p>
          <a:p>
            <a:pPr marL="1787525" lvl="1" indent="6350">
              <a:spcBef>
                <a:spcPts val="30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a um conjunto de instruções SQL que juntas formam um pequeno programa armazenado e executado no banco de dados.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Alguns bancos de dados como MS SQL, Oracle,  </a:t>
            </a:r>
            <a:r>
              <a:rPr lang="pt-BR" sz="2400" dirty="0" err="1" smtClean="0"/>
              <a:t>MySQL</a:t>
            </a:r>
            <a:r>
              <a:rPr lang="pt-BR" sz="2400" dirty="0" smtClean="0"/>
              <a:t>, </a:t>
            </a:r>
            <a:r>
              <a:rPr lang="pt-BR" sz="2400" dirty="0" err="1" smtClean="0"/>
              <a:t>Postgree</a:t>
            </a:r>
            <a:r>
              <a:rPr lang="pt-BR" sz="2400" dirty="0" smtClean="0"/>
              <a:t> e </a:t>
            </a:r>
            <a:r>
              <a:rPr lang="pt-BR" sz="2400" dirty="0" smtClean="0"/>
              <a:t>outros permitem este tipo de recurso.</a:t>
            </a: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O uso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pode </a:t>
            </a:r>
            <a:r>
              <a:rPr lang="pt-BR" sz="2400" dirty="0" smtClean="0"/>
              <a:t>reduzir o tráfego na rede, melhorar a </a:t>
            </a:r>
            <a:r>
              <a:rPr lang="pt-BR" sz="2400" dirty="0" smtClean="0"/>
              <a:t>performance ou </a:t>
            </a:r>
            <a:r>
              <a:rPr lang="pt-BR" sz="2400" dirty="0" smtClean="0"/>
              <a:t>criar mecanismos de </a:t>
            </a:r>
            <a:r>
              <a:rPr lang="pt-BR" sz="2400" dirty="0" smtClean="0"/>
              <a:t>segurança ao realizar alguma operação na base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são semelhantes a métodos Java. Podem possuir parâmetros e valores de retorno.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CREATE </a:t>
            </a:r>
            <a:r>
              <a:rPr lang="pt-BR" sz="1800" dirty="0" smtClean="0">
                <a:solidFill>
                  <a:srgbClr val="FFC000"/>
                </a:solidFill>
              </a:rPr>
              <a:t>PROCEDURE </a:t>
            </a:r>
            <a:r>
              <a:rPr lang="pt-BR" sz="18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p_valor_inicial</a:t>
            </a: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DECIMAL(10,2</a:t>
            </a:r>
            <a:r>
              <a:rPr lang="pt-BR" sz="1800" dirty="0" smtClean="0">
                <a:solidFill>
                  <a:srgbClr val="FFC000"/>
                </a:solidFill>
              </a:rPr>
              <a:t>),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p_taxa</a:t>
            </a: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p_prazo</a:t>
            </a: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OUT	</a:t>
            </a:r>
            <a:r>
              <a:rPr lang="pt-BR" sz="1800" dirty="0" err="1" smtClean="0">
                <a:solidFill>
                  <a:srgbClr val="FFC000"/>
                </a:solidFill>
              </a:rPr>
              <a:t>p_valor_final</a:t>
            </a:r>
            <a:r>
              <a:rPr lang="pt-BR" sz="1800" dirty="0" smtClean="0">
                <a:solidFill>
                  <a:srgbClr val="FFC000"/>
                </a:solidFill>
              </a:rPr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DECIMAL(10,2</a:t>
            </a:r>
            <a:r>
              <a:rPr lang="pt-BR" sz="1800" dirty="0" smtClean="0">
                <a:solidFill>
                  <a:srgbClr val="FFC000"/>
                </a:solidFill>
              </a:rPr>
              <a:t>))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BEGIN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</a:t>
            </a:r>
            <a:r>
              <a:rPr lang="pt-BR" sz="1800" dirty="0" smtClean="0">
                <a:solidFill>
                  <a:srgbClr val="FFC000"/>
                </a:solidFill>
              </a:rPr>
              <a:t>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</a:t>
            </a:r>
            <a:r>
              <a:rPr lang="pt-BR" sz="1800" dirty="0" smtClean="0">
                <a:solidFill>
                  <a:srgbClr val="FFC000"/>
                </a:solidFill>
              </a:rPr>
              <a:t>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END;</a:t>
            </a:r>
            <a:endParaRPr lang="pt-BR" sz="18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No JDBC podemos solicitar a execução de uma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através da interface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CallableStatement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obter uma instância de </a:t>
            </a: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smtClean="0"/>
              <a:t>utilizamos o método </a:t>
            </a:r>
            <a:r>
              <a:rPr lang="pt-BR" sz="2200" i="1" u="sng" dirty="0" err="1" smtClean="0"/>
              <a:t>prepareCall</a:t>
            </a:r>
            <a:r>
              <a:rPr lang="pt-BR" sz="2200" i="1" u="sng" dirty="0" smtClean="0"/>
              <a:t>()</a:t>
            </a:r>
            <a:r>
              <a:rPr lang="pt-BR" sz="2200" dirty="0" smtClean="0"/>
              <a:t> sobre a conexão com a base.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Devemos neste momento informar o String de execução da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desejada: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u="sng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5616116" y="3825044"/>
            <a:ext cx="360040" cy="2160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7344308" y="4329100"/>
            <a:ext cx="360040" cy="11521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5301208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Nome da </a:t>
            </a:r>
            <a:r>
              <a:rPr lang="pt-BR" sz="1600" b="1" dirty="0" err="1" smtClean="0"/>
              <a:t>procedure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04248" y="5301208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Par</a:t>
            </a:r>
            <a:r>
              <a:rPr lang="pt-BR" sz="1600" b="1" dirty="0" smtClean="0"/>
              <a:t>âmetros</a:t>
            </a:r>
            <a:endParaRPr lang="pt-BR" sz="1600" b="1" dirty="0"/>
          </a:p>
        </p:txBody>
      </p:sp>
      <p:sp>
        <p:nvSpPr>
          <p:cNvPr id="17" name="Chave direita 16"/>
          <p:cNvSpPr/>
          <p:nvPr/>
        </p:nvSpPr>
        <p:spPr>
          <a:xfrm rot="5400000">
            <a:off x="2015716" y="4689140"/>
            <a:ext cx="360040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99592" y="5301208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Conexão utilizada no acesso à base de dados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entrada (IN) devem ser </a:t>
            </a:r>
            <a:r>
              <a:rPr lang="pt-BR" sz="2200" u="sng" dirty="0" smtClean="0"/>
              <a:t>todos preenchidos</a:t>
            </a:r>
            <a:r>
              <a:rPr lang="pt-BR" sz="2200" dirty="0" smtClean="0"/>
              <a:t> conforme seu tipo, inserindo os valores desejados: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1 */</a:t>
            </a:r>
            <a:endParaRPr lang="pt-BR" sz="2200" dirty="0" smtClean="0">
              <a:solidFill>
                <a:schemeClr val="accent6"/>
              </a:solidFill>
            </a:endParaRP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2 */</a:t>
            </a:r>
            <a:endParaRPr lang="pt-BR" sz="2200" dirty="0" smtClean="0">
              <a:solidFill>
                <a:schemeClr val="accent6"/>
              </a:solidFill>
            </a:endParaRP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Parâmetro 3 */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saída (OUT) devem ser </a:t>
            </a:r>
            <a:r>
              <a:rPr lang="pt-BR" sz="2200" u="sng" dirty="0" smtClean="0"/>
              <a:t>todos registrados</a:t>
            </a:r>
            <a:r>
              <a:rPr lang="pt-BR" sz="2200" dirty="0" smtClean="0"/>
              <a:t> conforme seu tipo, informando ao JDBC que estes são valores que serão retornados pela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informar o tipo de retorno, utilize uma das constantes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Types</a:t>
            </a:r>
            <a:r>
              <a:rPr lang="pt-BR" sz="2200" dirty="0" smtClean="0"/>
              <a:t>: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  </a:t>
            </a:r>
            <a:r>
              <a:rPr lang="pt-BR" sz="2200" dirty="0" smtClean="0">
                <a:solidFill>
                  <a:schemeClr val="accent6"/>
                </a:solidFill>
              </a:rPr>
              <a:t>/* Parâmetro </a:t>
            </a:r>
            <a:r>
              <a:rPr lang="pt-BR" sz="2200" dirty="0" smtClean="0">
                <a:solidFill>
                  <a:schemeClr val="accent6"/>
                </a:solidFill>
              </a:rPr>
              <a:t>4</a:t>
            </a:r>
            <a:r>
              <a:rPr lang="pt-BR" sz="2200" dirty="0" smtClean="0">
                <a:solidFill>
                  <a:schemeClr val="accent6"/>
                </a:solidFill>
              </a:rPr>
              <a:t> */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preenchidos e/ou registrados todos os parâmetros, podemos executar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com o método </a:t>
            </a:r>
            <a:r>
              <a:rPr lang="pt-BR" sz="2200" i="1" u="sng" dirty="0" err="1" smtClean="0"/>
              <a:t>executeUpdate</a:t>
            </a:r>
            <a:r>
              <a:rPr lang="pt-BR" sz="2200" i="1" u="sng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executada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, podemos recolher os valores de retorno provenientes dos parâmetros de saída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067944" y="5157192"/>
            <a:ext cx="3600400" cy="720080"/>
            <a:chOff x="5724128" y="3861048"/>
            <a:chExt cx="3600400" cy="720080"/>
          </a:xfrm>
        </p:grpSpPr>
        <p:cxnSp>
          <p:nvCxnSpPr>
            <p:cNvPr id="6" name="Conector de seta reta 5"/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7524328" y="3861048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" name="Retângulo de cantos arredondados 6"/>
            <p:cNvSpPr/>
            <p:nvPr/>
          </p:nvSpPr>
          <p:spPr>
            <a:xfrm>
              <a:off x="5724128" y="4221088"/>
              <a:ext cx="3600400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Número do parâmetro de saída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349079"/>
          </a:xfrm>
        </p:spPr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 foi criada em </a:t>
            </a:r>
            <a:r>
              <a:rPr lang="pt-BR" sz="2400" dirty="0" err="1" smtClean="0"/>
              <a:t>MySql</a:t>
            </a:r>
            <a:r>
              <a:rPr lang="pt-BR" sz="2400" dirty="0" smtClean="0"/>
              <a:t> para fornecer a descrição por extenso de um número inteiro especificado.</a:t>
            </a:r>
          </a:p>
          <a:p>
            <a:r>
              <a:rPr lang="pt-BR" sz="2400" dirty="0" smtClean="0"/>
              <a:t>Para tal, esta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possui dois parâmetros: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/>
              <a:t>Parâmetro 1: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p_numero</a:t>
            </a:r>
            <a:endParaRPr lang="pt-BR" sz="1800" dirty="0" smtClean="0"/>
          </a:p>
          <a:p>
            <a:pPr lvl="2"/>
            <a:r>
              <a:rPr lang="pt-BR" sz="1800" dirty="0" smtClean="0"/>
              <a:t>Tipo: INTEGER</a:t>
            </a:r>
          </a:p>
          <a:p>
            <a:pPr lvl="2"/>
            <a:r>
              <a:rPr lang="pt-BR" sz="1800" dirty="0" smtClean="0"/>
              <a:t>I/O: IN (entrada)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CREATE </a:t>
            </a:r>
            <a:r>
              <a:rPr lang="it-IT" sz="2000" dirty="0" smtClean="0"/>
              <a:t>PROCEDURE </a:t>
            </a:r>
            <a:r>
              <a:rPr lang="it-IT" sz="2000" dirty="0" smtClean="0">
                <a:solidFill>
                  <a:srgbClr val="FFC000"/>
                </a:solidFill>
              </a:rPr>
              <a:t>prc_numero_descricao</a:t>
            </a:r>
            <a:r>
              <a:rPr lang="it-IT" sz="2000" dirty="0" smtClean="0"/>
              <a:t>(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</a:t>
            </a:r>
            <a:r>
              <a:rPr lang="it-IT" sz="2000" dirty="0" smtClean="0"/>
              <a:t>IN	</a:t>
            </a:r>
            <a:r>
              <a:rPr lang="it-IT" sz="2000" dirty="0" smtClean="0">
                <a:solidFill>
                  <a:srgbClr val="FFC000"/>
                </a:solidFill>
              </a:rPr>
              <a:t>p_numero</a:t>
            </a:r>
            <a:r>
              <a:rPr lang="it-IT" sz="2000" dirty="0" smtClean="0"/>
              <a:t>	INTEGER,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</a:t>
            </a:r>
            <a:r>
              <a:rPr lang="it-IT" sz="2000" dirty="0" smtClean="0"/>
              <a:t>OUT	</a:t>
            </a:r>
            <a:r>
              <a:rPr lang="it-IT" sz="2000" dirty="0" smtClean="0">
                <a:solidFill>
                  <a:srgbClr val="FFC000"/>
                </a:solidFill>
              </a:rPr>
              <a:t>p_descricao</a:t>
            </a:r>
            <a:r>
              <a:rPr lang="it-IT" sz="2000" dirty="0" smtClean="0"/>
              <a:t>	VARCHAR(100</a:t>
            </a:r>
            <a:r>
              <a:rPr lang="it-IT" sz="2000" dirty="0" smtClean="0"/>
              <a:t>))</a:t>
            </a:r>
            <a:endParaRPr lang="pt-BR" sz="20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3923928" y="3429000"/>
            <a:ext cx="3657600" cy="2553147"/>
          </a:xfrm>
        </p:spPr>
        <p:txBody>
          <a:bodyPr/>
          <a:lstStyle/>
          <a:p>
            <a:pPr lvl="1"/>
            <a:r>
              <a:rPr lang="pt-BR" sz="2000" dirty="0" smtClean="0"/>
              <a:t>Parâmetro 2: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p_descricao</a:t>
            </a:r>
            <a:endParaRPr lang="pt-BR" sz="1800" dirty="0" smtClean="0"/>
          </a:p>
          <a:p>
            <a:pPr lvl="2"/>
            <a:r>
              <a:rPr lang="pt-BR" sz="1800" dirty="0" smtClean="0"/>
              <a:t>Tipo: VARCHAR(100)</a:t>
            </a:r>
          </a:p>
          <a:p>
            <a:pPr lvl="2"/>
            <a:r>
              <a:rPr lang="pt-BR" sz="1800" dirty="0" smtClean="0"/>
              <a:t>I/O: OUT (saída)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aplicação Java que solicite que o usuário digite um número inteiro.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Execute 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800" dirty="0" smtClean="0"/>
              <a:t> passando o número inteiro digitado pelo usuário.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Resgate o valor de retorno (parâmetro 2) da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smtClean="0"/>
              <a:t>e exiba-o </a:t>
            </a:r>
            <a:r>
              <a:rPr lang="pt-BR" sz="2800" dirty="0" smtClean="0"/>
              <a:t>na tela.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Design </a:t>
            </a:r>
            <a:r>
              <a:rPr lang="pt-BR" dirty="0" err="1" smtClean="0"/>
              <a:t>pattern</a:t>
            </a:r>
            <a:r>
              <a:rPr lang="pt-BR" dirty="0" smtClean="0"/>
              <a:t> DAO/VO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1271</TotalTime>
  <Words>2669</Words>
  <Application>Microsoft Office PowerPoint</Application>
  <PresentationFormat>Apresentação na tela (4:3)</PresentationFormat>
  <Paragraphs>692</Paragraphs>
  <Slides>58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Exercício (parte 1)</vt:lpstr>
      <vt:lpstr>Exercício (fim)</vt:lpstr>
      <vt:lpstr>Design pattern DAO/VO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294</cp:revision>
  <dcterms:created xsi:type="dcterms:W3CDTF">2011-12-17T14:07:49Z</dcterms:created>
  <dcterms:modified xsi:type="dcterms:W3CDTF">2012-06-12T01:35:54Z</dcterms:modified>
</cp:coreProperties>
</file>