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80" r:id="rId3"/>
    <p:sldId id="281" r:id="rId4"/>
    <p:sldId id="282" r:id="rId5"/>
    <p:sldId id="264" r:id="rId6"/>
    <p:sldId id="283" r:id="rId7"/>
    <p:sldId id="308" r:id="rId8"/>
    <p:sldId id="303" r:id="rId9"/>
    <p:sldId id="284" r:id="rId10"/>
    <p:sldId id="292" r:id="rId11"/>
    <p:sldId id="310" r:id="rId12"/>
    <p:sldId id="293" r:id="rId13"/>
    <p:sldId id="316" r:id="rId14"/>
    <p:sldId id="285" r:id="rId15"/>
    <p:sldId id="286" r:id="rId16"/>
    <p:sldId id="309" r:id="rId17"/>
    <p:sldId id="287" r:id="rId18"/>
    <p:sldId id="288" r:id="rId19"/>
    <p:sldId id="315" r:id="rId20"/>
    <p:sldId id="289" r:id="rId21"/>
    <p:sldId id="291" r:id="rId22"/>
    <p:sldId id="290" r:id="rId23"/>
    <p:sldId id="294" r:id="rId24"/>
    <p:sldId id="295" r:id="rId25"/>
    <p:sldId id="296" r:id="rId26"/>
    <p:sldId id="297" r:id="rId27"/>
    <p:sldId id="298" r:id="rId28"/>
    <p:sldId id="299" r:id="rId29"/>
    <p:sldId id="306" r:id="rId30"/>
    <p:sldId id="311" r:id="rId31"/>
    <p:sldId id="300" r:id="rId32"/>
    <p:sldId id="273" r:id="rId33"/>
    <p:sldId id="301" r:id="rId34"/>
    <p:sldId id="302" r:id="rId35"/>
    <p:sldId id="312" r:id="rId36"/>
    <p:sldId id="305" r:id="rId37"/>
    <p:sldId id="314" r:id="rId38"/>
    <p:sldId id="313" r:id="rId39"/>
    <p:sldId id="274" r:id="rId40"/>
    <p:sldId id="279" r:id="rId41"/>
    <p:sldId id="317" r:id="rId42"/>
    <p:sldId id="318" r:id="rId4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95362" autoAdjust="0"/>
  </p:normalViewPr>
  <p:slideViewPr>
    <p:cSldViewPr>
      <p:cViewPr varScale="1">
        <p:scale>
          <a:sx n="83" d="100"/>
          <a:sy n="83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3DE374-C92E-4573-811E-65DC7ADF743B}" type="datetimeFigureOut">
              <a:rPr lang="pt-BR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215436-0A3F-4A01-A79E-C3B1BC371DB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5E319-AD6C-4F50-A9EF-1D465263E2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775EB-D008-416C-A596-0C878C0D72A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BD56B-C6CB-4963-A738-91B502C7EFB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15436-0A3F-4A01-A79E-C3B1BC371DB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4FFFC-47C8-4FB0-AAE5-B9257F7D00BC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F6CCE-002F-4E8D-A0EF-8F73F4BF03A5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651-F82A-45E5-B401-7EA32E6065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CA3A-2375-4A33-AC82-0D4E3A62C3A2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A1A8-28B9-40DF-85CD-7AD7D1A3A1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130D-BF97-4694-B6BF-9328F6F5199B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1016-4593-45F4-AB1C-BDF71B1182F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078F-6BC0-40E7-8953-50FD6A691F37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3EA5-71DF-4638-BC15-81D6FFD3C7E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25760-8527-4C00-BEE9-733BD433CF78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0A69-DEA2-480E-B253-B8D3EED799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BD8B2-AE20-4287-82E8-34E0E556C34A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4683-96E5-4283-B71B-1CDE19BE15F8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F6FE-75A1-4505-8919-B060EFBFDED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0C93-71EB-47E2-9C8B-AE7B5AC50DC8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A8B1-CE9F-4620-8014-D764A1C5919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A890-9B12-4212-B845-BF115D33D522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BB17-5896-4581-A205-9E7A355CF6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0ED5-7E0C-4574-B9F1-13F51B3AF46D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4FA80-AB24-443C-B174-0A168F7D18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3491-FB2E-4DC0-8274-8F73849F9649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0B8D-C9E5-462B-9C9A-17B0DC85BB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2635AD-8DE7-4E84-9579-9F1ADA67D6CD}" type="datetime1">
              <a:rPr lang="pt-BR" smtClean="0"/>
              <a:pPr>
                <a:defRPr/>
              </a:pPr>
              <a:t>10/05/2012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7D58B-C561-43AF-AA37-C0645173C24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Conjuntos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&lt;Produto&gt;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colecaox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p3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p4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p5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3419872" y="2492896"/>
            <a:ext cx="4608512" cy="1008113"/>
            <a:chOff x="3708277" y="1772816"/>
            <a:chExt cx="4608512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364088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6" name="Grupo 19"/>
            <p:cNvGrpSpPr>
              <a:grpSpLocks/>
            </p:cNvGrpSpPr>
            <p:nvPr/>
          </p:nvGrpSpPr>
          <p:grpSpPr bwMode="auto">
            <a:xfrm flipV="1">
              <a:off x="4284341" y="2060848"/>
              <a:ext cx="1079747" cy="288032"/>
              <a:chOff x="681213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81213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81214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genérica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</a:t>
            </a:r>
            <a:r>
              <a:rPr lang="pt-BR" sz="2000" dirty="0" err="1" smtClean="0"/>
              <a:t>colecaoy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String item1 = (String)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item2 = (</a:t>
            </a:r>
            <a:r>
              <a:rPr lang="pt-BR" sz="2000" dirty="0" err="1" smtClean="0"/>
              <a:t>Integer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item3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Produto item4 = (Produto)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Cliente item5 = (Cliente)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                  . . 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275856" y="2492896"/>
            <a:ext cx="4536504" cy="1008113"/>
            <a:chOff x="3708277" y="1772816"/>
            <a:chExt cx="4536504" cy="1008113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 bwMode="auto">
            <a:xfrm>
              <a:off x="5292080" y="1772816"/>
              <a:ext cx="29527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17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8" name="Conector de seta reta 15"/>
              <p:cNvCxnSpPr>
                <a:cxnSpLocks noChangeShapeType="1"/>
                <a:stCxn id="14" idx="1"/>
              </p:cNvCxnSpPr>
              <p:nvPr/>
            </p:nvCxnSpPr>
            <p:spPr bwMode="auto">
              <a:xfrm flipH="1">
                <a:off x="609076" y="5513773"/>
                <a:ext cx="1081692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a interface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it = conjunto.</a:t>
            </a:r>
            <a:r>
              <a:rPr lang="pt-BR" sz="2000" dirty="0" err="1" smtClean="0">
                <a:solidFill>
                  <a:srgbClr val="FFC000"/>
                </a:solidFill>
              </a:rPr>
              <a:t>iterator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hasNext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err="1" smtClean="0"/>
              <a:t>func</a:t>
            </a:r>
            <a:r>
              <a:rPr lang="pt-BR" sz="2000" dirty="0" smtClean="0"/>
              <a:t> = </a:t>
            </a:r>
            <a:r>
              <a:rPr lang="pt-BR" sz="2000" dirty="0" err="1" smtClean="0"/>
              <a:t>it.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851920" y="2492896"/>
            <a:ext cx="4824536" cy="1008113"/>
            <a:chOff x="3708277" y="1772816"/>
            <a:chExt cx="4824536" cy="10081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108012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Percorrendo uma coleção com for-each</a:t>
            </a:r>
            <a:br>
              <a:rPr lang="pt-BR" dirty="0" smtClean="0"/>
            </a:br>
            <a:endParaRPr lang="pt-BR" dirty="0" smtClean="0"/>
          </a:p>
          <a:p>
            <a:pPr marL="4492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(Funcionario func : conjunto)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 ” + </a:t>
            </a:r>
            <a:r>
              <a:rPr lang="pt-BR" sz="2000" dirty="0" err="1" smtClean="0"/>
              <a:t>func</a:t>
            </a:r>
            <a:r>
              <a:rPr lang="pt-BR" sz="2000" dirty="0" smtClean="0"/>
              <a:t>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grpSp>
        <p:nvGrpSpPr>
          <p:cNvPr id="2" name="Grupo 9"/>
          <p:cNvGrpSpPr/>
          <p:nvPr/>
        </p:nvGrpSpPr>
        <p:grpSpPr>
          <a:xfrm>
            <a:off x="3500430" y="2492896"/>
            <a:ext cx="5176026" cy="1650484"/>
            <a:chOff x="3356787" y="1772816"/>
            <a:chExt cx="5176026" cy="16504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356787" y="2991252"/>
              <a:ext cx="1008682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</a:t>
              </a:r>
              <a:r>
                <a:rPr lang="pt-BR" sz="1600" dirty="0" err="1" smtClean="0">
                  <a:latin typeface="+mn-lt"/>
                </a:rPr>
                <a:t>Collection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Funcionario</a:t>
              </a:r>
              <a:r>
                <a:rPr lang="pt-BR" sz="1600" dirty="0" smtClean="0">
                  <a:latin typeface="+mn-lt"/>
                </a:rPr>
                <a:t>&gt; previamente preenchida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3785415" y="2060848"/>
              <a:ext cx="1506666" cy="933824"/>
              <a:chOff x="181386" y="4581381"/>
              <a:chExt cx="1509383" cy="936765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>
                <a:off x="-286140" y="5048907"/>
                <a:ext cx="936765" cy="1713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  <a:stCxn id="6" idx="1"/>
              </p:cNvCxnSpPr>
              <p:nvPr/>
            </p:nvCxnSpPr>
            <p:spPr bwMode="auto">
              <a:xfrm rot="10800000">
                <a:off x="181387" y="5513000"/>
                <a:ext cx="1509382" cy="776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indexada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Em um </a:t>
            </a:r>
            <a:r>
              <a:rPr lang="pt-BR" sz="2800" dirty="0" err="1" smtClean="0"/>
              <a:t>List</a:t>
            </a:r>
            <a:r>
              <a:rPr lang="pt-BR" sz="2800" dirty="0" smtClean="0"/>
              <a:t>, os objetos são armazenados de forma sequencial, um após o outro.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Cada objeto da lista recebe um índice numérico conforme sua posição.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pSp>
        <p:nvGrpSpPr>
          <p:cNvPr id="28" name="Espaço Reservado para Conteúdo 27"/>
          <p:cNvGrpSpPr>
            <a:grpSpLocks noGrp="1"/>
          </p:cNvGrpSpPr>
          <p:nvPr>
            <p:ph sz="half" idx="2"/>
          </p:nvPr>
        </p:nvGrpSpPr>
        <p:grpSpPr>
          <a:xfrm>
            <a:off x="1907704" y="3284984"/>
            <a:ext cx="5080992" cy="1112987"/>
            <a:chOff x="1979613" y="4248150"/>
            <a:chExt cx="5621337" cy="126047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979613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3060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41402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5219700" y="4248150"/>
              <a:ext cx="1300163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>
                  <a:solidFill>
                    <a:srgbClr val="FFFFFF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6300788" y="4248150"/>
              <a:ext cx="1300162" cy="126047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3000" dirty="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List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pt-BR" sz="2400" dirty="0" smtClean="0"/>
              <a:t>O </a:t>
            </a:r>
            <a:r>
              <a:rPr lang="pt-BR" sz="2400" dirty="0" err="1" smtClean="0"/>
              <a:t>List</a:t>
            </a:r>
            <a:r>
              <a:rPr lang="pt-BR" sz="2400" dirty="0" smtClean="0"/>
              <a:t> possui todos os métodos contidos em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, e mais...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get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err="1" smtClean="0"/>
              <a:t>Obtem</a:t>
            </a:r>
            <a:r>
              <a:rPr lang="pt-BR" sz="2000" dirty="0" smtClean="0"/>
              <a:t> da lista o item da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set(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Substitui o item da posição especificada pelo elemento T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add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, T)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Adiciona (insere) o item T na posição especificada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remove(</a:t>
            </a:r>
            <a:r>
              <a:rPr lang="pt-BR" sz="2400" dirty="0" err="1" smtClean="0"/>
              <a:t>int</a:t>
            </a:r>
            <a:r>
              <a:rPr lang="pt-BR" sz="24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Remove o item da posição especificada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List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List</a:t>
            </a:r>
            <a:r>
              <a:rPr lang="pt-BR" sz="2000" dirty="0" smtClean="0">
                <a:solidFill>
                  <a:srgbClr val="FFC000"/>
                </a:solidFill>
              </a:rPr>
              <a:t>&lt;Cliente&gt; lista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Cliente(“João”,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“6781-9874”)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“Bronze”, “4532-7125”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Cliente(“Joaquim”, “</a:t>
            </a:r>
            <a:r>
              <a:rPr lang="pt-BR" sz="2000" dirty="0" err="1" smtClean="0"/>
              <a:t>Silver</a:t>
            </a:r>
            <a:r>
              <a:rPr lang="pt-BR" sz="2000" dirty="0" smtClean="0"/>
              <a:t>”, “7945-0257”)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1, 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Cliente(“Maria”, “</a:t>
            </a:r>
            <a:r>
              <a:rPr lang="pt-BR" sz="2000" dirty="0" err="1" smtClean="0"/>
              <a:t>Gold</a:t>
            </a:r>
            <a:r>
              <a:rPr lang="pt-BR" sz="2000" dirty="0" smtClean="0"/>
              <a:t>”, “7801-2068”)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Cliente c =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(“Cliente 1: ” + 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lista.remove(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(“Total de clientes: ” + </a:t>
            </a:r>
            <a:r>
              <a:rPr lang="pt-BR" sz="2000" dirty="0" smtClean="0">
                <a:solidFill>
                  <a:srgbClr val="FFC000"/>
                </a:solidFill>
              </a:rPr>
              <a:t>lista.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2843808" y="1412577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302470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List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List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err="1" smtClean="0"/>
              <a:t>LinkedList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cada um de seus elementos em um espaço de memória que sempre possui uma referência para o próximo item.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ArrayList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Armazena seus elemento em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interno, reformulando-o a cada inserção ou remoção.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rápido para obter seus valores (</a:t>
            </a:r>
            <a:r>
              <a:rPr lang="pt-BR" sz="2000" dirty="0" err="1" smtClean="0"/>
              <a:t>get</a:t>
            </a:r>
            <a:r>
              <a:rPr lang="pt-BR" sz="20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Mais lento para inserção/exclusão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/remove)</a:t>
            </a:r>
          </a:p>
          <a:p>
            <a:pPr>
              <a:spcBef>
                <a:spcPts val="1200"/>
              </a:spcBef>
            </a:pPr>
            <a:r>
              <a:rPr lang="pt-BR" sz="2400" dirty="0" err="1" smtClean="0"/>
              <a:t>Vector</a:t>
            </a:r>
            <a:endParaRPr lang="pt-BR" sz="2400" dirty="0" smtClean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List</a:t>
            </a:r>
            <a:r>
              <a:rPr lang="pt-BR" sz="2000" dirty="0" smtClean="0"/>
              <a:t> que garante a integridade de seus dados quando acessado por processos concorrentes (threads)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Introdução</a:t>
            </a:r>
          </a:p>
          <a:p>
            <a:pPr eaLnBrk="1" hangingPunct="1"/>
            <a:r>
              <a:rPr lang="pt-BR" sz="2200" dirty="0" smtClean="0"/>
              <a:t>Principais operações de conjuntos</a:t>
            </a:r>
          </a:p>
          <a:p>
            <a:pPr eaLnBrk="1" hangingPunct="1"/>
            <a:r>
              <a:rPr lang="pt-BR" sz="2200" dirty="0" smtClean="0"/>
              <a:t>Principais interfaces de conjuntos</a:t>
            </a:r>
          </a:p>
          <a:p>
            <a:pPr eaLnBrk="1" hangingPunct="1"/>
            <a:r>
              <a:rPr lang="pt-BR" sz="2200" dirty="0" smtClean="0"/>
              <a:t>A interface Collection</a:t>
            </a:r>
          </a:p>
          <a:p>
            <a:pPr eaLnBrk="1" hangingPunct="1"/>
            <a:r>
              <a:rPr lang="pt-BR" sz="2200" dirty="0" smtClean="0"/>
              <a:t>A interface Iterator</a:t>
            </a:r>
          </a:p>
          <a:p>
            <a:pPr eaLnBrk="1" hangingPunct="1"/>
            <a:r>
              <a:rPr lang="pt-BR" sz="2200" dirty="0" smtClean="0"/>
              <a:t>Ordenação e classificação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ArrayList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LinkedList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200" dirty="0" smtClean="0"/>
              <a:t>A interface Set</a:t>
            </a:r>
          </a:p>
          <a:p>
            <a:pPr eaLnBrk="1" hangingPunct="1"/>
            <a:r>
              <a:rPr lang="pt-BR" sz="2200" dirty="0" smtClean="0"/>
              <a:t>A classe HashSet</a:t>
            </a:r>
          </a:p>
          <a:p>
            <a:pPr eaLnBrk="1" hangingPunct="1"/>
            <a:r>
              <a:rPr lang="pt-BR" sz="2200" dirty="0" smtClean="0"/>
              <a:t>A interface SortedSet</a:t>
            </a:r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TreeSet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Comparable</a:t>
            </a:r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Comparator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</a:t>
            </a:r>
            <a:r>
              <a:rPr lang="pt-BR" sz="2200" dirty="0" err="1" smtClean="0"/>
              <a:t>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HashMap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classe </a:t>
            </a:r>
            <a:r>
              <a:rPr lang="pt-BR" sz="2200" dirty="0" err="1" smtClean="0"/>
              <a:t>Hashtable</a:t>
            </a:r>
            <a:endParaRPr lang="pt-BR" sz="2200" dirty="0" smtClean="0"/>
          </a:p>
          <a:p>
            <a:pPr eaLnBrk="1" hangingPunct="1"/>
            <a:r>
              <a:rPr lang="pt-BR" sz="2200" dirty="0" smtClean="0"/>
              <a:t>A interface SortedMap</a:t>
            </a:r>
          </a:p>
          <a:p>
            <a:pPr eaLnBrk="1" hangingPunct="1"/>
            <a:r>
              <a:rPr lang="pt-BR" sz="2200" dirty="0" smtClean="0"/>
              <a:t>A classe TreeMap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Subtipo de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que representa uma coleção </a:t>
            </a:r>
            <a:r>
              <a:rPr lang="pt-BR" sz="2800" dirty="0" err="1" smtClean="0"/>
              <a:t>não-indexada</a:t>
            </a:r>
            <a:r>
              <a:rPr lang="pt-BR" sz="2800" dirty="0" smtClean="0"/>
              <a:t> de objetos.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Alguns tipos de Set não armazenam seus objetos de forma sequencial. Assim sendo, não podemos garantir que os objetos serão coletados na mesma ordem em que foram adicionados.</a:t>
            </a:r>
          </a:p>
          <a:p>
            <a:pPr>
              <a:spcBef>
                <a:spcPts val="2400"/>
              </a:spcBef>
            </a:pPr>
            <a:r>
              <a:rPr lang="pt-BR" sz="2800" dirty="0" smtClean="0"/>
              <a:t>Uma </a:t>
            </a:r>
            <a:r>
              <a:rPr lang="pt-BR" sz="2800" dirty="0" err="1" smtClean="0"/>
              <a:t>collection</a:t>
            </a:r>
            <a:r>
              <a:rPr lang="pt-BR" sz="2800" dirty="0" smtClean="0"/>
              <a:t> do tipo Set </a:t>
            </a:r>
            <a:r>
              <a:rPr lang="pt-BR" sz="2800" u="sng" dirty="0" smtClean="0"/>
              <a:t>não permite a existência de elementos duplicados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Set&lt;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&gt; conjunto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/>
              <a:t>&gt;();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(203,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(112, “Manuel”)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(205, “Joaquim”)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(185, “Maria”)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771525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771525" indent="-625475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: ” + </a:t>
            </a:r>
            <a:r>
              <a:rPr lang="pt-BR" sz="2000" dirty="0" smtClean="0">
                <a:solidFill>
                  <a:srgbClr val="FFC000"/>
                </a:solidFill>
              </a:rPr>
              <a:t>conjunto.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3995563" y="1340768"/>
            <a:ext cx="4536877" cy="1296343"/>
            <a:chOff x="4211960" y="1556792"/>
            <a:chExt cx="4536877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3456384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Set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pSp>
        <p:nvGrpSpPr>
          <p:cNvPr id="39" name="Espaço Reservado para Conteúdo 38"/>
          <p:cNvGrpSpPr>
            <a:grpSpLocks noGrp="1"/>
          </p:cNvGrpSpPr>
          <p:nvPr>
            <p:ph idx="1"/>
          </p:nvPr>
        </p:nvGrpSpPr>
        <p:grpSpPr>
          <a:xfrm>
            <a:off x="1475656" y="1993107"/>
            <a:ext cx="5430688" cy="3740150"/>
            <a:chOff x="1979712" y="2420888"/>
            <a:chExt cx="5256584" cy="3384376"/>
          </a:xfrm>
        </p:grpSpPr>
        <p:sp>
          <p:nvSpPr>
            <p:cNvPr id="40" name="AutoShape 3"/>
            <p:cNvSpPr>
              <a:spLocks noChangeArrowheads="1"/>
            </p:cNvSpPr>
            <p:nvPr/>
          </p:nvSpPr>
          <p:spPr bwMode="auto">
            <a:xfrm>
              <a:off x="2483768" y="3356992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388929" y="393305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3851920" y="2852936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>
              <a:off x="4716016" y="3645024"/>
              <a:ext cx="774714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5436096" y="2708920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6084168" y="3540149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AutoShape 7"/>
            <p:cNvSpPr>
              <a:spLocks noChangeArrowheads="1"/>
            </p:cNvSpPr>
            <p:nvPr/>
          </p:nvSpPr>
          <p:spPr bwMode="auto">
            <a:xfrm>
              <a:off x="5364088" y="4581128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auto">
            <a:xfrm>
              <a:off x="4067944" y="4725144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2411760" y="4653136"/>
              <a:ext cx="774713" cy="680939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1979712" y="2420888"/>
              <a:ext cx="5256584" cy="338437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400" dirty="0" smtClean="0"/>
              <a:t>Set – Principais implementações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Armazena cada um de seus elementos em um espaço de memória sempre utilizando os métodos </a:t>
            </a:r>
            <a:r>
              <a:rPr lang="pt-BR" sz="2000" u="sng" dirty="0" err="1" smtClean="0"/>
              <a:t>equals</a:t>
            </a:r>
            <a:r>
              <a:rPr lang="pt-BR" sz="2000" u="sng" dirty="0" smtClean="0"/>
              <a:t>() </a:t>
            </a:r>
            <a:r>
              <a:rPr lang="pt-BR" sz="2000" dirty="0" smtClean="0"/>
              <a:t>e </a:t>
            </a:r>
            <a:r>
              <a:rPr lang="pt-BR" sz="2000" u="sng" dirty="0" err="1" smtClean="0"/>
              <a:t>hashCode</a:t>
            </a:r>
            <a:r>
              <a:rPr lang="pt-BR" sz="2000" u="sng" dirty="0" smtClean="0"/>
              <a:t>()</a:t>
            </a:r>
            <a:r>
              <a:rPr lang="pt-BR" sz="2000" dirty="0" smtClean="0"/>
              <a:t> do objeto inserido para comparação com cada um dos objetos já existentes no set.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Trata-se de uma das coleções mais eficientes de todo o framework Java.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LinkedHashSet</a:t>
            </a:r>
            <a:endParaRPr lang="pt-BR" sz="28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Implementação da interface Set que armazena seus elementos na mesma ordem em que foram inseridos.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Subtipo de Set que representa uma coleção classificada de objetos.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Cada novo objeto incluído neste set é colocado em sua posição correta conforme o critério de classificação especificado.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Os objetos a serem adicionados neste tipo de coleção devem implementar a interface </a:t>
            </a:r>
            <a:r>
              <a:rPr lang="pt-BR" sz="2400" u="sng" dirty="0" err="1" smtClean="0"/>
              <a:t>Comparable</a:t>
            </a:r>
            <a:r>
              <a:rPr lang="pt-BR" sz="2400" dirty="0" smtClean="0"/>
              <a:t> e seu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 onde é definido o critério de comparação/classificação entre eles.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1</a:t>
            </a:r>
            <a:r>
              <a:rPr lang="pt-BR" sz="2400" dirty="0" smtClean="0"/>
              <a:t>: Preparando uma classe para colocar suas instâncias em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Cliente </a:t>
            </a:r>
            <a:r>
              <a:rPr lang="pt-BR" sz="2000" dirty="0" err="1" smtClean="0">
                <a:solidFill>
                  <a:srgbClr val="FFC000"/>
                </a:solidFill>
              </a:rPr>
              <a:t>implements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Comparable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rg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nome;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endereco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 </a:t>
            </a:r>
            <a:r>
              <a:rPr lang="pt-BR" sz="2000" dirty="0" err="1" smtClean="0"/>
              <a:t>other</a:t>
            </a:r>
            <a:r>
              <a:rPr lang="pt-BR" sz="2000" dirty="0" smtClean="0"/>
              <a:t>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</a:t>
            </a:r>
            <a:r>
              <a:rPr lang="pt-BR" sz="2000" dirty="0" smtClean="0"/>
              <a:t>.nome.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</a:t>
            </a:r>
            <a:r>
              <a:rPr lang="pt-BR" sz="2000" dirty="0" err="1" smtClean="0"/>
              <a:t>other</a:t>
            </a:r>
            <a:r>
              <a:rPr lang="pt-BR" sz="2000" dirty="0" smtClean="0"/>
              <a:t>.nome);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u="sng" dirty="0" smtClean="0"/>
              <a:t>Passo 2</a:t>
            </a:r>
            <a:r>
              <a:rPr lang="pt-BR" sz="2400" dirty="0" smtClean="0"/>
              <a:t>: Usando um </a:t>
            </a:r>
            <a:r>
              <a:rPr lang="pt-BR" sz="2400" dirty="0" err="1" smtClean="0"/>
              <a:t>SortedSet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&gt;();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por nome */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for (Cliente c : set) {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1074738" lvl="1" indent="-625475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851920" y="1700808"/>
            <a:ext cx="4536877" cy="1296343"/>
            <a:chOff x="4211960" y="1556792"/>
            <a:chExt cx="4536877" cy="129634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0"/>
              <a:ext cx="2880320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SortedSet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Outra forma de utilizarmos um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é definir o critério de classificação em uma classe isolada que implementa a interface </a:t>
            </a:r>
            <a:r>
              <a:rPr lang="pt-BR" sz="2400" u="sng" dirty="0" err="1" smtClean="0"/>
              <a:t>Comparator</a:t>
            </a:r>
            <a:r>
              <a:rPr lang="pt-BR" sz="2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Desta forma, devemos criar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específico para a classificação desejada e assinalar sua instância no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 a ser utilizado antes de adicionar qualquer objeto nele.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SortedSet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err="1" smtClean="0"/>
              <a:t>SortedSet</a:t>
            </a:r>
            <a:r>
              <a:rPr lang="pt-BR" sz="2400" dirty="0" smtClean="0"/>
              <a:t> com </a:t>
            </a:r>
            <a:r>
              <a:rPr lang="pt-BR" sz="2400" dirty="0" err="1" smtClean="0"/>
              <a:t>Comparator</a:t>
            </a:r>
            <a:endParaRPr lang="pt-BR" sz="2400" dirty="0" smtClean="0"/>
          </a:p>
          <a:p>
            <a:pPr marL="1074738" lvl="1" indent="-625475">
              <a:spcBef>
                <a:spcPts val="0"/>
              </a:spcBef>
              <a:buNone/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SortedSet</a:t>
            </a:r>
            <a:r>
              <a:rPr lang="pt-BR" sz="2000" dirty="0" smtClean="0">
                <a:solidFill>
                  <a:srgbClr val="FFC000"/>
                </a:solidFill>
              </a:rPr>
              <a:t>&lt;Cliente&gt;</a:t>
            </a:r>
            <a:r>
              <a:rPr lang="pt-BR" sz="2000" dirty="0" smtClean="0"/>
              <a:t> set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TreeSet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Cliente</a:t>
            </a:r>
            <a:r>
              <a:rPr lang="pt-BR" sz="2000" dirty="0" smtClean="0"/>
              <a:t>&gt;(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Comparator</a:t>
            </a:r>
            <a:r>
              <a:rPr lang="pt-BR" sz="2000" dirty="0" smtClean="0"/>
              <a:t>&lt;Cliente&gt;()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compare(Cliente c1, Cliente c2)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c1.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().</a:t>
            </a:r>
            <a:r>
              <a:rPr lang="pt-BR" sz="2000" dirty="0" err="1" smtClean="0"/>
              <a:t>compareTo</a:t>
            </a:r>
            <a:r>
              <a:rPr lang="pt-BR" sz="2000" dirty="0" smtClean="0"/>
              <a:t>(c2.</a:t>
            </a:r>
            <a:r>
              <a:rPr lang="pt-BR" sz="2000" dirty="0" err="1" smtClean="0"/>
              <a:t>getRg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	}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});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Cliente(“897822-9”, “Manuel”, “Rua 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Cliente(“76836-7”, “Ricardo”, “Av. Central, 23”)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Cliente(“3945651-1”, “Joaquim”, “Rua 35”)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err="1" smtClean="0"/>
              <a:t>set.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Cliente(“1874309-5”, “Maria”, “Alameda XV”)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endParaRPr lang="pt-BR" sz="2000" dirty="0" smtClean="0"/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>
                <a:solidFill>
                  <a:schemeClr val="accent6"/>
                </a:solidFill>
              </a:rPr>
              <a:t>/* Exibe os elementos ordenados pelo RG */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for (Cliente c : set) {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c.getNome</a:t>
            </a:r>
            <a:r>
              <a:rPr lang="pt-BR" sz="2000" dirty="0" smtClean="0"/>
              <a:t>());</a:t>
            </a:r>
          </a:p>
          <a:p>
            <a:pPr marL="449263" lvl="1" indent="0" defTabSz="900113">
              <a:spcBef>
                <a:spcPts val="0"/>
              </a:spcBef>
              <a:buNone/>
              <a:tabLst>
                <a:tab pos="900113" algn="l"/>
                <a:tab pos="1349375" algn="l"/>
                <a:tab pos="18002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SortedSet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first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menor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last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maior elemento do conjunto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headSet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 um subconjunto também ordenado contendo todos os elementos </a:t>
            </a:r>
            <a:r>
              <a:rPr lang="pt-BR" sz="1800" b="1" dirty="0" smtClean="0"/>
              <a:t>menores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tailSet</a:t>
            </a:r>
            <a:r>
              <a:rPr lang="pt-BR" sz="20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maiores</a:t>
            </a:r>
            <a:r>
              <a:rPr lang="pt-BR" sz="1800" dirty="0" smtClean="0"/>
              <a:t> que T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subSet(T, T)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subconjunto também ordenado contendo todos os elementos </a:t>
            </a:r>
            <a:r>
              <a:rPr lang="pt-BR" sz="1800" b="1" dirty="0" smtClean="0"/>
              <a:t>entre os dois itens</a:t>
            </a:r>
            <a:r>
              <a:rPr lang="pt-BR" sz="1800" dirty="0" smtClean="0"/>
              <a:t> especificados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estruturas de dados simples para armazenamento de conjuntos de informações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São bem eficientes, porém possuem limitações: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possuem tamanho fixo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Arrays</a:t>
            </a:r>
            <a:r>
              <a:rPr lang="pt-BR" dirty="0" smtClean="0"/>
              <a:t> não possuem nenhum mecanismo automático de classificação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200" spc="-150" dirty="0" err="1" smtClean="0"/>
              <a:t>SortedSet</a:t>
            </a:r>
            <a:r>
              <a:rPr lang="pt-BR" sz="4200" spc="-150" dirty="0" smtClean="0"/>
              <a:t> – Principal implementação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3200" dirty="0" err="1" smtClean="0"/>
              <a:t>TreeSet</a:t>
            </a:r>
            <a:endParaRPr lang="pt-BR" sz="3200" dirty="0" smtClean="0"/>
          </a:p>
          <a:p>
            <a:pPr lvl="1">
              <a:spcBef>
                <a:spcPts val="600"/>
              </a:spcBef>
            </a:pPr>
            <a:endParaRPr lang="pt-BR" sz="2400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Uma simples implementação da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. Como tal, garante a ordenação natural dos elementos adicionados ao set.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Conforme definido pela interface </a:t>
            </a:r>
            <a:r>
              <a:rPr lang="pt-BR" sz="2400" dirty="0" err="1" smtClean="0"/>
              <a:t>SortedSet</a:t>
            </a:r>
            <a:r>
              <a:rPr lang="pt-BR" sz="2400" dirty="0" smtClean="0"/>
              <a:t>, esta classe permite a utilização de um </a:t>
            </a:r>
            <a:r>
              <a:rPr lang="pt-BR" sz="2400" dirty="0" err="1" smtClean="0"/>
              <a:t>Comparator</a:t>
            </a:r>
            <a:r>
              <a:rPr lang="pt-BR" sz="2400" dirty="0" smtClean="0"/>
              <a:t> para definir uma ordenação diferente da ordenação natural.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Conjunto de dados indexados semelhante a uma lista (</a:t>
            </a:r>
            <a:r>
              <a:rPr lang="pt-BR" dirty="0" err="1" smtClean="0"/>
              <a:t>List</a:t>
            </a:r>
            <a:r>
              <a:rPr lang="pt-BR" dirty="0" smtClean="0"/>
              <a:t>).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Assim como os outros conjuntos visto neste capítulo, o </a:t>
            </a:r>
            <a:r>
              <a:rPr lang="pt-BR" dirty="0" err="1" smtClean="0"/>
              <a:t>map</a:t>
            </a:r>
            <a:r>
              <a:rPr lang="pt-BR" dirty="0" smtClean="0"/>
              <a:t> possui tamanho dinâmico. Pode ser aumentado e diminuído</a:t>
            </a:r>
          </a:p>
          <a:p>
            <a:pPr lvl="1">
              <a:buNone/>
            </a:pPr>
            <a:r>
              <a:rPr lang="pt-BR" dirty="0" smtClean="0"/>
              <a:t>Porém...</a:t>
            </a:r>
          </a:p>
          <a:p>
            <a:pPr lvl="1">
              <a:spcBef>
                <a:spcPts val="3000"/>
              </a:spcBef>
              <a:spcAft>
                <a:spcPts val="3000"/>
              </a:spcAft>
            </a:pPr>
            <a:r>
              <a:rPr lang="pt-BR" dirty="0" smtClean="0"/>
              <a:t>Também possui índices (chaves), mas estes podem ser Strings ou quaisquer outros objetos.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339752" y="1988840"/>
            <a:ext cx="4536504" cy="3816425"/>
            <a:chOff x="2339752" y="1988840"/>
            <a:chExt cx="4536504" cy="3816425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339752" y="486916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2339752" y="414908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39752" y="342900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339752" y="270892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059832" y="486916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059832" y="414908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059832" y="342900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059832" y="270892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2339752" y="1988840"/>
              <a:ext cx="936105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059832" y="1988840"/>
              <a:ext cx="3816424" cy="93610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30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21" name="Grupo 9"/>
          <p:cNvGrpSpPr/>
          <p:nvPr/>
        </p:nvGrpSpPr>
        <p:grpSpPr>
          <a:xfrm>
            <a:off x="755576" y="3284984"/>
            <a:ext cx="1944215" cy="1058634"/>
            <a:chOff x="6444209" y="930206"/>
            <a:chExt cx="1944215" cy="1058634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Chave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24" name="Grupo 19"/>
            <p:cNvGrpSpPr>
              <a:grpSpLocks/>
            </p:cNvGrpSpPr>
            <p:nvPr/>
          </p:nvGrpSpPr>
          <p:grpSpPr bwMode="auto">
            <a:xfrm flipV="1">
              <a:off x="7020271" y="930206"/>
              <a:ext cx="1368153" cy="720081"/>
              <a:chOff x="3422080" y="5929991"/>
              <a:chExt cx="1370620" cy="722348"/>
            </a:xfrm>
          </p:grpSpPr>
          <p:cxnSp>
            <p:nvCxnSpPr>
              <p:cNvPr id="25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3422080" y="6652339"/>
                <a:ext cx="1370620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2" name="Grupo 9"/>
          <p:cNvGrpSpPr/>
          <p:nvPr/>
        </p:nvGrpSpPr>
        <p:grpSpPr>
          <a:xfrm>
            <a:off x="6228183" y="3284984"/>
            <a:ext cx="2195737" cy="1058634"/>
            <a:chOff x="5436096" y="930206"/>
            <a:chExt cx="2195737" cy="1058634"/>
          </a:xfrm>
        </p:grpSpPr>
        <p:sp>
          <p:nvSpPr>
            <p:cNvPr id="43" name="CaixaDeTexto 42"/>
            <p:cNvSpPr txBox="1"/>
            <p:nvPr/>
          </p:nvSpPr>
          <p:spPr bwMode="auto">
            <a:xfrm>
              <a:off x="6444209" y="1650286"/>
              <a:ext cx="118762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Valor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44" name="Grupo 19"/>
            <p:cNvGrpSpPr>
              <a:grpSpLocks/>
            </p:cNvGrpSpPr>
            <p:nvPr/>
          </p:nvGrpSpPr>
          <p:grpSpPr bwMode="auto">
            <a:xfrm flipV="1">
              <a:off x="5436096" y="930206"/>
              <a:ext cx="1584176" cy="720081"/>
              <a:chOff x="1835049" y="5929991"/>
              <a:chExt cx="1587033" cy="722348"/>
            </a:xfrm>
          </p:grpSpPr>
          <p:cxnSp>
            <p:nvCxnSpPr>
              <p:cNvPr id="45" name="Conector de seta reta 10"/>
              <p:cNvCxnSpPr>
                <a:cxnSpLocks noChangeShapeType="1"/>
              </p:cNvCxnSpPr>
              <p:nvPr/>
            </p:nvCxnSpPr>
            <p:spPr bwMode="auto">
              <a:xfrm flipH="1" flipV="1">
                <a:off x="1835049" y="6652339"/>
                <a:ext cx="1587033" cy="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6" name="Conector de seta reta 15"/>
              <p:cNvCxnSpPr>
                <a:cxnSpLocks noChangeShapeType="1"/>
              </p:cNvCxnSpPr>
              <p:nvPr/>
            </p:nvCxnSpPr>
            <p:spPr bwMode="auto">
              <a:xfrm flipV="1">
                <a:off x="3422080" y="5929991"/>
                <a:ext cx="0" cy="722347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1043608" y="1916832"/>
            <a:ext cx="6840760" cy="4177823"/>
            <a:chOff x="1043608" y="1916832"/>
            <a:chExt cx="6840760" cy="417782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3608" y="52292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“conta”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3275856" y="52292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new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 Conta(2809, 1200.15)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1043608" y="4579768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“casado”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043608" y="3914034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</a:rPr>
                <a:t>“nascimento”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043608" y="3248300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</a:t>
              </a: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salario</a:t>
              </a: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043608" y="2582566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“idade”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275856" y="4579768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err="1" smtClean="0">
                  <a:solidFill>
                    <a:srgbClr val="FFFFFF"/>
                  </a:solidFill>
                  <a:latin typeface="Arial" charset="0"/>
                </a:rPr>
                <a:t>true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275856" y="3914034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15/01/1985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275856" y="3248300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1215.5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3275856" y="2582566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27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1043608" y="1916832"/>
              <a:ext cx="2448273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“nome”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275856" y="1916832"/>
              <a:ext cx="4608512" cy="86545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ts val="75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800" dirty="0" smtClean="0">
                  <a:solidFill>
                    <a:srgbClr val="FFFFFF"/>
                  </a:solidFill>
                  <a:latin typeface="Arial" charset="0"/>
                </a:rPr>
                <a:t>“Manuel”</a:t>
              </a:r>
              <a:endParaRPr lang="pt-BR" sz="28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Map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495325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err="1" smtClean="0"/>
              <a:t>put</a:t>
            </a:r>
            <a:r>
              <a:rPr lang="pt-BR" sz="2000" dirty="0" smtClean="0"/>
              <a:t>(K, V)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Adiciona ao </a:t>
            </a:r>
            <a:r>
              <a:rPr lang="pt-BR" sz="1800" dirty="0" err="1" smtClean="0"/>
              <a:t>map</a:t>
            </a:r>
            <a:r>
              <a:rPr lang="pt-BR" sz="1800" dirty="0" smtClean="0"/>
              <a:t> um elemento de chave K e conteúdo V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get</a:t>
            </a:r>
            <a:r>
              <a:rPr lang="pt-BR" sz="2000" dirty="0" smtClean="0"/>
              <a:t>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Obtém o conteúdo do elemento que possui a chave K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remove(K)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do </a:t>
            </a:r>
            <a:r>
              <a:rPr lang="pt-BR" sz="1800" dirty="0" err="1" smtClean="0"/>
              <a:t>map</a:t>
            </a:r>
            <a:r>
              <a:rPr lang="pt-BR" sz="1800" dirty="0" smtClean="0"/>
              <a:t> o elemento que possui chave K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clear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Remove  todos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, tornando-o vazio</a:t>
            </a:r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size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o número de itens contidos no </a:t>
            </a:r>
            <a:r>
              <a:rPr lang="pt-BR" sz="1800" dirty="0" err="1" smtClean="0"/>
              <a:t>map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000" dirty="0" err="1" smtClean="0"/>
              <a:t>keySet</a:t>
            </a:r>
            <a:r>
              <a:rPr lang="pt-BR" sz="20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1800" dirty="0" smtClean="0"/>
              <a:t>Retorna um Set contendo todas as chaves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 Tipicamente utilizado para varrer os elementos do </a:t>
            </a:r>
            <a:r>
              <a:rPr lang="pt-BR" sz="1800" dirty="0" err="1" smtClean="0"/>
              <a:t>map</a:t>
            </a:r>
            <a:r>
              <a:rPr lang="pt-BR" sz="1800" dirty="0" smtClean="0"/>
              <a:t>.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Inserindo elementos em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Map</a:t>
            </a:r>
            <a:r>
              <a:rPr lang="pt-BR" sz="2000" dirty="0" smtClean="0">
                <a:solidFill>
                  <a:srgbClr val="FFC000"/>
                </a:solidFill>
              </a:rPr>
              <a:t>&lt;String,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mapa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HashMap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“nome”, “Manuel”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“idade”, 27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”, 1215.5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GregorianCalendar</a:t>
            </a:r>
            <a:r>
              <a:rPr lang="pt-BR" sz="2000" dirty="0" smtClean="0"/>
              <a:t>(1985, 0, 15)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“casado”, </a:t>
            </a:r>
            <a:r>
              <a:rPr lang="pt-BR" sz="2000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put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“conta”, </a:t>
            </a:r>
            <a:r>
              <a:rPr lang="pt-BR" sz="2000" dirty="0" err="1" smtClean="0"/>
              <a:t>new</a:t>
            </a:r>
            <a:r>
              <a:rPr lang="pt-BR" sz="2000" dirty="0" smtClean="0"/>
              <a:t> Conta(2809, 1200.15)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System.out.println(“Quantidade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704029"/>
            <a:ext cx="4536878" cy="1296343"/>
            <a:chOff x="4211959" y="1556792"/>
            <a:chExt cx="4536878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211959" y="2348880"/>
              <a:ext cx="3744789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Map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Obtendo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String nome = (String)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Integer</a:t>
            </a:r>
            <a:r>
              <a:rPr lang="pt-BR" sz="2000" dirty="0" smtClean="0"/>
              <a:t> idade = (Idade)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“idade”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Double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(Double)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dataNasc</a:t>
            </a:r>
            <a:r>
              <a:rPr lang="pt-BR" sz="2000" dirty="0" smtClean="0"/>
              <a:t> = 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“nascimento”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casado = (</a:t>
            </a:r>
            <a:r>
              <a:rPr lang="pt-BR" sz="2000" dirty="0" err="1" smtClean="0"/>
              <a:t>Boolean</a:t>
            </a:r>
            <a:r>
              <a:rPr lang="pt-BR" sz="2000" dirty="0" smtClean="0"/>
              <a:t>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(Conta)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get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“conta”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mapa.remove(</a:t>
            </a:r>
            <a:r>
              <a:rPr lang="pt-BR" sz="2000" dirty="0" smtClean="0"/>
              <a:t>“casado”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 de itens: ” +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Map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Varrendo os elementos de um map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Set&lt;String&gt; chaves = </a:t>
            </a:r>
            <a:r>
              <a:rPr lang="pt-BR" sz="2000" dirty="0" smtClean="0">
                <a:solidFill>
                  <a:srgbClr val="FFC000"/>
                </a:solidFill>
              </a:rPr>
              <a:t>mapa.</a:t>
            </a:r>
            <a:r>
              <a:rPr lang="pt-BR" sz="2000" dirty="0" err="1" smtClean="0">
                <a:solidFill>
                  <a:srgbClr val="FFC000"/>
                </a:solidFill>
              </a:rPr>
              <a:t>keySet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for (String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 : chaves)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(“Chave: ” + 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(“Valor: ” + </a:t>
            </a:r>
            <a:r>
              <a:rPr lang="pt-BR" sz="2000" dirty="0" smtClean="0">
                <a:solidFill>
                  <a:srgbClr val="FFC000"/>
                </a:solidFill>
              </a:rPr>
              <a:t>mapa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chave</a:t>
            </a:r>
            <a:r>
              <a:rPr lang="pt-BR" sz="2000" dirty="0" smtClean="0"/>
              <a:t>));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419872" y="1988840"/>
            <a:ext cx="4824536" cy="936104"/>
            <a:chOff x="3708277" y="1772816"/>
            <a:chExt cx="4824536" cy="93610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708277" y="2348881"/>
              <a:ext cx="792088" cy="360039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292080" y="1772816"/>
              <a:ext cx="32407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dirty="0" err="1" smtClean="0">
                  <a:latin typeface="+mn-lt"/>
                </a:rPr>
                <a:t>Map</a:t>
              </a:r>
              <a:r>
                <a:rPr lang="pt-BR" sz="1600" dirty="0" smtClean="0">
                  <a:latin typeface="+mn-lt"/>
                </a:rPr>
                <a:t>&lt;String, </a:t>
              </a:r>
              <a:r>
                <a:rPr lang="pt-BR" sz="1600" dirty="0" err="1" smtClean="0">
                  <a:latin typeface="+mn-lt"/>
                </a:rPr>
                <a:t>Object</a:t>
              </a:r>
              <a:r>
                <a:rPr lang="pt-BR" sz="1600" dirty="0" smtClean="0">
                  <a:latin typeface="+mn-lt"/>
                </a:rPr>
                <a:t>&gt; previamente preenchido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4212333" y="2060848"/>
              <a:ext cx="1079747" cy="288032"/>
              <a:chOff x="609075" y="5229204"/>
              <a:chExt cx="1081693" cy="288939"/>
            </a:xfrm>
          </p:grpSpPr>
          <p:cxnSp>
            <p:nvCxnSpPr>
              <p:cNvPr id="9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609075" y="5229204"/>
                <a:ext cx="0" cy="288939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  <a:stCxn id="7" idx="1"/>
              </p:cNvCxnSpPr>
              <p:nvPr/>
            </p:nvCxnSpPr>
            <p:spPr bwMode="auto">
              <a:xfrm flipH="1">
                <a:off x="609075" y="5513773"/>
                <a:ext cx="1081693" cy="4370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sz="4400" dirty="0" err="1" smtClean="0"/>
              <a:t>Map</a:t>
            </a:r>
            <a:r>
              <a:rPr lang="pt-BR" sz="4400" dirty="0" smtClean="0"/>
              <a:t> – Principais implementações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HashMap</a:t>
            </a:r>
            <a:endParaRPr lang="pt-BR" sz="2400" dirty="0" smtClean="0"/>
          </a:p>
          <a:p>
            <a:pPr lvl="1"/>
            <a:r>
              <a:rPr lang="pt-BR" sz="2000" dirty="0" smtClean="0"/>
              <a:t>Uma simples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Criada a partir da versão 1.2, sendo mais eficiente que o antigo </a:t>
            </a:r>
            <a:r>
              <a:rPr lang="pt-BR" sz="2000" dirty="0" err="1" smtClean="0"/>
              <a:t>Hashtable</a:t>
            </a:r>
            <a:endParaRPr lang="pt-BR" sz="2000" dirty="0" smtClean="0"/>
          </a:p>
          <a:p>
            <a:r>
              <a:rPr lang="pt-BR" sz="2400" dirty="0" err="1" smtClean="0"/>
              <a:t>LinkedHashMap</a:t>
            </a:r>
            <a:endParaRPr lang="pt-BR" sz="2400" dirty="0" smtClean="0"/>
          </a:p>
          <a:p>
            <a:pPr lvl="1"/>
            <a:r>
              <a:rPr lang="pt-BR" sz="2000" dirty="0" smtClean="0"/>
              <a:t>Implementação da interface </a:t>
            </a:r>
            <a:r>
              <a:rPr lang="pt-BR" sz="2000" dirty="0" err="1" smtClean="0"/>
              <a:t>Map</a:t>
            </a:r>
            <a:r>
              <a:rPr lang="pt-BR" sz="2000" dirty="0" smtClean="0"/>
              <a:t> que armazena seus elementos na ordem em que foram inseridos.</a:t>
            </a:r>
          </a:p>
          <a:p>
            <a:r>
              <a:rPr lang="pt-BR" sz="2400" dirty="0" err="1" smtClean="0"/>
              <a:t>Hashtable</a:t>
            </a:r>
            <a:endParaRPr lang="pt-BR" sz="2400" dirty="0" smtClean="0"/>
          </a:p>
          <a:p>
            <a:pPr lvl="1"/>
            <a:r>
              <a:rPr lang="pt-BR" sz="2000" dirty="0" smtClean="0"/>
              <a:t>Antiga implementação da interface </a:t>
            </a:r>
            <a:r>
              <a:rPr lang="pt-BR" sz="2000" dirty="0" err="1" smtClean="0"/>
              <a:t>Map</a:t>
            </a:r>
            <a:endParaRPr lang="pt-BR" sz="2000" dirty="0" smtClean="0"/>
          </a:p>
          <a:p>
            <a:pPr lvl="1"/>
            <a:r>
              <a:rPr lang="pt-BR" sz="2000" dirty="0" smtClean="0"/>
              <a:t>Embora menos eficiente, esta implementação garante a integridade de seus dados quando manipulados por processos concorrentes (threads) da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sz="4400" dirty="0" smtClean="0"/>
              <a:t>Principais operações de conjuntos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pt-BR" dirty="0" smtClean="0"/>
              <a:t>O Java possui diversas estruturas de dados, cada qual com sua particularidade que permitem:</a:t>
            </a:r>
          </a:p>
          <a:p>
            <a:pPr lvl="1"/>
            <a:r>
              <a:rPr lang="pt-BR" sz="2400" dirty="0" smtClean="0"/>
              <a:t>Adicionar novos itens</a:t>
            </a:r>
          </a:p>
          <a:p>
            <a:pPr lvl="1"/>
            <a:r>
              <a:rPr lang="pt-BR" sz="2400" dirty="0" smtClean="0"/>
              <a:t>Remover itens existentes</a:t>
            </a:r>
          </a:p>
          <a:p>
            <a:pPr lvl="1"/>
            <a:r>
              <a:rPr lang="pt-BR" sz="2400" dirty="0" smtClean="0"/>
              <a:t>Limpar todos os item</a:t>
            </a:r>
          </a:p>
          <a:p>
            <a:pPr lvl="1"/>
            <a:r>
              <a:rPr lang="pt-BR" sz="2400" dirty="0" smtClean="0"/>
              <a:t>Classificar automaticamente um conjunto de itens</a:t>
            </a:r>
          </a:p>
          <a:p>
            <a:pPr lvl="1"/>
            <a:r>
              <a:rPr lang="pt-BR" sz="2400" dirty="0" smtClean="0"/>
              <a:t>Dentre outras ações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Collections </a:t>
            </a:r>
            <a:r>
              <a:rPr lang="pt-BR" sz="4400" dirty="0" smtClean="0"/>
              <a:t>(Visão Geral)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3643306" y="1714488"/>
          <a:ext cx="1275624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24"/>
              </a:tblGrid>
              <a:tr h="1849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5429256" y="2428868"/>
          <a:ext cx="10001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9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9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9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071670" y="2428868"/>
          <a:ext cx="107157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344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4214810" y="3357562"/>
          <a:ext cx="1767710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graphicFrame>
        <p:nvGraphicFramePr>
          <p:cNvPr id="1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3286124"/>
          <a:ext cx="1071570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348" y="4572008"/>
          <a:ext cx="1071570" cy="9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LinkedList&lt;T&gt;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2571736" y="4643446"/>
          <a:ext cx="107157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Vector&lt;T</a:t>
                      </a:r>
                      <a:r>
                        <a:rPr kumimoji="0" lang="pt-BR" sz="1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1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3214686"/>
          <a:ext cx="1357322" cy="98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02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6929454" y="4643446"/>
          <a:ext cx="1357322" cy="98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262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LinkedHashSet&lt;T&gt;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add(T)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4"/>
          <p:cNvGraphicFramePr>
            <a:graphicFrameLocks/>
          </p:cNvGraphicFramePr>
          <p:nvPr/>
        </p:nvGraphicFramePr>
        <p:xfrm>
          <a:off x="4214810" y="5072074"/>
          <a:ext cx="1785950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TreeSet&lt;T</a:t>
                      </a:r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900" dirty="0" smtClean="0">
                          <a:solidFill>
                            <a:schemeClr val="tx1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571736" y="2143116"/>
            <a:ext cx="1071570" cy="285752"/>
            <a:chOff x="857224" y="2143116"/>
            <a:chExt cx="714379" cy="428628"/>
          </a:xfrm>
        </p:grpSpPr>
        <p:cxnSp>
          <p:nvCxnSpPr>
            <p:cNvPr id="3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3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/>
          <p:cNvGrpSpPr/>
          <p:nvPr/>
        </p:nvGrpSpPr>
        <p:grpSpPr>
          <a:xfrm flipH="1">
            <a:off x="4929190" y="2143116"/>
            <a:ext cx="1000132" cy="285752"/>
            <a:chOff x="857224" y="2143116"/>
            <a:chExt cx="714379" cy="428628"/>
          </a:xfrm>
        </p:grpSpPr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/>
          <p:cNvGrpSpPr/>
          <p:nvPr/>
        </p:nvGrpSpPr>
        <p:grpSpPr>
          <a:xfrm>
            <a:off x="1285852" y="2857496"/>
            <a:ext cx="785818" cy="428628"/>
            <a:chOff x="857224" y="2143116"/>
            <a:chExt cx="714379" cy="428628"/>
          </a:xfrm>
        </p:grpSpPr>
        <p:cxnSp>
          <p:nvCxnSpPr>
            <p:cNvPr id="52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roup 53"/>
          <p:cNvGrpSpPr/>
          <p:nvPr/>
        </p:nvGrpSpPr>
        <p:grpSpPr>
          <a:xfrm rot="5400000" flipH="1">
            <a:off x="1173933" y="3969547"/>
            <a:ext cx="1795474" cy="428628"/>
            <a:chOff x="857224" y="2143116"/>
            <a:chExt cx="714379" cy="428628"/>
          </a:xfrm>
        </p:grpSpPr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2857487" y="3286125"/>
            <a:ext cx="214317" cy="1347797"/>
            <a:chOff x="2857487" y="3286125"/>
            <a:chExt cx="214317" cy="1347797"/>
          </a:xfrm>
        </p:grpSpPr>
        <p:cxnSp>
          <p:nvCxnSpPr>
            <p:cNvPr id="5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5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roup 62"/>
          <p:cNvGrpSpPr/>
          <p:nvPr/>
        </p:nvGrpSpPr>
        <p:grpSpPr>
          <a:xfrm flipH="1">
            <a:off x="5072066" y="2928934"/>
            <a:ext cx="714380" cy="428627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triangle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822033" y="4822041"/>
            <a:ext cx="500067" cy="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70" name="Group 69"/>
          <p:cNvGrpSpPr/>
          <p:nvPr/>
        </p:nvGrpSpPr>
        <p:grpSpPr>
          <a:xfrm flipH="1">
            <a:off x="6429388" y="2643182"/>
            <a:ext cx="1143008" cy="571504"/>
            <a:chOff x="857224" y="2143116"/>
            <a:chExt cx="714379" cy="428628"/>
          </a:xfrm>
        </p:grpSpPr>
        <p:cxnSp>
          <p:nvCxnSpPr>
            <p:cNvPr id="71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2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/>
          <p:cNvGrpSpPr/>
          <p:nvPr/>
        </p:nvGrpSpPr>
        <p:grpSpPr>
          <a:xfrm rot="5400000" flipH="1" flipV="1">
            <a:off x="5429256" y="3643314"/>
            <a:ext cx="2214578" cy="785818"/>
            <a:chOff x="857224" y="2143116"/>
            <a:chExt cx="714379" cy="428628"/>
          </a:xfrm>
        </p:grpSpPr>
        <p:cxnSp>
          <p:nvCxnSpPr>
            <p:cNvPr id="74" name="Conector de seta reta 22"/>
            <p:cNvCxnSpPr>
              <a:cxnSpLocks noChangeShapeType="1"/>
            </p:cNvCxnSpPr>
            <p:nvPr/>
          </p:nvCxnSpPr>
          <p:spPr bwMode="auto">
            <a:xfrm>
              <a:off x="857224" y="2143116"/>
              <a:ext cx="714379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643704" y="2356636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7358479" y="4428735"/>
            <a:ext cx="42862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Maps </a:t>
            </a:r>
            <a:r>
              <a:rPr lang="pt-BR" sz="4400" dirty="0" smtClean="0"/>
              <a:t>(Visão Geral)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3500430" y="1714488"/>
          <a:ext cx="1158398" cy="12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98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929322" y="1714488"/>
          <a:ext cx="192882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9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9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4"/>
          <p:cNvGraphicFramePr>
            <a:graphicFrameLocks/>
          </p:cNvGraphicFramePr>
          <p:nvPr/>
        </p:nvGraphicFramePr>
        <p:xfrm>
          <a:off x="1285852" y="2428868"/>
          <a:ext cx="1214446" cy="127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9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Espaço Reservado para Conteúdo 4"/>
          <p:cNvGraphicFramePr>
            <a:graphicFrameLocks/>
          </p:cNvGraphicFramePr>
          <p:nvPr/>
        </p:nvGraphicFramePr>
        <p:xfrm>
          <a:off x="1071538" y="4214818"/>
          <a:ext cx="1643074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Espaço Reservado para Conteúdo 4"/>
          <p:cNvGraphicFramePr>
            <a:graphicFrameLocks/>
          </p:cNvGraphicFramePr>
          <p:nvPr/>
        </p:nvGraphicFramePr>
        <p:xfrm>
          <a:off x="3500430" y="3500438"/>
          <a:ext cx="1214446" cy="126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Espaço Reservado para Conteúdo 4"/>
          <p:cNvGraphicFramePr>
            <a:graphicFrameLocks/>
          </p:cNvGraphicFramePr>
          <p:nvPr/>
        </p:nvGraphicFramePr>
        <p:xfrm>
          <a:off x="5929322" y="3643314"/>
          <a:ext cx="1928826" cy="21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5686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TreeMap&lt;K, V&gt;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65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size() :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keySet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() : Set&lt;K&gt;</a:t>
                      </a:r>
                    </a:p>
                    <a:p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Espaço Reservado para Conteúdo 4"/>
          <p:cNvGraphicFramePr>
            <a:graphicFrameLocks/>
          </p:cNvGraphicFramePr>
          <p:nvPr/>
        </p:nvGraphicFramePr>
        <p:xfrm>
          <a:off x="3143240" y="5357826"/>
          <a:ext cx="2000264" cy="99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</a:tblGrid>
              <a:tr h="14287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kumimoji="0" lang="pt-BR" sz="9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828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load(Reader) : void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getProperty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(String) : String</a:t>
                      </a:r>
                    </a:p>
                    <a:p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setProperty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(String, String)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Conector de seta reta 22"/>
          <p:cNvCxnSpPr>
            <a:cxnSpLocks noChangeShapeType="1"/>
          </p:cNvCxnSpPr>
          <p:nvPr/>
        </p:nvCxnSpPr>
        <p:spPr bwMode="auto">
          <a:xfrm rot="10800000" flipV="1">
            <a:off x="4643438" y="2285991"/>
            <a:ext cx="1285884" cy="1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42" name="Conector de seta reta 22"/>
          <p:cNvCxnSpPr>
            <a:cxnSpLocks noChangeShapeType="1"/>
          </p:cNvCxnSpPr>
          <p:nvPr/>
        </p:nvCxnSpPr>
        <p:spPr bwMode="auto">
          <a:xfrm>
            <a:off x="2500298" y="2643182"/>
            <a:ext cx="1000132" cy="1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grpSp>
        <p:nvGrpSpPr>
          <p:cNvPr id="44" name="Group 43"/>
          <p:cNvGrpSpPr/>
          <p:nvPr/>
        </p:nvGrpSpPr>
        <p:grpSpPr>
          <a:xfrm rot="5400000">
            <a:off x="2143108" y="3429003"/>
            <a:ext cx="1928826" cy="785818"/>
            <a:chOff x="2857487" y="3286125"/>
            <a:chExt cx="214317" cy="1347797"/>
          </a:xfrm>
        </p:grpSpPr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</p:cxnSp>
        <p:cxnSp>
          <p:nvCxnSpPr>
            <p:cNvPr id="46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90945" y="3209925"/>
            <a:ext cx="571504" cy="952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3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6465504" y="3250008"/>
            <a:ext cx="785818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</p:cxnSp>
      <p:cxnSp>
        <p:nvCxnSpPr>
          <p:cNvPr id="5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3786579" y="5071677"/>
            <a:ext cx="571504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60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679158" y="3964388"/>
            <a:ext cx="500066" cy="79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Principais interfaces de conjuntos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24740" y="1672456"/>
          <a:ext cx="1944216" cy="125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add(T)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boolean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Iterator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092892" y="3356992"/>
          <a:ext cx="194421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8987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rgbClr val="FFC000"/>
                          </a:solidFill>
                        </a:rPr>
                        <a:t>Set&lt;T&gt;</a:t>
                      </a:r>
                      <a:endParaRPr lang="pt-BR" sz="14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endParaRPr kumimoji="0" lang="pt-BR" sz="14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3356992"/>
          <a:ext cx="19442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get(int)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set(int, T)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add(int, T) : void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remove(int) : T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2732852" y="4509120"/>
          <a:ext cx="266429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&lt;T&gt;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comparator() : Comparator&lt;T&gt;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first()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last() : T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headSet(T)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tailSet(T) : SortedSet&lt;T&gt;</a:t>
                      </a:r>
                    </a:p>
                    <a:p>
                      <a:r>
                        <a:rPr lang="fr-FR" sz="1400" dirty="0" smtClean="0">
                          <a:solidFill>
                            <a:srgbClr val="FFC000"/>
                          </a:solidFill>
                        </a:rPr>
                        <a:t>subSet(T, T) : SortedSet&lt;T&gt;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Seta para a direita 17"/>
          <p:cNvSpPr/>
          <p:nvPr/>
        </p:nvSpPr>
        <p:spPr>
          <a:xfrm rot="19368902">
            <a:off x="1432693" y="3058358"/>
            <a:ext cx="632999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13018434">
            <a:off x="3393134" y="3039721"/>
            <a:ext cx="632999" cy="221156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0" name="Seta para a direita 19"/>
          <p:cNvSpPr/>
          <p:nvPr/>
        </p:nvSpPr>
        <p:spPr>
          <a:xfrm rot="16200000">
            <a:off x="3812322" y="4164805"/>
            <a:ext cx="488981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graphicFrame>
        <p:nvGraphicFramePr>
          <p:cNvPr id="21" name="Espaço Reservado para Conteúdo 4"/>
          <p:cNvGraphicFramePr>
            <a:graphicFrameLocks/>
          </p:cNvGraphicFramePr>
          <p:nvPr/>
        </p:nvGraphicFramePr>
        <p:xfrm>
          <a:off x="6258012" y="1674148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8803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put(K, V)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get(K)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remove(K) : V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clear() : void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size() : </a:t>
                      </a:r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FFC000"/>
                          </a:solidFill>
                        </a:rPr>
                        <a:t>keySet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() : Set&lt;K&gt;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Espaço Reservado para Conteúdo 4"/>
          <p:cNvGraphicFramePr>
            <a:graphicFrameLocks/>
          </p:cNvGraphicFramePr>
          <p:nvPr/>
        </p:nvGraphicFramePr>
        <p:xfrm>
          <a:off x="5786446" y="3895740"/>
          <a:ext cx="292895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21898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kumimoji="0" lang="pt-BR" sz="14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&lt;K, V&gt;</a:t>
                      </a:r>
                      <a:endParaRPr kumimoji="0" lang="pt-BR" sz="14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23">
                <a:tc>
                  <a:txBody>
                    <a:bodyPr/>
                    <a:lstStyle/>
                    <a:p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comparator() : Comparator&lt;K&gt;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firstKey()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lastKey() :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headMap(K)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tailMap(K) : SortedMap&lt;K, 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subMap(K, K) : SortedMap&lt;K, V&gt;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eta para a direita 22"/>
          <p:cNvSpPr/>
          <p:nvPr/>
        </p:nvSpPr>
        <p:spPr>
          <a:xfrm rot="16200000">
            <a:off x="6977442" y="3536351"/>
            <a:ext cx="488982" cy="199648"/>
          </a:xfrm>
          <a:prstGeom prst="rightArrow">
            <a:avLst>
              <a:gd name="adj1" fmla="val 0"/>
              <a:gd name="adj2" fmla="val 11046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dirty="0" smtClean="0"/>
              <a:t>Representa uma porção (coleção) de objetos.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Podemos adicionar ou excluir objetos de uma </a:t>
            </a:r>
            <a:r>
              <a:rPr lang="pt-BR" dirty="0" err="1" smtClean="0"/>
              <a:t>collection</a:t>
            </a:r>
            <a:r>
              <a:rPr lang="pt-BR" dirty="0" smtClean="0"/>
              <a:t>. Seu tamanho é ajustado dinamicamente.</a:t>
            </a:r>
          </a:p>
          <a:p>
            <a:pPr>
              <a:spcBef>
                <a:spcPts val="2400"/>
              </a:spcBef>
            </a:pPr>
            <a:r>
              <a:rPr lang="pt-BR" dirty="0" smtClean="0"/>
              <a:t>Através do uso de </a:t>
            </a:r>
            <a:r>
              <a:rPr lang="pt-BR" dirty="0" err="1" smtClean="0"/>
              <a:t>generics</a:t>
            </a:r>
            <a:r>
              <a:rPr lang="pt-BR" dirty="0" smtClean="0"/>
              <a:t>, podemos restringir o tipo dos objetos que serão adicionados à sua </a:t>
            </a:r>
            <a:r>
              <a:rPr lang="pt-BR" dirty="0" err="1" smtClean="0"/>
              <a:t>collection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err="1" smtClean="0"/>
              <a:t>Collection</a:t>
            </a:r>
            <a:r>
              <a:rPr lang="pt-BR" dirty="0" smtClean="0"/>
              <a:t> – Principais métodos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err="1" smtClean="0"/>
              <a:t>add</a:t>
            </a:r>
            <a:r>
              <a:rPr lang="pt-BR" sz="2800" dirty="0" smtClean="0"/>
              <a:t>(T)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Adiciona o elemento T à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size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o número de itens contidos na coleção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clear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Remove  todos os elementos da coleção, tornando-a vazia</a:t>
            </a:r>
          </a:p>
          <a:p>
            <a:pPr>
              <a:spcBef>
                <a:spcPts val="1200"/>
              </a:spcBef>
            </a:pPr>
            <a:r>
              <a:rPr lang="pt-BR" sz="2800" dirty="0" err="1" smtClean="0"/>
              <a:t>iterator</a:t>
            </a:r>
            <a:r>
              <a:rPr lang="pt-BR" sz="2800" dirty="0" smtClean="0"/>
              <a:t>()</a:t>
            </a:r>
          </a:p>
          <a:p>
            <a:pPr lvl="1">
              <a:spcBef>
                <a:spcPts val="600"/>
              </a:spcBef>
            </a:pPr>
            <a:r>
              <a:rPr lang="pt-BR" sz="2200" dirty="0" smtClean="0"/>
              <a:t>Retorna um objeto “varredor” que nos permite navegar pelos elementos contidos pela coleção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&lt;Produto&gt;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HashSet</a:t>
            </a:r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Produto(1012, “Cerveja em lata”);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p1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Produto p2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Produto(1050, “Biscoito recheado”);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p2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colecaox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pSp>
        <p:nvGrpSpPr>
          <p:cNvPr id="2" name="Grupo 9"/>
          <p:cNvGrpSpPr/>
          <p:nvPr/>
        </p:nvGrpSpPr>
        <p:grpSpPr>
          <a:xfrm>
            <a:off x="4283968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3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Collection</a:t>
            </a:r>
            <a:r>
              <a:rPr lang="pt-BR" sz="2000" dirty="0" smtClean="0">
                <a:solidFill>
                  <a:srgbClr val="FFC000"/>
                </a:solidFill>
              </a:rPr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&gt;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&gt;();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“Item 1”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56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Date()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Produto(2034, “Sabão em pó”)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Cliente(“Manuel”, “Rua 15”, “4532-7125”)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(“Quantidade: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colecaoy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size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+ “ itens”);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067571" y="1340768"/>
            <a:ext cx="4248845" cy="1296343"/>
            <a:chOff x="4499992" y="1556792"/>
            <a:chExt cx="4248845" cy="129634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295232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 bwMode="auto">
            <a:xfrm>
              <a:off x="6444208" y="1556792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Collection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7" name="Grupo 19"/>
            <p:cNvGrpSpPr>
              <a:grpSpLocks/>
            </p:cNvGrpSpPr>
            <p:nvPr/>
          </p:nvGrpSpPr>
          <p:grpSpPr bwMode="auto">
            <a:xfrm flipV="1">
              <a:off x="5796136" y="1844822"/>
              <a:ext cx="646906" cy="504057"/>
              <a:chOff x="2195736" y="5229200"/>
              <a:chExt cx="648072" cy="505644"/>
            </a:xfrm>
          </p:grpSpPr>
          <p:cxnSp>
            <p:nvCxnSpPr>
              <p:cNvPr id="8" name="Conector de seta reta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43708" y="5481228"/>
                <a:ext cx="505644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2195736" y="573325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1761</TotalTime>
  <Words>2438</Words>
  <Application>Microsoft Office PowerPoint</Application>
  <PresentationFormat>On-screen Show (4:3)</PresentationFormat>
  <Paragraphs>575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Técnica</vt:lpstr>
      <vt:lpstr>Conjuntos</vt:lpstr>
      <vt:lpstr>Conjuntos</vt:lpstr>
      <vt:lpstr>Introdução</vt:lpstr>
      <vt:lpstr>Principais operações de conjuntos</vt:lpstr>
      <vt:lpstr>Principais interfaces de conjuntos</vt:lpstr>
      <vt:lpstr>Collection</vt:lpstr>
      <vt:lpstr>Collection – Principais métodos</vt:lpstr>
      <vt:lpstr>Collection</vt:lpstr>
      <vt:lpstr>Collection</vt:lpstr>
      <vt:lpstr>Collection</vt:lpstr>
      <vt:lpstr>Collection</vt:lpstr>
      <vt:lpstr>Collection</vt:lpstr>
      <vt:lpstr>Collection</vt:lpstr>
      <vt:lpstr>List</vt:lpstr>
      <vt:lpstr>List</vt:lpstr>
      <vt:lpstr>List – Principais métodos</vt:lpstr>
      <vt:lpstr>List</vt:lpstr>
      <vt:lpstr>List – Principais implementações</vt:lpstr>
      <vt:lpstr>Exercício</vt:lpstr>
      <vt:lpstr>Set</vt:lpstr>
      <vt:lpstr>Set</vt:lpstr>
      <vt:lpstr>Set</vt:lpstr>
      <vt:lpstr>Set – Principais implementações</vt:lpstr>
      <vt:lpstr>SortedSet</vt:lpstr>
      <vt:lpstr>SortedSet</vt:lpstr>
      <vt:lpstr>SortedSet</vt:lpstr>
      <vt:lpstr>SortedSet</vt:lpstr>
      <vt:lpstr>SortedSet</vt:lpstr>
      <vt:lpstr>SortedSet – Principais métodos</vt:lpstr>
      <vt:lpstr>SortedSet – Principal implementação</vt:lpstr>
      <vt:lpstr>Exercício</vt:lpstr>
      <vt:lpstr>Map</vt:lpstr>
      <vt:lpstr>Map</vt:lpstr>
      <vt:lpstr>Map</vt:lpstr>
      <vt:lpstr>Map – Principais métodos</vt:lpstr>
      <vt:lpstr>Map</vt:lpstr>
      <vt:lpstr>Map</vt:lpstr>
      <vt:lpstr>Map</vt:lpstr>
      <vt:lpstr>Map – Principais implementações</vt:lpstr>
      <vt:lpstr>Exercício</vt:lpstr>
      <vt:lpstr>Collections (Visão Geral)</vt:lpstr>
      <vt:lpstr>Maps (Visão Geral)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Sandro Vieira</dc:creator>
  <cp:lastModifiedBy>Sandro Luiz S. Vieira</cp:lastModifiedBy>
  <cp:revision>282</cp:revision>
  <dcterms:created xsi:type="dcterms:W3CDTF">2011-12-17T14:07:49Z</dcterms:created>
  <dcterms:modified xsi:type="dcterms:W3CDTF">2012-05-10T14:58:09Z</dcterms:modified>
</cp:coreProperties>
</file>