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309" r:id="rId3"/>
    <p:sldId id="323" r:id="rId4"/>
    <p:sldId id="298" r:id="rId5"/>
    <p:sldId id="325" r:id="rId6"/>
    <p:sldId id="333" r:id="rId7"/>
    <p:sldId id="326" r:id="rId8"/>
    <p:sldId id="334" r:id="rId9"/>
    <p:sldId id="335" r:id="rId10"/>
    <p:sldId id="336" r:id="rId11"/>
    <p:sldId id="337" r:id="rId12"/>
    <p:sldId id="338" r:id="rId13"/>
    <p:sldId id="339" r:id="rId14"/>
    <p:sldId id="341" r:id="rId15"/>
    <p:sldId id="340" r:id="rId16"/>
    <p:sldId id="342" r:id="rId17"/>
    <p:sldId id="343" r:id="rId18"/>
    <p:sldId id="344" r:id="rId19"/>
    <p:sldId id="345" r:id="rId20"/>
    <p:sldId id="329" r:id="rId21"/>
    <p:sldId id="346" r:id="rId22"/>
    <p:sldId id="352" r:id="rId23"/>
    <p:sldId id="348" r:id="rId24"/>
    <p:sldId id="351" r:id="rId25"/>
    <p:sldId id="350" r:id="rId26"/>
    <p:sldId id="347" r:id="rId27"/>
    <p:sldId id="353" r:id="rId28"/>
    <p:sldId id="355" r:id="rId29"/>
    <p:sldId id="354" r:id="rId30"/>
    <p:sldId id="324" r:id="rId3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4754" autoAdjust="0"/>
    <p:restoredTop sz="86380" autoAdjust="0"/>
  </p:normalViewPr>
  <p:slideViewPr>
    <p:cSldViewPr>
      <p:cViewPr varScale="1">
        <p:scale>
          <a:sx n="73" d="100"/>
          <a:sy n="73" d="100"/>
        </p:scale>
        <p:origin x="-15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32F60CC-E9F1-4D6D-9575-86562CE1CF43}" type="datetimeFigureOut">
              <a:rPr lang="pt-BR"/>
              <a:pPr>
                <a:defRPr/>
              </a:pPr>
              <a:t>14/7/2012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73010A1-97EB-4147-B509-23B1A33D848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DEEADA-C7F4-4190-AB85-DAE024F76D9B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739769-D500-4250-868A-C2B8871F91CD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5A6A2-C68B-40CA-9E37-D72BA046AE71}" type="datetime1">
              <a:rPr lang="pt-BR" smtClean="0"/>
              <a:pPr>
                <a:defRPr/>
              </a:pPr>
              <a:t>14/7/2012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9714E-884E-49D1-BFEA-EB9C769B51B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B29BB-7A37-4304-A0D4-BC9D95EBBF73}" type="datetime1">
              <a:rPr lang="pt-BR" smtClean="0"/>
              <a:pPr>
                <a:defRPr/>
              </a:pPr>
              <a:t>14/7/2012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C4129-82C9-44DC-91D8-3848D3220C3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319AA9-B850-4052-9F05-059628A352AA}" type="datetime1">
              <a:rPr lang="pt-BR" smtClean="0"/>
              <a:pPr>
                <a:defRPr/>
              </a:pPr>
              <a:t>14/7/2012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7538D-5C5C-4AE6-B8C5-86CD882E3EC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07CC71-A433-4586-96D2-DA4193EACA1F}" type="datetime1">
              <a:rPr lang="pt-BR" smtClean="0"/>
              <a:pPr>
                <a:defRPr/>
              </a:pPr>
              <a:t>14/7/2012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AE120-6210-44C4-9C14-8704E13AF0B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9C00B-5FE9-43E4-A8D9-33CBBA8BD092}" type="datetime1">
              <a:rPr lang="pt-BR" smtClean="0"/>
              <a:pPr>
                <a:defRPr/>
              </a:pPr>
              <a:t>14/7/2012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5ECCE-2536-4D0F-B03E-A7861CBA8D6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0991C-853B-4EF3-A97B-E787F7281166}" type="datetime1">
              <a:rPr lang="pt-BR" smtClean="0"/>
              <a:pPr>
                <a:defRPr/>
              </a:pPr>
              <a:t>14/7/2012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62884-6945-4AD0-B9E7-509287E8F1F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F18D3-0149-41C9-AD6A-BF51FF911158}" type="datetime1">
              <a:rPr lang="pt-BR" smtClean="0"/>
              <a:pPr>
                <a:defRPr/>
              </a:pPr>
              <a:t>14/7/2012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090B93-B4AA-46EB-B8AB-DE912AEA2C2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CA835-AAE5-49A3-9629-E7C2848CAC9F}" type="datetime1">
              <a:rPr lang="pt-BR" smtClean="0"/>
              <a:pPr>
                <a:defRPr/>
              </a:pPr>
              <a:t>14/7/2012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BDD186-F532-45B6-BED0-3E4A3A7AE75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9B7CE1-2BBC-4F3A-8132-700BCE528D53}" type="datetime1">
              <a:rPr lang="pt-BR" smtClean="0"/>
              <a:pPr>
                <a:defRPr/>
              </a:pPr>
              <a:t>14/7/2012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A7331-CE90-466A-8F04-1D698A9A240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2FDF2-B98B-411A-8532-AE207D83727B}" type="datetime1">
              <a:rPr lang="pt-BR" smtClean="0"/>
              <a:pPr>
                <a:defRPr/>
              </a:pPr>
              <a:t>14/7/2012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73FD7C-57FF-4ADE-83EA-E8FF26BE676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16530-859C-4788-AB8F-91D51CC31A55}" type="datetime1">
              <a:rPr lang="pt-BR" smtClean="0"/>
              <a:pPr>
                <a:defRPr/>
              </a:pPr>
              <a:t>14/7/2012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75A93-47A9-4738-934C-DDA2D6372AD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789166A-69C1-43C9-BE1B-964C9E953AB2}" type="datetime1">
              <a:rPr lang="pt-BR" smtClean="0"/>
              <a:pPr>
                <a:defRPr/>
              </a:pPr>
              <a:t>14/7/2012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60F594C-1F2F-439B-9F0B-0CEFB1F9CF57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1" r:id="rId2"/>
    <p:sldLayoutId id="2147483828" r:id="rId3"/>
    <p:sldLayoutId id="2147483822" r:id="rId4"/>
    <p:sldLayoutId id="2147483829" r:id="rId5"/>
    <p:sldLayoutId id="2147483823" r:id="rId6"/>
    <p:sldLayoutId id="2147483824" r:id="rId7"/>
    <p:sldLayoutId id="2147483830" r:id="rId8"/>
    <p:sldLayoutId id="2147483831" r:id="rId9"/>
    <p:sldLayoutId id="2147483825" r:id="rId10"/>
    <p:sldLayoutId id="214748382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err="1" smtClean="0"/>
              <a:t>Stream</a:t>
            </a:r>
            <a:r>
              <a:rPr lang="pt-BR" cap="none" dirty="0" smtClean="0"/>
              <a:t> – Fluxo I/O</a:t>
            </a:r>
            <a:r>
              <a:rPr lang="pt-BR" cap="none" smtClean="0"/>
              <a:t/>
            </a:r>
            <a:br>
              <a:rPr lang="pt-BR" cap="none" smtClean="0"/>
            </a:br>
            <a:r>
              <a:rPr lang="pt-BR" sz="1800" cap="none" smtClean="0"/>
              <a:t>Sistema </a:t>
            </a:r>
            <a:r>
              <a:rPr lang="pt-BR" sz="1800" cap="none" dirty="0" smtClean="0"/>
              <a:t>de Arquivos</a:t>
            </a:r>
            <a:endParaRPr lang="pt-BR" sz="1800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smtClean="0"/>
              <a:t>Capítulo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err="1" smtClean="0"/>
              <a:t>boolean</a:t>
            </a:r>
            <a:r>
              <a:rPr lang="pt-BR" dirty="0" smtClean="0"/>
              <a:t> </a:t>
            </a:r>
            <a:r>
              <a:rPr lang="pt-BR" dirty="0" err="1" smtClean="0"/>
              <a:t>renameTo</a:t>
            </a:r>
            <a:r>
              <a:rPr lang="pt-BR" dirty="0" smtClean="0"/>
              <a:t>(File </a:t>
            </a:r>
            <a:r>
              <a:rPr lang="pt-BR" dirty="0" err="1" smtClean="0"/>
              <a:t>dest</a:t>
            </a:r>
            <a:r>
              <a:rPr lang="pt-BR" dirty="0" smtClean="0"/>
              <a:t>)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Tenta mover e/ou renomear o arquivo ou diretório, retornando </a:t>
            </a:r>
            <a:r>
              <a:rPr lang="pt-BR" b="1" i="1" dirty="0" err="1" smtClean="0"/>
              <a:t>true</a:t>
            </a:r>
            <a:r>
              <a:rPr lang="pt-BR" dirty="0" smtClean="0"/>
              <a:t> caso tiver sucesso.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File </a:t>
            </a:r>
            <a:r>
              <a:rPr lang="pt-BR" sz="2200" dirty="0" smtClean="0">
                <a:solidFill>
                  <a:srgbClr val="FFC000"/>
                </a:solidFill>
              </a:rPr>
              <a:t>origem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File(“C:\\Documentos\\foto5.jpg”);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File </a:t>
            </a:r>
            <a:r>
              <a:rPr lang="pt-BR" sz="2200" dirty="0" smtClean="0">
                <a:solidFill>
                  <a:srgbClr val="FFC000"/>
                </a:solidFill>
              </a:rPr>
              <a:t>destino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File(“E:\\fotos\\carnaval.jpg”);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boolean</a:t>
            </a:r>
            <a:r>
              <a:rPr lang="pt-BR" sz="2200" dirty="0" smtClean="0"/>
              <a:t> ok = </a:t>
            </a:r>
            <a:r>
              <a:rPr lang="pt-BR" sz="2200" dirty="0" smtClean="0">
                <a:solidFill>
                  <a:srgbClr val="FFC000"/>
                </a:solidFill>
              </a:rPr>
              <a:t>origem.</a:t>
            </a:r>
            <a:r>
              <a:rPr lang="pt-BR" sz="2200" dirty="0" err="1" smtClean="0">
                <a:solidFill>
                  <a:srgbClr val="FFC000"/>
                </a:solidFill>
              </a:rPr>
              <a:t>renameTo</a:t>
            </a:r>
            <a:r>
              <a:rPr lang="pt-BR" sz="2200" dirty="0" smtClean="0">
                <a:solidFill>
                  <a:srgbClr val="FFC000"/>
                </a:solidFill>
              </a:rPr>
              <a:t>(destino)</a:t>
            </a:r>
            <a:r>
              <a:rPr lang="pt-BR" sz="22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if</a:t>
            </a:r>
            <a:r>
              <a:rPr lang="pt-BR" sz="2200" dirty="0" smtClean="0"/>
              <a:t> (ok) {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(“Arquivo movido com sucesso.”);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err="1" smtClean="0"/>
              <a:t>boolean</a:t>
            </a:r>
            <a:r>
              <a:rPr lang="pt-BR" dirty="0" smtClean="0"/>
              <a:t> </a:t>
            </a:r>
            <a:r>
              <a:rPr lang="pt-BR" dirty="0" err="1" smtClean="0"/>
              <a:t>createNewFile</a:t>
            </a:r>
            <a:r>
              <a:rPr lang="pt-BR" dirty="0" smtClean="0"/>
              <a:t>()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Tenta criar um arquivo vazio, retornando </a:t>
            </a:r>
            <a:r>
              <a:rPr lang="pt-BR" b="1" i="1" dirty="0" err="1" smtClean="0"/>
              <a:t>true</a:t>
            </a:r>
            <a:r>
              <a:rPr lang="pt-BR" dirty="0" smtClean="0"/>
              <a:t> caso tiver sucesso.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File </a:t>
            </a:r>
            <a:r>
              <a:rPr lang="pt-BR" sz="2200" dirty="0" smtClean="0">
                <a:solidFill>
                  <a:srgbClr val="FFC000"/>
                </a:solidFill>
              </a:rPr>
              <a:t>novo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File(“C:\\Documentos\\carta.txt”);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boolean</a:t>
            </a:r>
            <a:r>
              <a:rPr lang="pt-BR" sz="2200" dirty="0" smtClean="0"/>
              <a:t> ok = </a:t>
            </a:r>
            <a:r>
              <a:rPr lang="pt-BR" sz="2200" dirty="0" smtClean="0">
                <a:solidFill>
                  <a:srgbClr val="FFC000"/>
                </a:solidFill>
              </a:rPr>
              <a:t>novo.</a:t>
            </a:r>
            <a:r>
              <a:rPr lang="pt-BR" sz="2200" dirty="0" err="1" smtClean="0">
                <a:solidFill>
                  <a:srgbClr val="FFC000"/>
                </a:solidFill>
              </a:rPr>
              <a:t>createNewFile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if</a:t>
            </a:r>
            <a:r>
              <a:rPr lang="pt-BR" sz="2200" dirty="0" smtClean="0"/>
              <a:t> (ok) {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(“Arquivo criado com sucesso.”);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err="1" smtClean="0"/>
              <a:t>boolean</a:t>
            </a:r>
            <a:r>
              <a:rPr lang="pt-BR" dirty="0" smtClean="0"/>
              <a:t> </a:t>
            </a:r>
            <a:r>
              <a:rPr lang="pt-BR" dirty="0" err="1" smtClean="0"/>
              <a:t>mkdir</a:t>
            </a:r>
            <a:r>
              <a:rPr lang="pt-BR" dirty="0" smtClean="0"/>
              <a:t>()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Tenta criar um diretório, retornando </a:t>
            </a:r>
            <a:r>
              <a:rPr lang="pt-BR" b="1" i="1" dirty="0" err="1" smtClean="0"/>
              <a:t>true</a:t>
            </a:r>
            <a:r>
              <a:rPr lang="pt-BR" dirty="0" smtClean="0"/>
              <a:t> caso tiver sucesso.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File </a:t>
            </a:r>
            <a:r>
              <a:rPr lang="pt-BR" sz="2200" dirty="0" smtClean="0">
                <a:solidFill>
                  <a:srgbClr val="FFC000"/>
                </a:solidFill>
              </a:rPr>
              <a:t>novo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File(“C:\\Documentos\\planilhas”);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boolean</a:t>
            </a:r>
            <a:r>
              <a:rPr lang="pt-BR" sz="2200" dirty="0" smtClean="0"/>
              <a:t> ok = </a:t>
            </a:r>
            <a:r>
              <a:rPr lang="pt-BR" sz="2200" dirty="0" smtClean="0">
                <a:solidFill>
                  <a:srgbClr val="FFC000"/>
                </a:solidFill>
              </a:rPr>
              <a:t>novo.</a:t>
            </a:r>
            <a:r>
              <a:rPr lang="pt-BR" sz="2200" dirty="0" err="1" smtClean="0">
                <a:solidFill>
                  <a:srgbClr val="FFC000"/>
                </a:solidFill>
              </a:rPr>
              <a:t>mkdir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if</a:t>
            </a:r>
            <a:r>
              <a:rPr lang="pt-BR" sz="2200" dirty="0" smtClean="0"/>
              <a:t> (ok) {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(“Diretório criado com sucesso.”);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err="1" smtClean="0"/>
              <a:t>boolean</a:t>
            </a:r>
            <a:r>
              <a:rPr lang="pt-BR" dirty="0" smtClean="0"/>
              <a:t> </a:t>
            </a:r>
            <a:r>
              <a:rPr lang="pt-BR" dirty="0" err="1" smtClean="0"/>
              <a:t>mkdirs</a:t>
            </a:r>
            <a:r>
              <a:rPr lang="pt-BR" dirty="0" smtClean="0"/>
              <a:t>()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Tenta criar um diretório e seus superdiretórios em cascata, retornando </a:t>
            </a:r>
            <a:r>
              <a:rPr lang="pt-BR" b="1" i="1" dirty="0" err="1" smtClean="0"/>
              <a:t>true</a:t>
            </a:r>
            <a:r>
              <a:rPr lang="pt-BR" dirty="0" smtClean="0"/>
              <a:t> caso tiver sucesso.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File </a:t>
            </a:r>
            <a:r>
              <a:rPr lang="pt-BR" sz="2200" dirty="0" smtClean="0">
                <a:solidFill>
                  <a:srgbClr val="FFC000"/>
                </a:solidFill>
              </a:rPr>
              <a:t>novo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File(“E:\\Particular\\</a:t>
            </a:r>
            <a:r>
              <a:rPr lang="pt-BR" sz="2200" dirty="0" err="1" smtClean="0"/>
              <a:t>Docs</a:t>
            </a:r>
            <a:r>
              <a:rPr lang="pt-BR" sz="2200" dirty="0" smtClean="0"/>
              <a:t>\\Planilhas”);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boolean</a:t>
            </a:r>
            <a:r>
              <a:rPr lang="pt-BR" sz="2200" dirty="0" smtClean="0"/>
              <a:t> ok = </a:t>
            </a:r>
            <a:r>
              <a:rPr lang="pt-BR" sz="2200" dirty="0" smtClean="0">
                <a:solidFill>
                  <a:srgbClr val="FFC000"/>
                </a:solidFill>
              </a:rPr>
              <a:t>novo.</a:t>
            </a:r>
            <a:r>
              <a:rPr lang="pt-BR" sz="2200" dirty="0" err="1" smtClean="0">
                <a:solidFill>
                  <a:srgbClr val="FFC000"/>
                </a:solidFill>
              </a:rPr>
              <a:t>mkdirs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if</a:t>
            </a:r>
            <a:r>
              <a:rPr lang="pt-BR" sz="2200" dirty="0" smtClean="0"/>
              <a:t> (ok) {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(“Diretório criado com sucesso.”);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String </a:t>
            </a:r>
            <a:r>
              <a:rPr lang="pt-BR" dirty="0" err="1" smtClean="0"/>
              <a:t>getPath</a:t>
            </a:r>
            <a:r>
              <a:rPr lang="pt-BR" dirty="0" smtClean="0"/>
              <a:t>()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Retorna o caminho completo do arquivo ou diretório.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File </a:t>
            </a:r>
            <a:r>
              <a:rPr lang="pt-BR" sz="2200" dirty="0" smtClean="0">
                <a:solidFill>
                  <a:srgbClr val="FFC000"/>
                </a:solidFill>
              </a:rPr>
              <a:t>arquivo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File(“</a:t>
            </a:r>
            <a:r>
              <a:rPr lang="pt-BR" sz="2200" spc="-100" dirty="0" smtClean="0"/>
              <a:t>C:\\Documentos\\Planilhas\\plan1.</a:t>
            </a:r>
            <a:r>
              <a:rPr lang="pt-BR" sz="2200" spc="-100" dirty="0" err="1" smtClean="0"/>
              <a:t>xls</a:t>
            </a:r>
            <a:r>
              <a:rPr lang="pt-BR" sz="2200" dirty="0" smtClean="0"/>
              <a:t>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</a:t>
            </a:r>
            <a:r>
              <a:rPr lang="pt-BR" sz="2200" dirty="0" smtClean="0">
                <a:solidFill>
                  <a:srgbClr val="FFC000"/>
                </a:solidFill>
              </a:rPr>
              <a:t>arquivo.</a:t>
            </a:r>
            <a:r>
              <a:rPr lang="pt-BR" sz="2200" dirty="0" err="1" smtClean="0">
                <a:solidFill>
                  <a:srgbClr val="FFC000"/>
                </a:solidFill>
              </a:rPr>
              <a:t>getPath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);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6350" indent="0" algn="ctr">
              <a:spcBef>
                <a:spcPts val="0"/>
              </a:spcBef>
              <a:buNone/>
            </a:pPr>
            <a:r>
              <a:rPr lang="pt-BR" sz="2200" dirty="0" smtClean="0"/>
              <a:t>C:\Documentos\Planilhas\plan1.xls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  <p:cxnSp>
        <p:nvCxnSpPr>
          <p:cNvPr id="5" name="Conector reto 4"/>
          <p:cNvCxnSpPr/>
          <p:nvPr/>
        </p:nvCxnSpPr>
        <p:spPr>
          <a:xfrm>
            <a:off x="395536" y="4653136"/>
            <a:ext cx="81369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String </a:t>
            </a:r>
            <a:r>
              <a:rPr lang="pt-BR" dirty="0" err="1" smtClean="0"/>
              <a:t>getName</a:t>
            </a:r>
            <a:r>
              <a:rPr lang="pt-BR" dirty="0" smtClean="0"/>
              <a:t>()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Retorna o nome do arquivo ou diretório.</a:t>
            </a:r>
            <a:br>
              <a:rPr lang="pt-BR" dirty="0" smtClean="0"/>
            </a:br>
            <a:endParaRPr lang="pt-BR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File </a:t>
            </a:r>
            <a:r>
              <a:rPr lang="pt-BR" sz="2200" dirty="0" smtClean="0">
                <a:solidFill>
                  <a:srgbClr val="FFC000"/>
                </a:solidFill>
              </a:rPr>
              <a:t>arquivo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File(“</a:t>
            </a:r>
            <a:r>
              <a:rPr lang="pt-BR" sz="2200" spc="-100" dirty="0" smtClean="0"/>
              <a:t>C:\\Documentos\\Planilhas\\plan1.</a:t>
            </a:r>
            <a:r>
              <a:rPr lang="pt-BR" sz="2200" spc="-100" dirty="0" err="1" smtClean="0"/>
              <a:t>xls</a:t>
            </a:r>
            <a:r>
              <a:rPr lang="pt-BR" sz="2200" dirty="0" smtClean="0"/>
              <a:t>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</a:t>
            </a:r>
            <a:r>
              <a:rPr lang="pt-BR" sz="2200" dirty="0" smtClean="0">
                <a:solidFill>
                  <a:srgbClr val="FFC000"/>
                </a:solidFill>
              </a:rPr>
              <a:t>arquivo.</a:t>
            </a:r>
            <a:r>
              <a:rPr lang="pt-BR" sz="2200" dirty="0" err="1" smtClean="0">
                <a:solidFill>
                  <a:srgbClr val="FFC000"/>
                </a:solidFill>
              </a:rPr>
              <a:t>getName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);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6350" indent="0" algn="ctr">
              <a:spcBef>
                <a:spcPts val="0"/>
              </a:spcBef>
              <a:buNone/>
            </a:pPr>
            <a:r>
              <a:rPr lang="pt-BR" sz="2200" dirty="0" smtClean="0"/>
              <a:t>plan1.</a:t>
            </a:r>
            <a:r>
              <a:rPr lang="pt-BR" sz="2200" dirty="0" err="1" smtClean="0"/>
              <a:t>xls</a:t>
            </a:r>
            <a:endParaRPr lang="pt-BR" sz="2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  <p:cxnSp>
        <p:nvCxnSpPr>
          <p:cNvPr id="5" name="Conector reto 4"/>
          <p:cNvCxnSpPr/>
          <p:nvPr/>
        </p:nvCxnSpPr>
        <p:spPr>
          <a:xfrm>
            <a:off x="395536" y="4653136"/>
            <a:ext cx="81369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File </a:t>
            </a:r>
            <a:r>
              <a:rPr lang="pt-BR" dirty="0" err="1" smtClean="0"/>
              <a:t>getParentFile</a:t>
            </a:r>
            <a:r>
              <a:rPr lang="pt-BR" dirty="0" smtClean="0"/>
              <a:t>()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Retorna uma referência ao diretório onde o arquivo ou diretório se encontra.</a:t>
            </a:r>
            <a:br>
              <a:rPr lang="pt-BR" dirty="0" smtClean="0"/>
            </a:b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File </a:t>
            </a:r>
            <a:r>
              <a:rPr lang="pt-BR" sz="2200" dirty="0" smtClean="0">
                <a:solidFill>
                  <a:srgbClr val="FFC000"/>
                </a:solidFill>
              </a:rPr>
              <a:t>arquivo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File(“</a:t>
            </a:r>
            <a:r>
              <a:rPr lang="pt-BR" sz="2200" spc="-100" dirty="0" smtClean="0"/>
              <a:t>C:\\Documentos\\Planilhas\\plan1.</a:t>
            </a:r>
            <a:r>
              <a:rPr lang="pt-BR" sz="2200" spc="-100" dirty="0" err="1" smtClean="0"/>
              <a:t>xls</a:t>
            </a:r>
            <a:r>
              <a:rPr lang="pt-BR" sz="2200" dirty="0" smtClean="0"/>
              <a:t>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File </a:t>
            </a:r>
            <a:r>
              <a:rPr lang="pt-BR" sz="2200" dirty="0" smtClean="0">
                <a:solidFill>
                  <a:srgbClr val="FFC000"/>
                </a:solidFill>
              </a:rPr>
              <a:t>pasta</a:t>
            </a:r>
            <a:r>
              <a:rPr lang="pt-BR" sz="2200" dirty="0" smtClean="0"/>
              <a:t> = </a:t>
            </a:r>
            <a:r>
              <a:rPr lang="pt-BR" sz="2200" dirty="0" smtClean="0">
                <a:solidFill>
                  <a:srgbClr val="FFC000"/>
                </a:solidFill>
              </a:rPr>
              <a:t>arquivo.</a:t>
            </a:r>
            <a:r>
              <a:rPr lang="pt-BR" sz="2200" dirty="0" err="1" smtClean="0">
                <a:solidFill>
                  <a:srgbClr val="FFC000"/>
                </a:solidFill>
              </a:rPr>
              <a:t>getParentFile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</a:t>
            </a:r>
            <a:r>
              <a:rPr lang="pt-BR" sz="2200" dirty="0" smtClean="0">
                <a:solidFill>
                  <a:srgbClr val="FFC000"/>
                </a:solidFill>
              </a:rPr>
              <a:t>pasta.</a:t>
            </a:r>
            <a:r>
              <a:rPr lang="pt-BR" sz="2200" dirty="0" err="1" smtClean="0">
                <a:solidFill>
                  <a:srgbClr val="FFC000"/>
                </a:solidFill>
              </a:rPr>
              <a:t>getPath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);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6350" indent="0" algn="ctr">
              <a:spcBef>
                <a:spcPts val="0"/>
              </a:spcBef>
              <a:buNone/>
            </a:pPr>
            <a:r>
              <a:rPr lang="pt-BR" sz="2200" dirty="0" smtClean="0"/>
              <a:t>C:\Documentos\Planilhas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  <p:cxnSp>
        <p:nvCxnSpPr>
          <p:cNvPr id="5" name="Conector reto 4"/>
          <p:cNvCxnSpPr/>
          <p:nvPr/>
        </p:nvCxnSpPr>
        <p:spPr>
          <a:xfrm>
            <a:off x="395536" y="5013176"/>
            <a:ext cx="81369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File[] </a:t>
            </a:r>
            <a:r>
              <a:rPr lang="pt-BR" dirty="0" err="1" smtClean="0"/>
              <a:t>listFiles</a:t>
            </a:r>
            <a:r>
              <a:rPr lang="pt-BR" dirty="0" smtClean="0"/>
              <a:t>()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Retorna um </a:t>
            </a:r>
            <a:r>
              <a:rPr lang="pt-BR" dirty="0" err="1" smtClean="0"/>
              <a:t>array</a:t>
            </a:r>
            <a:r>
              <a:rPr lang="pt-BR" dirty="0" smtClean="0"/>
              <a:t> contendo referências de todos os arquivos e subdiretórios contidos no diretório especificado.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Caso o item especificado não exista ou não seja um diretório, este método retorna </a:t>
            </a:r>
            <a:r>
              <a:rPr lang="pt-BR" b="1" i="1" dirty="0" err="1" smtClean="0"/>
              <a:t>null</a:t>
            </a:r>
            <a:r>
              <a:rPr lang="pt-BR" dirty="0" smtClean="0"/>
              <a:t>.</a:t>
            </a:r>
            <a:endParaRPr lang="pt-BR" sz="2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45232" y="2137124"/>
            <a:ext cx="7283152" cy="345211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/>
              <a:t>File </a:t>
            </a:r>
            <a:r>
              <a:rPr lang="pt-BR" sz="2400" dirty="0" smtClean="0">
                <a:solidFill>
                  <a:srgbClr val="FFC000"/>
                </a:solidFill>
              </a:rPr>
              <a:t>pasta</a:t>
            </a:r>
            <a:r>
              <a:rPr lang="pt-BR" sz="2400" dirty="0" smtClean="0"/>
              <a:t> = </a:t>
            </a:r>
            <a:r>
              <a:rPr lang="pt-BR" sz="2400" dirty="0" err="1" smtClean="0"/>
              <a:t>new</a:t>
            </a:r>
            <a:r>
              <a:rPr lang="pt-BR" sz="2400" dirty="0" smtClean="0"/>
              <a:t> File(“C:\\Meus Documentos”);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/>
              <a:t>File[] </a:t>
            </a:r>
            <a:r>
              <a:rPr lang="pt-BR" sz="2400" dirty="0" err="1" smtClean="0">
                <a:solidFill>
                  <a:srgbClr val="FFC000"/>
                </a:solidFill>
              </a:rPr>
              <a:t>arquivoArray</a:t>
            </a:r>
            <a:r>
              <a:rPr lang="pt-BR" sz="2400" dirty="0" smtClean="0"/>
              <a:t> = </a:t>
            </a:r>
            <a:r>
              <a:rPr lang="pt-BR" sz="2400" dirty="0" smtClean="0">
                <a:solidFill>
                  <a:srgbClr val="FFC000"/>
                </a:solidFill>
              </a:rPr>
              <a:t>pasta.</a:t>
            </a:r>
            <a:r>
              <a:rPr lang="pt-BR" sz="2400" dirty="0" err="1" smtClean="0">
                <a:solidFill>
                  <a:srgbClr val="FFC000"/>
                </a:solidFill>
              </a:rPr>
              <a:t>listFiles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endParaRPr lang="pt-BR" sz="24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/>
              <a:t>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</a:t>
            </a:r>
            <a:r>
              <a:rPr lang="pt-BR" sz="2400" dirty="0" err="1" smtClean="0">
                <a:solidFill>
                  <a:srgbClr val="FFC000"/>
                </a:solidFill>
              </a:rPr>
              <a:t>arquivoArray</a:t>
            </a:r>
            <a:r>
              <a:rPr lang="pt-BR" sz="2400" dirty="0" smtClean="0"/>
              <a:t>.</a:t>
            </a:r>
            <a:r>
              <a:rPr lang="pt-BR" sz="2400" dirty="0" err="1" smtClean="0"/>
              <a:t>length</a:t>
            </a:r>
            <a:r>
              <a:rPr lang="pt-BR" sz="2400" dirty="0" smtClean="0"/>
              <a:t> +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/>
              <a:t>	“ itens encontrados”);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endParaRPr lang="pt-BR" sz="24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/>
              <a:t>for (File arquivo : </a:t>
            </a:r>
            <a:r>
              <a:rPr lang="pt-BR" sz="2400" dirty="0" err="1" smtClean="0">
                <a:solidFill>
                  <a:srgbClr val="FFC000"/>
                </a:solidFill>
              </a:rPr>
              <a:t>arquivoArray</a:t>
            </a:r>
            <a:r>
              <a:rPr lang="pt-BR" sz="24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(arquivo.</a:t>
            </a:r>
            <a:r>
              <a:rPr lang="pt-BR" sz="2400" dirty="0" err="1" smtClean="0"/>
              <a:t>getName</a:t>
            </a:r>
            <a:r>
              <a:rPr lang="pt-BR" sz="2400" dirty="0" smtClean="0"/>
              <a:t>());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err="1" smtClean="0"/>
              <a:t>long</a:t>
            </a:r>
            <a:r>
              <a:rPr lang="pt-BR" dirty="0" smtClean="0"/>
              <a:t> </a:t>
            </a:r>
            <a:r>
              <a:rPr lang="pt-BR" dirty="0" err="1" smtClean="0"/>
              <a:t>length</a:t>
            </a:r>
            <a:r>
              <a:rPr lang="pt-BR" dirty="0" smtClean="0"/>
              <a:t>()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Retorna o tamanho (em bytes) do arquivo especificado.</a:t>
            </a:r>
            <a:br>
              <a:rPr lang="pt-BR" dirty="0" smtClean="0"/>
            </a:b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File </a:t>
            </a:r>
            <a:r>
              <a:rPr lang="pt-BR" sz="2200" dirty="0" smtClean="0">
                <a:solidFill>
                  <a:srgbClr val="FFC000"/>
                </a:solidFill>
              </a:rPr>
              <a:t>arquivo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File(“</a:t>
            </a:r>
            <a:r>
              <a:rPr lang="pt-BR" sz="2200" spc="-100" dirty="0" smtClean="0"/>
              <a:t>C:\\Documentos\\Planilhas\\plan1.</a:t>
            </a:r>
            <a:r>
              <a:rPr lang="pt-BR" sz="2200" spc="-100" dirty="0" err="1" smtClean="0"/>
              <a:t>xls</a:t>
            </a:r>
            <a:r>
              <a:rPr lang="pt-BR" sz="2200" dirty="0" smtClean="0"/>
              <a:t>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System.</a:t>
            </a:r>
            <a:r>
              <a:rPr lang="pt-BR" sz="2200" dirty="0" err="1" smtClean="0"/>
              <a:t>out.printf</a:t>
            </a:r>
            <a:r>
              <a:rPr lang="pt-BR" sz="2200" dirty="0" smtClean="0"/>
              <a:t>(“Tamanho do arquivo: %d bytes”,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>
                <a:solidFill>
                  <a:srgbClr val="FFC000"/>
                </a:solidFill>
              </a:rPr>
              <a:t>	arquivo.</a:t>
            </a:r>
            <a:r>
              <a:rPr lang="pt-BR" sz="2200" dirty="0" err="1" smtClean="0">
                <a:solidFill>
                  <a:srgbClr val="FFC000"/>
                </a:solidFill>
              </a:rPr>
              <a:t>length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);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6350" indent="0" algn="ctr">
              <a:spcBef>
                <a:spcPts val="0"/>
              </a:spcBef>
              <a:buNone/>
            </a:pPr>
            <a:r>
              <a:rPr lang="pt-BR" sz="2400" dirty="0" smtClean="0"/>
              <a:t>Tamanho do arquivo: 39936</a:t>
            </a:r>
            <a:r>
              <a:rPr lang="pt-BR" sz="2200" dirty="0" smtClean="0"/>
              <a:t> bytes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  <p:cxnSp>
        <p:nvCxnSpPr>
          <p:cNvPr id="5" name="Conector reto 4"/>
          <p:cNvCxnSpPr/>
          <p:nvPr/>
        </p:nvCxnSpPr>
        <p:spPr>
          <a:xfrm>
            <a:off x="395536" y="5013176"/>
            <a:ext cx="81369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 de Arquivos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smtClean="0"/>
              <a:t>Introdução</a:t>
            </a:r>
          </a:p>
          <a:p>
            <a:r>
              <a:rPr lang="pt-BR" sz="3200" dirty="0" smtClean="0"/>
              <a:t>Acessando o sistema de arquivos</a:t>
            </a:r>
          </a:p>
          <a:p>
            <a:r>
              <a:rPr lang="pt-BR" sz="3200" dirty="0" smtClean="0"/>
              <a:t>A classe </a:t>
            </a:r>
            <a:r>
              <a:rPr lang="pt-BR" sz="3200" dirty="0" err="1" smtClean="0"/>
              <a:t>java</a:t>
            </a:r>
            <a:r>
              <a:rPr lang="pt-BR" sz="3200" dirty="0" smtClean="0"/>
              <a:t>.</a:t>
            </a:r>
            <a:r>
              <a:rPr lang="pt-BR" sz="3200" dirty="0" err="1" smtClean="0"/>
              <a:t>io</a:t>
            </a:r>
            <a:r>
              <a:rPr lang="pt-BR" sz="3200" dirty="0" smtClean="0"/>
              <a:t>.File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62884-6945-4AD0-B9E7-509287E8F1F5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499176" cy="3701008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800" dirty="0" err="1" smtClean="0"/>
              <a:t>long</a:t>
            </a:r>
            <a:r>
              <a:rPr lang="pt-BR" sz="2800" dirty="0" smtClean="0"/>
              <a:t> </a:t>
            </a:r>
            <a:r>
              <a:rPr lang="pt-BR" sz="2800" dirty="0" err="1" smtClean="0"/>
              <a:t>lastModified</a:t>
            </a:r>
            <a:r>
              <a:rPr lang="pt-BR" sz="2800" dirty="0" smtClean="0"/>
              <a:t>()</a:t>
            </a:r>
          </a:p>
          <a:p>
            <a:pPr lvl="1">
              <a:spcBef>
                <a:spcPts val="3000"/>
              </a:spcBef>
            </a:pPr>
            <a:r>
              <a:rPr lang="pt-BR" sz="2400" dirty="0" err="1" smtClean="0"/>
              <a:t>Obtem</a:t>
            </a:r>
            <a:r>
              <a:rPr lang="pt-BR" sz="2400" dirty="0" smtClean="0"/>
              <a:t> um número sequencial referente à data da última modificação sobre o arquivo ou diretório.</a:t>
            </a:r>
          </a:p>
          <a:p>
            <a:pPr>
              <a:spcBef>
                <a:spcPts val="3000"/>
              </a:spcBef>
            </a:pPr>
            <a:r>
              <a:rPr lang="pt-BR" sz="2800" dirty="0" err="1" smtClean="0"/>
              <a:t>boolean</a:t>
            </a:r>
            <a:r>
              <a:rPr lang="pt-BR" sz="2800" dirty="0" smtClean="0"/>
              <a:t> </a:t>
            </a:r>
            <a:r>
              <a:rPr lang="pt-BR" sz="2800" dirty="0" err="1" smtClean="0"/>
              <a:t>setLastModified</a:t>
            </a:r>
            <a:r>
              <a:rPr lang="pt-BR" sz="2800" dirty="0" smtClean="0"/>
              <a:t>(</a:t>
            </a:r>
            <a:r>
              <a:rPr lang="pt-BR" sz="2800" dirty="0" err="1" smtClean="0"/>
              <a:t>long</a:t>
            </a:r>
            <a:r>
              <a:rPr lang="pt-BR" sz="2800" dirty="0" smtClean="0"/>
              <a:t> time)</a:t>
            </a:r>
          </a:p>
          <a:p>
            <a:pPr lvl="1">
              <a:spcBef>
                <a:spcPts val="3000"/>
              </a:spcBef>
            </a:pPr>
            <a:r>
              <a:rPr lang="pt-BR" sz="2400" dirty="0" smtClean="0"/>
              <a:t>Assinala a data da última modificação sobre o arquivo.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467544" y="5877272"/>
            <a:ext cx="7457256" cy="432048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pt-BR" sz="2000" dirty="0" smtClean="0"/>
              <a:t>Utilize a classe </a:t>
            </a:r>
            <a:r>
              <a:rPr lang="pt-BR" sz="2000" dirty="0" err="1" smtClean="0">
                <a:solidFill>
                  <a:srgbClr val="FFC000"/>
                </a:solidFill>
              </a:rPr>
              <a:t>java</a:t>
            </a:r>
            <a:r>
              <a:rPr lang="pt-BR" sz="2000" dirty="0" smtClean="0">
                <a:solidFill>
                  <a:srgbClr val="FFC000"/>
                </a:solidFill>
              </a:rPr>
              <a:t>.util.Date</a:t>
            </a:r>
            <a:r>
              <a:rPr lang="pt-BR" sz="2000" dirty="0" smtClean="0"/>
              <a:t> para processar estas informações.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1216" y="1556792"/>
            <a:ext cx="7859216" cy="431621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>
                <a:solidFill>
                  <a:schemeClr val="accent6"/>
                </a:solidFill>
              </a:rPr>
              <a:t>/* Obtém o instante da última modificação */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/>
              <a:t>File </a:t>
            </a:r>
            <a:r>
              <a:rPr lang="pt-BR" sz="2400" dirty="0" smtClean="0">
                <a:solidFill>
                  <a:srgbClr val="FFC000"/>
                </a:solidFill>
              </a:rPr>
              <a:t>arquivo</a:t>
            </a:r>
            <a:r>
              <a:rPr lang="pt-BR" sz="2400" dirty="0" smtClean="0"/>
              <a:t> = </a:t>
            </a:r>
            <a:r>
              <a:rPr lang="pt-BR" sz="2400" dirty="0" err="1" smtClean="0"/>
              <a:t>new</a:t>
            </a:r>
            <a:r>
              <a:rPr lang="pt-BR" sz="2400" dirty="0" smtClean="0"/>
              <a:t> File(“C:\\Documentos\\curriculo.doc”);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err="1" smtClean="0"/>
              <a:t>long</a:t>
            </a:r>
            <a:r>
              <a:rPr lang="pt-BR" sz="2400" dirty="0" smtClean="0"/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dataLong</a:t>
            </a:r>
            <a:r>
              <a:rPr lang="pt-BR" sz="2400" dirty="0" smtClean="0"/>
              <a:t> = </a:t>
            </a:r>
            <a:r>
              <a:rPr lang="pt-BR" sz="2400" dirty="0" smtClean="0">
                <a:solidFill>
                  <a:srgbClr val="FFC000"/>
                </a:solidFill>
              </a:rPr>
              <a:t>arquivo.</a:t>
            </a:r>
            <a:r>
              <a:rPr lang="pt-BR" sz="2400" dirty="0" err="1" smtClean="0">
                <a:solidFill>
                  <a:srgbClr val="FFC000"/>
                </a:solidFill>
              </a:rPr>
              <a:t>lastModified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endParaRPr lang="pt-BR" sz="24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>
                <a:solidFill>
                  <a:schemeClr val="accent6"/>
                </a:solidFill>
              </a:rPr>
              <a:t>/* Converte para data. */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/>
              <a:t>Date </a:t>
            </a:r>
            <a:r>
              <a:rPr lang="pt-BR" sz="2400" dirty="0" smtClean="0">
                <a:solidFill>
                  <a:srgbClr val="FFC000"/>
                </a:solidFill>
              </a:rPr>
              <a:t>data</a:t>
            </a:r>
            <a:r>
              <a:rPr lang="pt-BR" sz="2400" dirty="0" smtClean="0"/>
              <a:t> = </a:t>
            </a:r>
            <a:r>
              <a:rPr lang="pt-BR" sz="2400" dirty="0" err="1" smtClean="0"/>
              <a:t>new</a:t>
            </a:r>
            <a:r>
              <a:rPr lang="pt-BR" sz="2400" dirty="0" smtClean="0"/>
              <a:t> Date(</a:t>
            </a:r>
            <a:r>
              <a:rPr lang="pt-BR" sz="2400" dirty="0" err="1" smtClean="0">
                <a:solidFill>
                  <a:srgbClr val="FFC000"/>
                </a:solidFill>
              </a:rPr>
              <a:t>dataLong</a:t>
            </a:r>
            <a:r>
              <a:rPr lang="pt-BR" sz="2400" dirty="0" smtClean="0"/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endParaRPr lang="pt-BR" sz="24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>
                <a:solidFill>
                  <a:schemeClr val="accent6"/>
                </a:solidFill>
              </a:rPr>
              <a:t>/* Prepara o formato de exibição da data. */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err="1" smtClean="0"/>
              <a:t>SimpleDateFormat</a:t>
            </a:r>
            <a:r>
              <a:rPr lang="pt-BR" sz="2400" dirty="0" smtClean="0"/>
              <a:t> mascara =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/>
              <a:t>	</a:t>
            </a:r>
            <a:r>
              <a:rPr lang="pt-BR" sz="2400" dirty="0" err="1" smtClean="0"/>
              <a:t>new</a:t>
            </a:r>
            <a:r>
              <a:rPr lang="pt-BR" sz="2400" dirty="0" smtClean="0"/>
              <a:t> </a:t>
            </a:r>
            <a:r>
              <a:rPr lang="pt-BR" sz="2400" dirty="0" err="1" smtClean="0"/>
              <a:t>SimpleDateFormat</a:t>
            </a:r>
            <a:r>
              <a:rPr lang="pt-BR" sz="2400" dirty="0" smtClean="0"/>
              <a:t>(“HH:mm:</a:t>
            </a:r>
            <a:r>
              <a:rPr lang="pt-BR" sz="2400" dirty="0" err="1" smtClean="0"/>
              <a:t>ss</a:t>
            </a:r>
            <a:r>
              <a:rPr lang="pt-BR" sz="2400" dirty="0" smtClean="0"/>
              <a:t>”);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endParaRPr lang="pt-BR" sz="24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/>
              <a:t>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(“Data da última modificação: ”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/>
              <a:t>	+ mascara.</a:t>
            </a:r>
            <a:r>
              <a:rPr lang="pt-BR" sz="2400" dirty="0" err="1" smtClean="0"/>
              <a:t>format</a:t>
            </a:r>
            <a:r>
              <a:rPr lang="pt-BR" sz="2400" dirty="0" smtClean="0"/>
              <a:t>(</a:t>
            </a:r>
            <a:r>
              <a:rPr lang="pt-BR" sz="2400" dirty="0" smtClean="0">
                <a:solidFill>
                  <a:srgbClr val="FFC000"/>
                </a:solidFill>
              </a:rPr>
              <a:t>data</a:t>
            </a:r>
            <a:r>
              <a:rPr lang="pt-BR" sz="2400" dirty="0" smtClean="0"/>
              <a:t>));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7467600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canWrite</a:t>
            </a:r>
            <a:r>
              <a:rPr lang="pt-BR" sz="2400" dirty="0" smtClean="0"/>
              <a:t>()</a:t>
            </a:r>
          </a:p>
          <a:p>
            <a:pPr lvl="1"/>
            <a:r>
              <a:rPr lang="pt-BR" sz="2000" dirty="0" smtClean="0"/>
              <a:t>Verifica se o arquivo possui permissão para escrita.</a:t>
            </a:r>
          </a:p>
          <a:p>
            <a:pPr>
              <a:spcBef>
                <a:spcPts val="1800"/>
              </a:spcBef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setWritable</a:t>
            </a:r>
            <a:r>
              <a:rPr lang="pt-BR" sz="2400" dirty="0" smtClean="0"/>
              <a:t>(</a:t>
            </a: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writable</a:t>
            </a:r>
            <a:r>
              <a:rPr lang="pt-BR" sz="2400" dirty="0" smtClean="0"/>
              <a:t>)</a:t>
            </a:r>
          </a:p>
          <a:p>
            <a:pPr lvl="1"/>
            <a:r>
              <a:rPr lang="pt-BR" sz="2000" dirty="0" smtClean="0"/>
              <a:t>Assinala (</a:t>
            </a:r>
            <a:r>
              <a:rPr lang="pt-BR" sz="2000" b="1" i="1" dirty="0" err="1" smtClean="0"/>
              <a:t>true</a:t>
            </a:r>
            <a:r>
              <a:rPr lang="pt-BR" sz="2000" dirty="0" smtClean="0"/>
              <a:t>) ou revoga (</a:t>
            </a:r>
            <a:r>
              <a:rPr lang="pt-BR" sz="2000" b="1" i="1" dirty="0" err="1" smtClean="0"/>
              <a:t>false</a:t>
            </a:r>
            <a:r>
              <a:rPr lang="pt-BR" sz="2000" dirty="0" smtClean="0"/>
              <a:t>) a permissão para escrita no arquivo somente ao proprietário e retorna </a:t>
            </a:r>
            <a:r>
              <a:rPr lang="pt-BR" sz="2000" b="1" i="1" dirty="0" err="1" smtClean="0"/>
              <a:t>true</a:t>
            </a:r>
            <a:r>
              <a:rPr lang="pt-BR" sz="2000" dirty="0" smtClean="0"/>
              <a:t> ou </a:t>
            </a:r>
            <a:r>
              <a:rPr lang="pt-BR" sz="2000" b="1" i="1" dirty="0" err="1" smtClean="0"/>
              <a:t>false</a:t>
            </a:r>
            <a:r>
              <a:rPr lang="pt-BR" sz="2000" dirty="0" smtClean="0"/>
              <a:t> informando se a operação foi bem sucedida.</a:t>
            </a:r>
          </a:p>
          <a:p>
            <a:pPr>
              <a:spcBef>
                <a:spcPts val="1800"/>
              </a:spcBef>
              <a:tabLst>
                <a:tab pos="3317875" algn="l"/>
              </a:tabLst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setWritable</a:t>
            </a:r>
            <a:r>
              <a:rPr lang="pt-BR" sz="2400" dirty="0" smtClean="0"/>
              <a:t>(	</a:t>
            </a: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writable</a:t>
            </a:r>
            <a:r>
              <a:rPr lang="pt-BR" sz="2400" dirty="0" smtClean="0"/>
              <a:t>,</a:t>
            </a:r>
            <a:br>
              <a:rPr lang="pt-BR" sz="2400" dirty="0" smtClean="0"/>
            </a:br>
            <a:r>
              <a:rPr lang="pt-BR" sz="2400" dirty="0" smtClean="0"/>
              <a:t>	</a:t>
            </a: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ownerOnly</a:t>
            </a:r>
            <a:r>
              <a:rPr lang="pt-BR" sz="2400" dirty="0" smtClean="0"/>
              <a:t>)</a:t>
            </a:r>
          </a:p>
          <a:p>
            <a:pPr lvl="1"/>
            <a:r>
              <a:rPr lang="pt-BR" sz="2000" dirty="0" smtClean="0"/>
              <a:t>Quando o segundo parâmetro é </a:t>
            </a:r>
            <a:r>
              <a:rPr lang="pt-BR" sz="2000" b="1" i="1" dirty="0" err="1" smtClean="0"/>
              <a:t>false</a:t>
            </a:r>
            <a:r>
              <a:rPr lang="pt-BR" sz="2000" dirty="0" smtClean="0"/>
              <a:t>, este método assinala ou revoga a permissão para escrita no arquivo a todos os usuários do sistema operacional.</a:t>
            </a:r>
          </a:p>
          <a:p>
            <a:pPr lvl="1"/>
            <a:r>
              <a:rPr lang="pt-BR" sz="2000" dirty="0" smtClean="0"/>
              <a:t>Quando o segundo parâmetro é </a:t>
            </a:r>
            <a:r>
              <a:rPr lang="pt-BR" sz="2000" b="1" i="1" dirty="0" err="1" smtClean="0"/>
              <a:t>true</a:t>
            </a:r>
            <a:r>
              <a:rPr lang="pt-BR" sz="2000" dirty="0" smtClean="0"/>
              <a:t>, assinala ou revoga somente para o proprietário do arquivo.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22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2056580"/>
            <a:ext cx="8064896" cy="331663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smtClean="0"/>
              <a:t>File </a:t>
            </a:r>
            <a:r>
              <a:rPr lang="pt-BR" sz="2400" dirty="0" smtClean="0">
                <a:solidFill>
                  <a:srgbClr val="FFC000"/>
                </a:solidFill>
              </a:rPr>
              <a:t>arquivo</a:t>
            </a:r>
            <a:r>
              <a:rPr lang="pt-BR" sz="2400" dirty="0" smtClean="0"/>
              <a:t> = </a:t>
            </a:r>
            <a:r>
              <a:rPr lang="pt-BR" sz="2400" dirty="0" err="1" smtClean="0"/>
              <a:t>new</a:t>
            </a:r>
            <a:r>
              <a:rPr lang="pt-BR" sz="2400" dirty="0" smtClean="0"/>
              <a:t> File(“C:\\Documentos\\curriculo.doc”);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endParaRPr lang="pt-BR" sz="2400" dirty="0" smtClean="0"/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err="1" smtClean="0"/>
              <a:t>if</a:t>
            </a:r>
            <a:r>
              <a:rPr lang="pt-BR" sz="2400" dirty="0" smtClean="0"/>
              <a:t> (</a:t>
            </a:r>
            <a:r>
              <a:rPr lang="pt-BR" sz="2400" dirty="0" smtClean="0">
                <a:solidFill>
                  <a:srgbClr val="FFC000"/>
                </a:solidFill>
              </a:rPr>
              <a:t>arquivo.</a:t>
            </a:r>
            <a:r>
              <a:rPr lang="pt-BR" sz="2400" dirty="0" err="1" smtClean="0">
                <a:solidFill>
                  <a:srgbClr val="FFC000"/>
                </a:solidFill>
              </a:rPr>
              <a:t>canWrite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(“O arquivo pode ser editado.”);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smtClean="0"/>
              <a:t>} </a:t>
            </a:r>
            <a:r>
              <a:rPr lang="pt-BR" sz="2400" dirty="0" err="1" smtClean="0"/>
              <a:t>else</a:t>
            </a:r>
            <a:r>
              <a:rPr lang="pt-BR" sz="24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(“O arquivo não pode ser editado.”);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1556792"/>
            <a:ext cx="8064896" cy="431621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smtClean="0"/>
              <a:t>File </a:t>
            </a:r>
            <a:r>
              <a:rPr lang="pt-BR" sz="2400" dirty="0" smtClean="0">
                <a:solidFill>
                  <a:srgbClr val="FFC000"/>
                </a:solidFill>
              </a:rPr>
              <a:t>arquivo</a:t>
            </a:r>
            <a:r>
              <a:rPr lang="pt-BR" sz="2400" dirty="0" smtClean="0"/>
              <a:t> = </a:t>
            </a:r>
            <a:r>
              <a:rPr lang="pt-BR" sz="2400" dirty="0" err="1" smtClean="0"/>
              <a:t>new</a:t>
            </a:r>
            <a:r>
              <a:rPr lang="pt-BR" sz="2400" dirty="0" smtClean="0"/>
              <a:t> File(“C:\\Documentos\\curriculo.doc”);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result</a:t>
            </a:r>
            <a:r>
              <a:rPr lang="pt-BR" sz="2400" dirty="0" smtClean="0"/>
              <a:t> = </a:t>
            </a:r>
            <a:r>
              <a:rPr lang="pt-BR" sz="2400" dirty="0" smtClean="0">
                <a:solidFill>
                  <a:srgbClr val="FFC000"/>
                </a:solidFill>
              </a:rPr>
              <a:t>arquivo.</a:t>
            </a:r>
            <a:r>
              <a:rPr lang="pt-BR" sz="2400" dirty="0" err="1" smtClean="0">
                <a:solidFill>
                  <a:srgbClr val="FFC000"/>
                </a:solidFill>
              </a:rPr>
              <a:t>setWritable</a:t>
            </a:r>
            <a:r>
              <a:rPr lang="pt-BR" sz="2400" dirty="0" smtClean="0">
                <a:solidFill>
                  <a:srgbClr val="FFC000"/>
                </a:solidFill>
              </a:rPr>
              <a:t>(</a:t>
            </a:r>
            <a:r>
              <a:rPr lang="pt-BR" sz="2400" dirty="0" err="1" smtClean="0"/>
              <a:t>true</a:t>
            </a:r>
            <a:r>
              <a:rPr lang="pt-BR" sz="2400" dirty="0" smtClean="0">
                <a:solidFill>
                  <a:srgbClr val="FFC000"/>
                </a:solidFill>
              </a:rPr>
              <a:t>)</a:t>
            </a:r>
            <a:r>
              <a:rPr lang="pt-BR" sz="24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endParaRPr lang="pt-BR" sz="2400" dirty="0" smtClean="0"/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err="1" smtClean="0"/>
              <a:t>if</a:t>
            </a:r>
            <a:r>
              <a:rPr lang="pt-BR" sz="2400" dirty="0" smtClean="0"/>
              <a:t> (</a:t>
            </a:r>
            <a:r>
              <a:rPr lang="pt-BR" sz="2400" dirty="0" err="1" smtClean="0"/>
              <a:t>result</a:t>
            </a:r>
            <a:r>
              <a:rPr lang="pt-BR" sz="24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(“Permissão de escrita concedida ”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sz="2400" dirty="0" smtClean="0"/>
              <a:t>			+ “ao proprietário do arquivo.”);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sz="2400" dirty="0" smtClean="0"/>
              <a:t>} </a:t>
            </a:r>
            <a:r>
              <a:rPr lang="pt-BR" sz="2400" dirty="0" err="1" smtClean="0"/>
              <a:t>else</a:t>
            </a:r>
            <a:r>
              <a:rPr lang="pt-BR" sz="24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(“Não foi possível conceder ”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sz="2400" dirty="0" smtClean="0"/>
              <a:t>			+ “permissão de escrita ao proprietário ”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sz="2400" dirty="0" smtClean="0"/>
              <a:t>			+ “do arquivo.”);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sz="24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1556792"/>
            <a:ext cx="8064896" cy="431621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smtClean="0"/>
              <a:t>File </a:t>
            </a:r>
            <a:r>
              <a:rPr lang="pt-BR" sz="2400" dirty="0" smtClean="0">
                <a:solidFill>
                  <a:srgbClr val="FFC000"/>
                </a:solidFill>
              </a:rPr>
              <a:t>arquivo</a:t>
            </a:r>
            <a:r>
              <a:rPr lang="pt-BR" sz="2400" dirty="0" smtClean="0"/>
              <a:t> = </a:t>
            </a:r>
            <a:r>
              <a:rPr lang="pt-BR" sz="2400" dirty="0" err="1" smtClean="0"/>
              <a:t>new</a:t>
            </a:r>
            <a:r>
              <a:rPr lang="pt-BR" sz="2400" dirty="0" smtClean="0"/>
              <a:t> File(“C:\\Documentos\\curriculo.doc”);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result</a:t>
            </a:r>
            <a:r>
              <a:rPr lang="pt-BR" sz="2400" dirty="0" smtClean="0"/>
              <a:t> = </a:t>
            </a:r>
            <a:r>
              <a:rPr lang="pt-BR" sz="2400" dirty="0" smtClean="0">
                <a:solidFill>
                  <a:srgbClr val="FFC000"/>
                </a:solidFill>
              </a:rPr>
              <a:t>arquivo.</a:t>
            </a:r>
            <a:r>
              <a:rPr lang="pt-BR" sz="2400" dirty="0" err="1" smtClean="0">
                <a:solidFill>
                  <a:srgbClr val="FFC000"/>
                </a:solidFill>
              </a:rPr>
              <a:t>setWritable</a:t>
            </a:r>
            <a:r>
              <a:rPr lang="pt-BR" sz="2400" dirty="0" smtClean="0">
                <a:solidFill>
                  <a:srgbClr val="FFC000"/>
                </a:solidFill>
              </a:rPr>
              <a:t>(</a:t>
            </a:r>
            <a:r>
              <a:rPr lang="pt-BR" sz="2400" dirty="0" err="1" smtClean="0"/>
              <a:t>true</a:t>
            </a:r>
            <a:r>
              <a:rPr lang="pt-BR" sz="2400" dirty="0" smtClean="0"/>
              <a:t>, </a:t>
            </a:r>
            <a:r>
              <a:rPr lang="pt-BR" sz="2400" u="sng" dirty="0" err="1" smtClean="0"/>
              <a:t>false</a:t>
            </a:r>
            <a:r>
              <a:rPr lang="pt-BR" sz="2400" dirty="0" smtClean="0">
                <a:solidFill>
                  <a:srgbClr val="FFC000"/>
                </a:solidFill>
              </a:rPr>
              <a:t>)</a:t>
            </a:r>
            <a:r>
              <a:rPr lang="pt-BR" sz="24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endParaRPr lang="pt-BR" sz="2400" dirty="0" smtClean="0"/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err="1" smtClean="0"/>
              <a:t>if</a:t>
            </a:r>
            <a:r>
              <a:rPr lang="pt-BR" sz="2400" dirty="0" smtClean="0"/>
              <a:t> (</a:t>
            </a:r>
            <a:r>
              <a:rPr lang="pt-BR" sz="2400" dirty="0" err="1" smtClean="0"/>
              <a:t>result</a:t>
            </a:r>
            <a:r>
              <a:rPr lang="pt-BR" sz="24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(“Permissão de escrita concedida ”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sz="2400" dirty="0" smtClean="0"/>
              <a:t>			+ “a todos os usuários.”);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sz="2400" dirty="0" smtClean="0"/>
              <a:t>} </a:t>
            </a:r>
            <a:r>
              <a:rPr lang="pt-BR" sz="2400" dirty="0" err="1" smtClean="0"/>
              <a:t>else</a:t>
            </a:r>
            <a:r>
              <a:rPr lang="pt-BR" sz="24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(“Não foi possível conceder ”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sz="2400" dirty="0" smtClean="0"/>
              <a:t>			+ “permissão de escrita a todos os usuários.”);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sz="24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7467600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canRead</a:t>
            </a:r>
            <a:r>
              <a:rPr lang="pt-BR" sz="2400" dirty="0" smtClean="0"/>
              <a:t>()</a:t>
            </a:r>
          </a:p>
          <a:p>
            <a:pPr lvl="1"/>
            <a:r>
              <a:rPr lang="pt-BR" sz="2000" dirty="0" smtClean="0"/>
              <a:t>Verifica se o arquivo possui permissão para leitura.</a:t>
            </a:r>
          </a:p>
          <a:p>
            <a:pPr>
              <a:spcBef>
                <a:spcPts val="1800"/>
              </a:spcBef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setReadable</a:t>
            </a:r>
            <a:r>
              <a:rPr lang="pt-BR" sz="2400" dirty="0" smtClean="0"/>
              <a:t>(</a:t>
            </a: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readable</a:t>
            </a:r>
            <a:r>
              <a:rPr lang="pt-BR" sz="2400" dirty="0" smtClean="0"/>
              <a:t>)</a:t>
            </a:r>
          </a:p>
          <a:p>
            <a:pPr lvl="1"/>
            <a:r>
              <a:rPr lang="pt-BR" sz="2000" dirty="0" smtClean="0"/>
              <a:t>Assinala (</a:t>
            </a:r>
            <a:r>
              <a:rPr lang="pt-BR" sz="2000" b="1" i="1" dirty="0" err="1" smtClean="0"/>
              <a:t>true</a:t>
            </a:r>
            <a:r>
              <a:rPr lang="pt-BR" sz="2000" dirty="0" smtClean="0"/>
              <a:t>) ou revoga (</a:t>
            </a:r>
            <a:r>
              <a:rPr lang="pt-BR" sz="2000" b="1" i="1" dirty="0" err="1" smtClean="0"/>
              <a:t>false</a:t>
            </a:r>
            <a:r>
              <a:rPr lang="pt-BR" sz="2000" dirty="0" smtClean="0"/>
              <a:t>) a permissão para leitura no arquivo somente ao proprietário e retorna </a:t>
            </a:r>
            <a:r>
              <a:rPr lang="pt-BR" sz="2000" dirty="0" err="1" smtClean="0"/>
              <a:t>true</a:t>
            </a:r>
            <a:r>
              <a:rPr lang="pt-BR" sz="2000" dirty="0" smtClean="0"/>
              <a:t> ou </a:t>
            </a:r>
            <a:r>
              <a:rPr lang="pt-BR" sz="2000" dirty="0" err="1" smtClean="0"/>
              <a:t>false</a:t>
            </a:r>
            <a:r>
              <a:rPr lang="pt-BR" sz="2000" dirty="0" smtClean="0"/>
              <a:t> informando se a operação foi bem sucedida.</a:t>
            </a:r>
          </a:p>
          <a:p>
            <a:pPr>
              <a:spcBef>
                <a:spcPts val="1800"/>
              </a:spcBef>
              <a:tabLst>
                <a:tab pos="3584575" algn="l"/>
              </a:tabLst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setReadable</a:t>
            </a:r>
            <a:r>
              <a:rPr lang="pt-BR" sz="2400" dirty="0" smtClean="0"/>
              <a:t>(	</a:t>
            </a: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readable</a:t>
            </a:r>
            <a:r>
              <a:rPr lang="pt-BR" sz="2400" dirty="0" smtClean="0"/>
              <a:t>,</a:t>
            </a:r>
            <a:br>
              <a:rPr lang="pt-BR" sz="2400" dirty="0" smtClean="0"/>
            </a:br>
            <a:r>
              <a:rPr lang="pt-BR" sz="2400" dirty="0" smtClean="0"/>
              <a:t>	</a:t>
            </a: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ownerOnly</a:t>
            </a:r>
            <a:r>
              <a:rPr lang="pt-BR" sz="2400" dirty="0" smtClean="0"/>
              <a:t>)</a:t>
            </a:r>
          </a:p>
          <a:p>
            <a:pPr lvl="1"/>
            <a:r>
              <a:rPr lang="pt-BR" sz="2000" dirty="0" smtClean="0"/>
              <a:t>Quando o segundo parâmetro é </a:t>
            </a:r>
            <a:r>
              <a:rPr lang="pt-BR" sz="2000" dirty="0" err="1" smtClean="0"/>
              <a:t>false</a:t>
            </a:r>
            <a:r>
              <a:rPr lang="pt-BR" sz="2000" dirty="0" smtClean="0"/>
              <a:t>, este método assinala ou revoga a permissão para leitura no arquivo a todos os usuários do sistema operacional.</a:t>
            </a:r>
          </a:p>
          <a:p>
            <a:pPr lvl="1"/>
            <a:r>
              <a:rPr lang="pt-BR" sz="2000" dirty="0" smtClean="0"/>
              <a:t>Quando o segundo parâmetro é </a:t>
            </a:r>
            <a:r>
              <a:rPr lang="pt-BR" sz="2000" dirty="0" err="1" smtClean="0"/>
              <a:t>true</a:t>
            </a:r>
            <a:r>
              <a:rPr lang="pt-BR" sz="2000" dirty="0" smtClean="0"/>
              <a:t>, assinala ou revoga somente para o proprietário do arquivo.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26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7467600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canExecute</a:t>
            </a:r>
            <a:r>
              <a:rPr lang="pt-BR" sz="2400" dirty="0" smtClean="0"/>
              <a:t>()</a:t>
            </a:r>
          </a:p>
          <a:p>
            <a:pPr lvl="1"/>
            <a:r>
              <a:rPr lang="pt-BR" sz="2000" dirty="0" smtClean="0"/>
              <a:t>Verifica se o arquivo possui permissão para execução.</a:t>
            </a:r>
          </a:p>
          <a:p>
            <a:pPr>
              <a:spcBef>
                <a:spcPts val="1800"/>
              </a:spcBef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setExecutable</a:t>
            </a:r>
            <a:r>
              <a:rPr lang="pt-BR" sz="2400" dirty="0" smtClean="0"/>
              <a:t>(</a:t>
            </a: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executable</a:t>
            </a:r>
            <a:r>
              <a:rPr lang="pt-BR" sz="2400" dirty="0" smtClean="0"/>
              <a:t>)</a:t>
            </a:r>
          </a:p>
          <a:p>
            <a:pPr lvl="1"/>
            <a:r>
              <a:rPr lang="pt-BR" sz="2000" dirty="0" smtClean="0"/>
              <a:t>Assinala (</a:t>
            </a:r>
            <a:r>
              <a:rPr lang="pt-BR" sz="2000" b="1" i="1" dirty="0" err="1" smtClean="0"/>
              <a:t>true</a:t>
            </a:r>
            <a:r>
              <a:rPr lang="pt-BR" sz="2000" dirty="0" smtClean="0"/>
              <a:t>) ou revoga (</a:t>
            </a:r>
            <a:r>
              <a:rPr lang="pt-BR" sz="2000" b="1" i="1" dirty="0" err="1" smtClean="0"/>
              <a:t>false</a:t>
            </a:r>
            <a:r>
              <a:rPr lang="pt-BR" sz="2000" dirty="0" smtClean="0"/>
              <a:t>) a permissão para </a:t>
            </a:r>
            <a:r>
              <a:rPr lang="pt-BR" sz="2000" dirty="0" err="1" smtClean="0"/>
              <a:t>excução</a:t>
            </a:r>
            <a:r>
              <a:rPr lang="pt-BR" sz="2000" dirty="0" smtClean="0"/>
              <a:t> no arquivo somente ao proprietário e retorna </a:t>
            </a:r>
            <a:r>
              <a:rPr lang="pt-BR" sz="2000" dirty="0" err="1" smtClean="0"/>
              <a:t>true</a:t>
            </a:r>
            <a:r>
              <a:rPr lang="pt-BR" sz="2000" dirty="0" smtClean="0"/>
              <a:t> ou </a:t>
            </a:r>
            <a:r>
              <a:rPr lang="pt-BR" sz="2000" dirty="0" err="1" smtClean="0"/>
              <a:t>false</a:t>
            </a:r>
            <a:r>
              <a:rPr lang="pt-BR" sz="2000" dirty="0" smtClean="0"/>
              <a:t> informando se a operação foi bem sucedida.</a:t>
            </a:r>
          </a:p>
          <a:p>
            <a:pPr>
              <a:spcBef>
                <a:spcPts val="1800"/>
              </a:spcBef>
              <a:tabLst>
                <a:tab pos="3760788" algn="l"/>
              </a:tabLst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setExecutable</a:t>
            </a:r>
            <a:r>
              <a:rPr lang="pt-BR" sz="2400" dirty="0" smtClean="0"/>
              <a:t>(	</a:t>
            </a: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executable</a:t>
            </a:r>
            <a:r>
              <a:rPr lang="pt-BR" sz="2400" dirty="0" smtClean="0"/>
              <a:t>,</a:t>
            </a:r>
            <a:br>
              <a:rPr lang="pt-BR" sz="2400" dirty="0" smtClean="0"/>
            </a:br>
            <a:r>
              <a:rPr lang="pt-BR" sz="2400" dirty="0" smtClean="0"/>
              <a:t>	</a:t>
            </a: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ownerOnly</a:t>
            </a:r>
            <a:r>
              <a:rPr lang="pt-BR" sz="2400" dirty="0" smtClean="0"/>
              <a:t>)</a:t>
            </a:r>
          </a:p>
          <a:p>
            <a:pPr lvl="1"/>
            <a:r>
              <a:rPr lang="pt-BR" sz="2000" dirty="0" smtClean="0"/>
              <a:t>Quando o segundo parâmetro é </a:t>
            </a:r>
            <a:r>
              <a:rPr lang="pt-BR" sz="2000" dirty="0" err="1" smtClean="0"/>
              <a:t>false</a:t>
            </a:r>
            <a:r>
              <a:rPr lang="pt-BR" sz="2000" dirty="0" smtClean="0"/>
              <a:t>, este método assinala ou revoga a permissão para execução no arquivo a todos os usuários do sistema operacional.</a:t>
            </a:r>
          </a:p>
          <a:p>
            <a:pPr lvl="1"/>
            <a:r>
              <a:rPr lang="pt-BR" sz="2000" dirty="0" smtClean="0"/>
              <a:t>Quando o segundo parâmetro é </a:t>
            </a:r>
            <a:r>
              <a:rPr lang="pt-BR" sz="2000" dirty="0" err="1" smtClean="0"/>
              <a:t>true</a:t>
            </a:r>
            <a:r>
              <a:rPr lang="pt-BR" sz="2000" dirty="0" smtClean="0"/>
              <a:t>, assinala ou revoga somente para o proprietário do arquivo.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27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Neste exercício utilizaremos a classe </a:t>
            </a:r>
            <a:r>
              <a:rPr lang="pt-BR" sz="2800" b="1" dirty="0" err="1" smtClean="0"/>
              <a:t>java</a:t>
            </a:r>
            <a:r>
              <a:rPr lang="pt-BR" sz="2800" b="1" dirty="0" smtClean="0"/>
              <a:t>.</a:t>
            </a:r>
            <a:r>
              <a:rPr lang="pt-BR" sz="2800" b="1" dirty="0" err="1" smtClean="0"/>
              <a:t>io</a:t>
            </a:r>
            <a:r>
              <a:rPr lang="pt-BR" sz="2800" b="1" dirty="0" smtClean="0"/>
              <a:t>.File</a:t>
            </a:r>
            <a:r>
              <a:rPr lang="pt-BR" sz="2800" dirty="0" smtClean="0"/>
              <a:t> para separar um conjunto de arquivos conforme seus tipos.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(Continuação)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pPr marL="493712" indent="-457200">
              <a:spcBef>
                <a:spcPts val="3000"/>
              </a:spcBef>
              <a:buFont typeface="+mj-lt"/>
              <a:buAutoNum type="arabicPeriod"/>
            </a:pPr>
            <a:r>
              <a:rPr lang="pt-BR" sz="2400" dirty="0" smtClean="0"/>
              <a:t>Descompacte o arquivo “</a:t>
            </a:r>
            <a:r>
              <a:rPr lang="pt-BR" sz="2400" dirty="0" smtClean="0">
                <a:solidFill>
                  <a:srgbClr val="FFC000"/>
                </a:solidFill>
              </a:rPr>
              <a:t>documentos.zip</a:t>
            </a:r>
            <a:r>
              <a:rPr lang="pt-BR" sz="2400" dirty="0" smtClean="0"/>
              <a:t>” fornecido pelo instrutor para algum diretório de seu HD. Isto deverá gerar um diretório chamado “</a:t>
            </a:r>
            <a:r>
              <a:rPr lang="pt-BR" sz="2400" i="1" dirty="0" smtClean="0">
                <a:solidFill>
                  <a:srgbClr val="FFC000"/>
                </a:solidFill>
              </a:rPr>
              <a:t>documentos</a:t>
            </a:r>
            <a:r>
              <a:rPr lang="pt-BR" sz="2400" dirty="0" smtClean="0"/>
              <a:t>”.</a:t>
            </a:r>
          </a:p>
          <a:p>
            <a:pPr marL="493712" indent="-457200">
              <a:spcBef>
                <a:spcPts val="3000"/>
              </a:spcBef>
              <a:buFont typeface="+mj-lt"/>
              <a:buAutoNum type="arabicPeriod"/>
            </a:pPr>
            <a:r>
              <a:rPr lang="pt-BR" sz="2400" dirty="0" smtClean="0"/>
              <a:t>Crie uma nova aplicação </a:t>
            </a:r>
            <a:r>
              <a:rPr lang="pt-BR" sz="2400" dirty="0" err="1" smtClean="0"/>
              <a:t>java</a:t>
            </a:r>
            <a:r>
              <a:rPr lang="pt-BR" sz="2400" dirty="0" smtClean="0"/>
              <a:t>, um package </a:t>
            </a:r>
            <a:r>
              <a:rPr lang="pt-BR" sz="2400" dirty="0" smtClean="0">
                <a:solidFill>
                  <a:srgbClr val="FFC000"/>
                </a:solidFill>
              </a:rPr>
              <a:t>br.com.impacta.file</a:t>
            </a:r>
            <a:r>
              <a:rPr lang="pt-BR" sz="2400" dirty="0" smtClean="0"/>
              <a:t> e neste, uma classe </a:t>
            </a:r>
            <a:r>
              <a:rPr lang="pt-BR" sz="2400" dirty="0" err="1" smtClean="0">
                <a:solidFill>
                  <a:srgbClr val="FFC000"/>
                </a:solidFill>
              </a:rPr>
              <a:t>ExercicioFile</a:t>
            </a:r>
            <a:r>
              <a:rPr lang="pt-BR" sz="2400" dirty="0" smtClean="0"/>
              <a:t> que deverá criar 3 subdiretórios em “</a:t>
            </a:r>
            <a:r>
              <a:rPr lang="pt-BR" sz="2400" i="1" dirty="0" smtClean="0"/>
              <a:t>documentos</a:t>
            </a:r>
            <a:r>
              <a:rPr lang="pt-BR" sz="2400" dirty="0" smtClean="0"/>
              <a:t>”:</a:t>
            </a:r>
          </a:p>
          <a:p>
            <a:pPr lvl="1">
              <a:spcBef>
                <a:spcPts val="0"/>
              </a:spcBef>
            </a:pPr>
            <a:r>
              <a:rPr lang="pt-BR" sz="2000" dirty="0" smtClean="0"/>
              <a:t>imagens</a:t>
            </a:r>
          </a:p>
          <a:p>
            <a:pPr lvl="1">
              <a:spcBef>
                <a:spcPts val="0"/>
              </a:spcBef>
            </a:pPr>
            <a:r>
              <a:rPr lang="pt-BR" sz="2000" dirty="0" smtClean="0"/>
              <a:t>mp3</a:t>
            </a:r>
          </a:p>
          <a:p>
            <a:pPr lvl="1">
              <a:spcBef>
                <a:spcPts val="0"/>
              </a:spcBef>
            </a:pPr>
            <a:r>
              <a:rPr lang="pt-BR" sz="2000" dirty="0" err="1" smtClean="0"/>
              <a:t>pdf</a:t>
            </a:r>
            <a:endParaRPr lang="pt-BR" sz="2000" dirty="0" smtClean="0"/>
          </a:p>
          <a:p>
            <a:pPr marL="493712" indent="-457200">
              <a:spcBef>
                <a:spcPts val="3000"/>
              </a:spcBef>
              <a:buFont typeface="+mj-lt"/>
              <a:buAutoNum type="arabicPeriod"/>
            </a:pPr>
            <a:r>
              <a:rPr lang="pt-BR" sz="2400" dirty="0" smtClean="0"/>
              <a:t>... e em seguida deverá varrer o diretório “</a:t>
            </a:r>
            <a:r>
              <a:rPr lang="pt-BR" sz="2400" i="1" dirty="0" smtClean="0"/>
              <a:t>documentos</a:t>
            </a:r>
            <a:r>
              <a:rPr lang="pt-BR" sz="2400" dirty="0" smtClean="0"/>
              <a:t>” movendo cada arquivo para um dos diretórios acima conforme sua extensão.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b="1" dirty="0" smtClean="0"/>
              <a:t>O pacote </a:t>
            </a:r>
            <a:r>
              <a:rPr lang="pt-BR" b="1" dirty="0" err="1" smtClean="0"/>
              <a:t>java</a:t>
            </a:r>
            <a:r>
              <a:rPr lang="pt-BR" b="1" dirty="0" smtClean="0"/>
              <a:t>.</a:t>
            </a:r>
            <a:r>
              <a:rPr lang="pt-BR" b="1" dirty="0" err="1" smtClean="0"/>
              <a:t>io</a:t>
            </a:r>
            <a:endParaRPr lang="pt-BR" b="1" dirty="0" smtClean="0"/>
          </a:p>
          <a:p>
            <a:pPr lvl="1">
              <a:spcBef>
                <a:spcPts val="3000"/>
              </a:spcBef>
            </a:pPr>
            <a:r>
              <a:rPr lang="pt-BR" dirty="0" smtClean="0"/>
              <a:t>Através do pacote </a:t>
            </a:r>
            <a:r>
              <a:rPr lang="pt-BR" b="1" i="1" dirty="0" err="1" smtClean="0">
                <a:solidFill>
                  <a:srgbClr val="FFC000"/>
                </a:solidFill>
              </a:rPr>
              <a:t>java</a:t>
            </a:r>
            <a:r>
              <a:rPr lang="pt-BR" b="1" i="1" dirty="0" smtClean="0">
                <a:solidFill>
                  <a:srgbClr val="FFC000"/>
                </a:solidFill>
              </a:rPr>
              <a:t>.</a:t>
            </a:r>
            <a:r>
              <a:rPr lang="pt-BR" b="1" i="1" dirty="0" err="1" smtClean="0">
                <a:solidFill>
                  <a:srgbClr val="FFC000"/>
                </a:solidFill>
              </a:rPr>
              <a:t>io</a:t>
            </a:r>
            <a:r>
              <a:rPr lang="pt-BR" dirty="0" smtClean="0"/>
              <a:t> podemos utilizar a classe </a:t>
            </a:r>
            <a:r>
              <a:rPr lang="pt-BR" b="1" i="1" dirty="0" err="1" smtClean="0">
                <a:solidFill>
                  <a:srgbClr val="FFC000"/>
                </a:solidFill>
              </a:rPr>
              <a:t>File</a:t>
            </a:r>
            <a:r>
              <a:rPr lang="pt-BR" dirty="0" smtClean="0"/>
              <a:t> para acessar e manipular arquivos e diretórios do sistema de arquivos.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(Fim)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7467600" cy="1252736"/>
          </a:xfrm>
        </p:spPr>
        <p:txBody>
          <a:bodyPr/>
          <a:lstStyle/>
          <a:p>
            <a:r>
              <a:rPr lang="pt-BR" sz="2400" dirty="0" smtClean="0"/>
              <a:t>Após executar a sua aplicação os arquivos deverão estar separados da seguinte forma: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  <p:sp>
        <p:nvSpPr>
          <p:cNvPr id="1026" name="File"/>
          <p:cNvSpPr>
            <a:spLocks noEditPoints="1" noChangeArrowheads="1"/>
          </p:cNvSpPr>
          <p:nvPr/>
        </p:nvSpPr>
        <p:spPr bwMode="auto">
          <a:xfrm>
            <a:off x="1302837" y="3023955"/>
            <a:ext cx="417646" cy="261030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7" name="Document"/>
          <p:cNvSpPr>
            <a:spLocks noEditPoints="1" noChangeArrowheads="1"/>
          </p:cNvSpPr>
          <p:nvPr/>
        </p:nvSpPr>
        <p:spPr bwMode="auto">
          <a:xfrm rot="10800000">
            <a:off x="1763688" y="3429000"/>
            <a:ext cx="288032" cy="38539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8" name="Conector reto 7"/>
          <p:cNvCxnSpPr/>
          <p:nvPr/>
        </p:nvCxnSpPr>
        <p:spPr>
          <a:xfrm>
            <a:off x="1547664" y="3369692"/>
            <a:ext cx="0" cy="22915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 flipH="1">
            <a:off x="1547664" y="364502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ocument"/>
          <p:cNvSpPr>
            <a:spLocks noEditPoints="1" noChangeArrowheads="1"/>
          </p:cNvSpPr>
          <p:nvPr/>
        </p:nvSpPr>
        <p:spPr bwMode="auto">
          <a:xfrm rot="10800000">
            <a:off x="1763688" y="3933056"/>
            <a:ext cx="288032" cy="38539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27" name="Conector reto 26"/>
          <p:cNvCxnSpPr/>
          <p:nvPr/>
        </p:nvCxnSpPr>
        <p:spPr>
          <a:xfrm flipH="1">
            <a:off x="1547664" y="414908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cument"/>
          <p:cNvSpPr>
            <a:spLocks noEditPoints="1" noChangeArrowheads="1"/>
          </p:cNvSpPr>
          <p:nvPr/>
        </p:nvSpPr>
        <p:spPr bwMode="auto">
          <a:xfrm rot="10800000">
            <a:off x="1763688" y="4437112"/>
            <a:ext cx="288032" cy="38539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29" name="Conector reto 28"/>
          <p:cNvCxnSpPr/>
          <p:nvPr/>
        </p:nvCxnSpPr>
        <p:spPr>
          <a:xfrm flipH="1">
            <a:off x="1547664" y="46531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ocument"/>
          <p:cNvSpPr>
            <a:spLocks noEditPoints="1" noChangeArrowheads="1"/>
          </p:cNvSpPr>
          <p:nvPr/>
        </p:nvSpPr>
        <p:spPr bwMode="auto">
          <a:xfrm rot="10800000">
            <a:off x="1763688" y="4941168"/>
            <a:ext cx="288032" cy="38539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31" name="Conector reto 30"/>
          <p:cNvCxnSpPr/>
          <p:nvPr/>
        </p:nvCxnSpPr>
        <p:spPr>
          <a:xfrm flipH="1">
            <a:off x="1547664" y="515719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ocument"/>
          <p:cNvSpPr>
            <a:spLocks noEditPoints="1" noChangeArrowheads="1"/>
          </p:cNvSpPr>
          <p:nvPr/>
        </p:nvSpPr>
        <p:spPr bwMode="auto">
          <a:xfrm rot="10800000">
            <a:off x="1763688" y="5445224"/>
            <a:ext cx="288032" cy="38539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34" name="Conector reto 33"/>
          <p:cNvCxnSpPr/>
          <p:nvPr/>
        </p:nvCxnSpPr>
        <p:spPr>
          <a:xfrm flipH="1">
            <a:off x="1547664" y="566124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36"/>
          <p:cNvSpPr/>
          <p:nvPr/>
        </p:nvSpPr>
        <p:spPr>
          <a:xfrm>
            <a:off x="2123728" y="3429000"/>
            <a:ext cx="93610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xxx.jpg</a:t>
            </a:r>
            <a:endParaRPr lang="pt-BR" sz="1600" dirty="0"/>
          </a:p>
        </p:txBody>
      </p:sp>
      <p:sp>
        <p:nvSpPr>
          <p:cNvPr id="38" name="Retângulo 37"/>
          <p:cNvSpPr/>
          <p:nvPr/>
        </p:nvSpPr>
        <p:spPr>
          <a:xfrm>
            <a:off x="2123728" y="3933056"/>
            <a:ext cx="100811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xxx.mp3</a:t>
            </a:r>
            <a:endParaRPr lang="pt-BR" sz="1600" dirty="0"/>
          </a:p>
        </p:txBody>
      </p:sp>
      <p:sp>
        <p:nvSpPr>
          <p:cNvPr id="39" name="Retângulo 38"/>
          <p:cNvSpPr/>
          <p:nvPr/>
        </p:nvSpPr>
        <p:spPr>
          <a:xfrm>
            <a:off x="2123728" y="4437112"/>
            <a:ext cx="93610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xxx.jpg</a:t>
            </a:r>
            <a:endParaRPr lang="pt-BR" sz="1600" dirty="0"/>
          </a:p>
        </p:txBody>
      </p:sp>
      <p:sp>
        <p:nvSpPr>
          <p:cNvPr id="40" name="Retângulo 39"/>
          <p:cNvSpPr/>
          <p:nvPr/>
        </p:nvSpPr>
        <p:spPr>
          <a:xfrm>
            <a:off x="2123728" y="4941168"/>
            <a:ext cx="93610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xxx.pdf</a:t>
            </a:r>
            <a:endParaRPr lang="pt-BR" sz="1600" dirty="0"/>
          </a:p>
        </p:txBody>
      </p:sp>
      <p:sp>
        <p:nvSpPr>
          <p:cNvPr id="41" name="Retângulo 40"/>
          <p:cNvSpPr/>
          <p:nvPr/>
        </p:nvSpPr>
        <p:spPr>
          <a:xfrm>
            <a:off x="2123728" y="5445224"/>
            <a:ext cx="100811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xxx.mp3</a:t>
            </a:r>
            <a:endParaRPr lang="pt-BR" sz="1600" dirty="0"/>
          </a:p>
        </p:txBody>
      </p:sp>
      <p:sp>
        <p:nvSpPr>
          <p:cNvPr id="42" name="File"/>
          <p:cNvSpPr>
            <a:spLocks noEditPoints="1" noChangeArrowheads="1"/>
          </p:cNvSpPr>
          <p:nvPr/>
        </p:nvSpPr>
        <p:spPr bwMode="auto">
          <a:xfrm>
            <a:off x="5580112" y="2321117"/>
            <a:ext cx="417646" cy="261030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44" name="Conector reto 43"/>
          <p:cNvCxnSpPr/>
          <p:nvPr/>
        </p:nvCxnSpPr>
        <p:spPr>
          <a:xfrm>
            <a:off x="5824939" y="2666854"/>
            <a:ext cx="0" cy="3182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/>
          <p:nvPr/>
        </p:nvCxnSpPr>
        <p:spPr>
          <a:xfrm flipH="1">
            <a:off x="5824939" y="294218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ile"/>
          <p:cNvSpPr>
            <a:spLocks noEditPoints="1" noChangeArrowheads="1"/>
          </p:cNvSpPr>
          <p:nvPr/>
        </p:nvSpPr>
        <p:spPr bwMode="auto">
          <a:xfrm>
            <a:off x="6012160" y="2798170"/>
            <a:ext cx="417646" cy="261030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69" name="Conector reto 68"/>
          <p:cNvCxnSpPr/>
          <p:nvPr/>
        </p:nvCxnSpPr>
        <p:spPr>
          <a:xfrm>
            <a:off x="6256987" y="3143907"/>
            <a:ext cx="0" cy="806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Document"/>
          <p:cNvSpPr>
            <a:spLocks noEditPoints="1" noChangeArrowheads="1"/>
          </p:cNvSpPr>
          <p:nvPr/>
        </p:nvSpPr>
        <p:spPr bwMode="auto">
          <a:xfrm rot="10800000">
            <a:off x="6468646" y="3230218"/>
            <a:ext cx="288032" cy="38539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72" name="Conector reto 71"/>
          <p:cNvCxnSpPr/>
          <p:nvPr/>
        </p:nvCxnSpPr>
        <p:spPr>
          <a:xfrm flipH="1">
            <a:off x="6252529" y="344624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tângulo 72"/>
          <p:cNvSpPr/>
          <p:nvPr/>
        </p:nvSpPr>
        <p:spPr>
          <a:xfrm>
            <a:off x="6828686" y="3230218"/>
            <a:ext cx="93610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xxx.jpg</a:t>
            </a:r>
            <a:endParaRPr lang="pt-BR" sz="1600" dirty="0"/>
          </a:p>
        </p:txBody>
      </p:sp>
      <p:sp>
        <p:nvSpPr>
          <p:cNvPr id="78" name="Document"/>
          <p:cNvSpPr>
            <a:spLocks noEditPoints="1" noChangeArrowheads="1"/>
          </p:cNvSpPr>
          <p:nvPr/>
        </p:nvSpPr>
        <p:spPr bwMode="auto">
          <a:xfrm rot="10800000">
            <a:off x="6468646" y="3734274"/>
            <a:ext cx="288032" cy="38539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79" name="Conector reto 78"/>
          <p:cNvCxnSpPr/>
          <p:nvPr/>
        </p:nvCxnSpPr>
        <p:spPr>
          <a:xfrm flipH="1">
            <a:off x="6252529" y="395029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tângulo 79"/>
          <p:cNvSpPr/>
          <p:nvPr/>
        </p:nvSpPr>
        <p:spPr>
          <a:xfrm>
            <a:off x="6828686" y="3734274"/>
            <a:ext cx="93610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xxx.jpg</a:t>
            </a:r>
            <a:endParaRPr lang="pt-BR" sz="1600" dirty="0"/>
          </a:p>
        </p:txBody>
      </p:sp>
      <p:cxnSp>
        <p:nvCxnSpPr>
          <p:cNvPr id="93" name="Conector reto 92"/>
          <p:cNvCxnSpPr/>
          <p:nvPr/>
        </p:nvCxnSpPr>
        <p:spPr>
          <a:xfrm flipH="1">
            <a:off x="5831363" y="4409320"/>
            <a:ext cx="2573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ile"/>
          <p:cNvSpPr>
            <a:spLocks noEditPoints="1" noChangeArrowheads="1"/>
          </p:cNvSpPr>
          <p:nvPr/>
        </p:nvSpPr>
        <p:spPr bwMode="auto">
          <a:xfrm>
            <a:off x="6059927" y="4265304"/>
            <a:ext cx="417646" cy="261030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95" name="Conector reto 94"/>
          <p:cNvCxnSpPr/>
          <p:nvPr/>
        </p:nvCxnSpPr>
        <p:spPr>
          <a:xfrm>
            <a:off x="6304754" y="4611041"/>
            <a:ext cx="0" cy="806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Document"/>
          <p:cNvSpPr>
            <a:spLocks noEditPoints="1" noChangeArrowheads="1"/>
          </p:cNvSpPr>
          <p:nvPr/>
        </p:nvSpPr>
        <p:spPr bwMode="auto">
          <a:xfrm rot="10800000">
            <a:off x="6516413" y="4697352"/>
            <a:ext cx="288032" cy="38539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97" name="Conector reto 96"/>
          <p:cNvCxnSpPr/>
          <p:nvPr/>
        </p:nvCxnSpPr>
        <p:spPr>
          <a:xfrm flipH="1">
            <a:off x="6300296" y="491337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tângulo 97"/>
          <p:cNvSpPr/>
          <p:nvPr/>
        </p:nvSpPr>
        <p:spPr>
          <a:xfrm>
            <a:off x="6876452" y="4697352"/>
            <a:ext cx="1007915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xxx.mp3</a:t>
            </a:r>
            <a:endParaRPr lang="pt-BR" sz="1600" dirty="0"/>
          </a:p>
        </p:txBody>
      </p:sp>
      <p:sp>
        <p:nvSpPr>
          <p:cNvPr id="99" name="Document"/>
          <p:cNvSpPr>
            <a:spLocks noEditPoints="1" noChangeArrowheads="1"/>
          </p:cNvSpPr>
          <p:nvPr/>
        </p:nvSpPr>
        <p:spPr bwMode="auto">
          <a:xfrm rot="10800000">
            <a:off x="6516413" y="5201408"/>
            <a:ext cx="288032" cy="38539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100" name="Conector reto 99"/>
          <p:cNvCxnSpPr/>
          <p:nvPr/>
        </p:nvCxnSpPr>
        <p:spPr>
          <a:xfrm flipH="1">
            <a:off x="6300296" y="541743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tângulo 100"/>
          <p:cNvSpPr/>
          <p:nvPr/>
        </p:nvSpPr>
        <p:spPr>
          <a:xfrm>
            <a:off x="6876452" y="5201408"/>
            <a:ext cx="1007915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xxx.mp3</a:t>
            </a:r>
            <a:endParaRPr lang="pt-BR" sz="1600" dirty="0"/>
          </a:p>
        </p:txBody>
      </p:sp>
      <p:cxnSp>
        <p:nvCxnSpPr>
          <p:cNvPr id="103" name="Conector reto 102"/>
          <p:cNvCxnSpPr/>
          <p:nvPr/>
        </p:nvCxnSpPr>
        <p:spPr>
          <a:xfrm flipH="1">
            <a:off x="5831363" y="5849509"/>
            <a:ext cx="2573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File"/>
          <p:cNvSpPr>
            <a:spLocks noEditPoints="1" noChangeArrowheads="1"/>
          </p:cNvSpPr>
          <p:nvPr/>
        </p:nvSpPr>
        <p:spPr bwMode="auto">
          <a:xfrm>
            <a:off x="6059927" y="5705493"/>
            <a:ext cx="417646" cy="261030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5" name="Document"/>
          <p:cNvSpPr>
            <a:spLocks noEditPoints="1" noChangeArrowheads="1"/>
          </p:cNvSpPr>
          <p:nvPr/>
        </p:nvSpPr>
        <p:spPr bwMode="auto">
          <a:xfrm rot="10800000">
            <a:off x="6516413" y="6137541"/>
            <a:ext cx="288032" cy="38539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106" name="Conector reto 105"/>
          <p:cNvCxnSpPr/>
          <p:nvPr/>
        </p:nvCxnSpPr>
        <p:spPr>
          <a:xfrm flipH="1">
            <a:off x="6257499" y="6353565"/>
            <a:ext cx="2588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tângulo 106"/>
          <p:cNvSpPr/>
          <p:nvPr/>
        </p:nvSpPr>
        <p:spPr>
          <a:xfrm>
            <a:off x="6876453" y="6137541"/>
            <a:ext cx="93610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xxx.pdf</a:t>
            </a:r>
            <a:endParaRPr lang="pt-BR" sz="1600" dirty="0"/>
          </a:p>
        </p:txBody>
      </p:sp>
      <p:cxnSp>
        <p:nvCxnSpPr>
          <p:cNvPr id="109" name="Conector reto 108"/>
          <p:cNvCxnSpPr/>
          <p:nvPr/>
        </p:nvCxnSpPr>
        <p:spPr>
          <a:xfrm>
            <a:off x="6256987" y="5990346"/>
            <a:ext cx="0" cy="372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tângulo 112"/>
          <p:cNvSpPr/>
          <p:nvPr/>
        </p:nvSpPr>
        <p:spPr>
          <a:xfrm>
            <a:off x="6516216" y="2753165"/>
            <a:ext cx="100811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>
                <a:solidFill>
                  <a:srgbClr val="FFC000"/>
                </a:solidFill>
              </a:rPr>
              <a:t>imagens</a:t>
            </a:r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114" name="Retângulo 113"/>
          <p:cNvSpPr/>
          <p:nvPr/>
        </p:nvSpPr>
        <p:spPr>
          <a:xfrm>
            <a:off x="6516216" y="4193325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>
                <a:solidFill>
                  <a:srgbClr val="FFC000"/>
                </a:solidFill>
              </a:rPr>
              <a:t>mp3</a:t>
            </a:r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115" name="Retângulo 114"/>
          <p:cNvSpPr/>
          <p:nvPr/>
        </p:nvSpPr>
        <p:spPr>
          <a:xfrm>
            <a:off x="6516216" y="5633485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err="1" smtClean="0">
                <a:solidFill>
                  <a:srgbClr val="FFC000"/>
                </a:solidFill>
              </a:rPr>
              <a:t>pdf</a:t>
            </a:r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116" name="Retângulo 115"/>
          <p:cNvSpPr/>
          <p:nvPr/>
        </p:nvSpPr>
        <p:spPr>
          <a:xfrm>
            <a:off x="1763688" y="2996952"/>
            <a:ext cx="129614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documentos</a:t>
            </a:r>
            <a:endParaRPr lang="pt-BR" sz="1600" dirty="0"/>
          </a:p>
        </p:txBody>
      </p:sp>
      <p:sp>
        <p:nvSpPr>
          <p:cNvPr id="117" name="Retângulo 116"/>
          <p:cNvSpPr/>
          <p:nvPr/>
        </p:nvSpPr>
        <p:spPr>
          <a:xfrm>
            <a:off x="6084168" y="2276872"/>
            <a:ext cx="129614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documentos</a:t>
            </a:r>
            <a:endParaRPr lang="pt-BR" sz="1600" dirty="0"/>
          </a:p>
        </p:txBody>
      </p:sp>
      <p:sp>
        <p:nvSpPr>
          <p:cNvPr id="118" name="Seta para a direita 117"/>
          <p:cNvSpPr/>
          <p:nvPr/>
        </p:nvSpPr>
        <p:spPr>
          <a:xfrm>
            <a:off x="3851920" y="3861048"/>
            <a:ext cx="1296144" cy="936104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5436" cy="1143000"/>
          </a:xfrm>
        </p:spPr>
        <p:txBody>
          <a:bodyPr/>
          <a:lstStyle/>
          <a:p>
            <a:pPr eaLnBrk="1" hangingPunct="1"/>
            <a:r>
              <a:rPr lang="pt-BR" sz="4400" dirty="0" smtClean="0"/>
              <a:t>Acessando o Sistema de Arquivos</a:t>
            </a:r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b="1" dirty="0" smtClean="0"/>
              <a:t>A classe </a:t>
            </a:r>
            <a:r>
              <a:rPr lang="pt-BR" b="1" dirty="0" err="1" smtClean="0"/>
              <a:t>java</a:t>
            </a:r>
            <a:r>
              <a:rPr lang="pt-BR" b="1" dirty="0" smtClean="0"/>
              <a:t>.</a:t>
            </a:r>
            <a:r>
              <a:rPr lang="pt-BR" b="1" dirty="0" err="1" smtClean="0"/>
              <a:t>io</a:t>
            </a:r>
            <a:r>
              <a:rPr lang="pt-BR" b="1" dirty="0" smtClean="0"/>
              <a:t>.File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Uma instância da classe File representa um </a:t>
            </a:r>
            <a:r>
              <a:rPr lang="pt-BR" u="sng" dirty="0" smtClean="0"/>
              <a:t>arquivo</a:t>
            </a:r>
            <a:r>
              <a:rPr lang="pt-BR" dirty="0" smtClean="0"/>
              <a:t> ou </a:t>
            </a:r>
            <a:r>
              <a:rPr lang="pt-BR" u="sng" dirty="0" smtClean="0"/>
              <a:t>diretório</a:t>
            </a:r>
            <a:r>
              <a:rPr lang="pt-BR" dirty="0" smtClean="0"/>
              <a:t> que pode estar presente (ou não) em seu sistema de arquivos (HD, </a:t>
            </a:r>
            <a:r>
              <a:rPr lang="pt-BR" dirty="0" err="1" smtClean="0"/>
              <a:t>pen-drive</a:t>
            </a:r>
            <a:r>
              <a:rPr lang="pt-BR" dirty="0" smtClean="0"/>
              <a:t>, CD, </a:t>
            </a:r>
            <a:r>
              <a:rPr lang="pt-BR" dirty="0" err="1" smtClean="0"/>
              <a:t>etc</a:t>
            </a:r>
            <a:r>
              <a:rPr lang="pt-BR" dirty="0" smtClean="0"/>
              <a:t>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Construtor </a:t>
            </a:r>
            <a:r>
              <a:rPr lang="pt-BR" b="1" dirty="0" smtClean="0"/>
              <a:t>File(String </a:t>
            </a:r>
            <a:r>
              <a:rPr lang="pt-BR" b="1" dirty="0" err="1" smtClean="0"/>
              <a:t>pathname</a:t>
            </a:r>
            <a:r>
              <a:rPr lang="pt-BR" b="1" dirty="0" smtClean="0"/>
              <a:t>)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Podemos obter uma instância da classe File utilizando o caminho do arquivo ou diretório desejado: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400" dirty="0" smtClean="0"/>
              <a:t>File </a:t>
            </a:r>
            <a:r>
              <a:rPr lang="pt-BR" sz="2400" dirty="0" err="1" smtClean="0"/>
              <a:t>doc</a:t>
            </a:r>
            <a:r>
              <a:rPr lang="pt-BR" sz="2400" dirty="0" smtClean="0"/>
              <a:t>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>
                <a:solidFill>
                  <a:srgbClr val="FFC000"/>
                </a:solidFill>
              </a:rPr>
              <a:t>  File(“C:\\documentos\\doc.txt”)</a:t>
            </a:r>
            <a:r>
              <a:rPr lang="pt-BR" sz="24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400" dirty="0" smtClean="0"/>
              <a:t>File </a:t>
            </a:r>
            <a:r>
              <a:rPr lang="pt-BR" sz="2400" dirty="0" err="1" smtClean="0"/>
              <a:t>img</a:t>
            </a:r>
            <a:r>
              <a:rPr lang="pt-BR" sz="2400" dirty="0" smtClean="0"/>
              <a:t>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>
                <a:solidFill>
                  <a:srgbClr val="FFC000"/>
                </a:solidFill>
              </a:rPr>
              <a:t>  File(“E:\\imagens\\foto5.jpg”)</a:t>
            </a:r>
            <a:r>
              <a:rPr lang="pt-BR" sz="24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400" dirty="0" smtClean="0"/>
              <a:t>File pasta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>
                <a:solidFill>
                  <a:srgbClr val="FFC000"/>
                </a:solidFill>
              </a:rPr>
              <a:t>  File(“C:\\Meus Documentos”)</a:t>
            </a:r>
            <a:r>
              <a:rPr lang="pt-BR" sz="24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400" dirty="0" smtClean="0"/>
              <a:t>File </a:t>
            </a:r>
            <a:r>
              <a:rPr lang="pt-BR" sz="2400" dirty="0" err="1" smtClean="0"/>
              <a:t>arq</a:t>
            </a:r>
            <a:r>
              <a:rPr lang="pt-BR" sz="2400" dirty="0" smtClean="0"/>
              <a:t>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>
                <a:solidFill>
                  <a:srgbClr val="FFC000"/>
                </a:solidFill>
              </a:rPr>
              <a:t>  File(“config.txt”)</a:t>
            </a:r>
            <a:r>
              <a:rPr lang="pt-BR" sz="24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  <p:sp>
        <p:nvSpPr>
          <p:cNvPr id="5" name="Chave esquerda 4"/>
          <p:cNvSpPr/>
          <p:nvPr/>
        </p:nvSpPr>
        <p:spPr>
          <a:xfrm rot="16200000">
            <a:off x="4205576" y="4947555"/>
            <a:ext cx="300806" cy="144016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8"/>
          <p:cNvSpPr txBox="1"/>
          <p:nvPr/>
        </p:nvSpPr>
        <p:spPr>
          <a:xfrm>
            <a:off x="2697132" y="5890046"/>
            <a:ext cx="345904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Caminho relativo ao diretório atual da aplicação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600" dirty="0" smtClean="0"/>
              <a:t>Construtor </a:t>
            </a:r>
            <a:r>
              <a:rPr lang="pt-BR" sz="2600" b="1" dirty="0" smtClean="0"/>
              <a:t>File(File folder, String </a:t>
            </a:r>
            <a:r>
              <a:rPr lang="pt-BR" sz="2600" b="1" dirty="0" err="1" smtClean="0"/>
              <a:t>filename</a:t>
            </a:r>
            <a:r>
              <a:rPr lang="pt-BR" sz="2600" b="1" dirty="0" smtClean="0"/>
              <a:t>)</a:t>
            </a:r>
          </a:p>
          <a:p>
            <a:pPr lvl="1">
              <a:spcBef>
                <a:spcPts val="3000"/>
              </a:spcBef>
            </a:pPr>
            <a:r>
              <a:rPr lang="pt-BR" sz="2400" dirty="0" smtClean="0"/>
              <a:t>Outra forma de instanciarmos a classe File é através do diretório que contém o arquivo desejado: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400" dirty="0" smtClean="0"/>
              <a:t>File </a:t>
            </a:r>
            <a:r>
              <a:rPr lang="pt-BR" sz="2400" u="sng" dirty="0" smtClean="0"/>
              <a:t>pasta</a:t>
            </a:r>
            <a:r>
              <a:rPr lang="pt-BR" sz="2400" dirty="0" smtClean="0"/>
              <a:t> = </a:t>
            </a:r>
            <a:r>
              <a:rPr lang="pt-BR" sz="2400" dirty="0" err="1" smtClean="0"/>
              <a:t>new</a:t>
            </a:r>
            <a:r>
              <a:rPr lang="pt-BR" sz="2400" dirty="0" smtClean="0"/>
              <a:t>  File(“C:\\Meus Documentos”);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400" dirty="0" smtClean="0"/>
              <a:t>File </a:t>
            </a:r>
            <a:r>
              <a:rPr lang="pt-BR" sz="2400" u="sng" dirty="0" smtClean="0"/>
              <a:t>arquivo</a:t>
            </a:r>
            <a:r>
              <a:rPr lang="pt-BR" sz="2400" dirty="0" smtClean="0"/>
              <a:t>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>
                <a:solidFill>
                  <a:srgbClr val="FFC000"/>
                </a:solidFill>
              </a:rPr>
              <a:t>  File(</a:t>
            </a:r>
            <a:r>
              <a:rPr lang="pt-BR" sz="2400" u="sng" dirty="0" smtClean="0">
                <a:solidFill>
                  <a:srgbClr val="FFC000"/>
                </a:solidFill>
              </a:rPr>
              <a:t>pasta</a:t>
            </a:r>
            <a:r>
              <a:rPr lang="pt-BR" sz="2400" dirty="0" smtClean="0">
                <a:solidFill>
                  <a:srgbClr val="FFC000"/>
                </a:solidFill>
              </a:rPr>
              <a:t>, “config.txt”)</a:t>
            </a:r>
            <a:r>
              <a:rPr lang="pt-BR" sz="24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exists</a:t>
            </a:r>
            <a:r>
              <a:rPr lang="pt-BR" sz="2400" dirty="0" smtClean="0"/>
              <a:t>()</a:t>
            </a:r>
          </a:p>
          <a:p>
            <a:pPr lvl="1"/>
            <a:r>
              <a:rPr lang="pt-BR" sz="2000" dirty="0" smtClean="0"/>
              <a:t>Verifica se a instância está apontando para um arquivo ou diretório já existente.</a:t>
            </a:r>
          </a:p>
          <a:p>
            <a:pPr>
              <a:spcBef>
                <a:spcPts val="1800"/>
              </a:spcBef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isFile</a:t>
            </a:r>
            <a:r>
              <a:rPr lang="pt-BR" sz="2400" dirty="0" smtClean="0"/>
              <a:t>()</a:t>
            </a:r>
          </a:p>
          <a:p>
            <a:pPr lvl="1"/>
            <a:r>
              <a:rPr lang="pt-BR" sz="2000" dirty="0" smtClean="0"/>
              <a:t>Verifica se a instância está apontando para um arquivo.</a:t>
            </a:r>
          </a:p>
          <a:p>
            <a:pPr>
              <a:spcBef>
                <a:spcPts val="1800"/>
              </a:spcBef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isDirectory</a:t>
            </a:r>
            <a:r>
              <a:rPr lang="pt-BR" sz="2400" dirty="0" smtClean="0"/>
              <a:t>()</a:t>
            </a:r>
          </a:p>
          <a:p>
            <a:pPr lvl="1"/>
            <a:r>
              <a:rPr lang="pt-BR" sz="2000" dirty="0" smtClean="0"/>
              <a:t>Verifica se a instância está apontando para um diretório.</a:t>
            </a:r>
          </a:p>
          <a:p>
            <a:pPr>
              <a:spcBef>
                <a:spcPts val="1800"/>
              </a:spcBef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isHidden</a:t>
            </a:r>
            <a:r>
              <a:rPr lang="pt-BR" sz="2400" dirty="0" smtClean="0"/>
              <a:t>()</a:t>
            </a:r>
          </a:p>
          <a:p>
            <a:pPr lvl="1"/>
            <a:r>
              <a:rPr lang="pt-BR" sz="2000" dirty="0" smtClean="0"/>
              <a:t>Verifica se a instância está apontando para um arquivo ou diretório existente e que tenha a propriedade “arquivo oculto” selecionada.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7</a:t>
            </a:fld>
            <a:endParaRPr lang="pt-B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45232" y="1600200"/>
            <a:ext cx="7787208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200" dirty="0" smtClean="0"/>
              <a:t>File </a:t>
            </a:r>
            <a:r>
              <a:rPr lang="pt-BR" sz="2200" dirty="0" err="1" smtClean="0">
                <a:solidFill>
                  <a:srgbClr val="FFC000"/>
                </a:solidFill>
              </a:rPr>
              <a:t>temp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File(“C:\\Documentos\\imagens\\</a:t>
            </a:r>
            <a:r>
              <a:rPr lang="pt-BR" sz="2200" dirty="0" err="1" smtClean="0"/>
              <a:t>temp</a:t>
            </a:r>
            <a:r>
              <a:rPr lang="pt-BR" sz="2200" dirty="0" smtClean="0"/>
              <a:t>”);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endParaRPr lang="pt-BR" sz="22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200" dirty="0" err="1" smtClean="0"/>
              <a:t>if</a:t>
            </a:r>
            <a:r>
              <a:rPr lang="pt-BR" sz="2200" dirty="0" smtClean="0"/>
              <a:t> (!</a:t>
            </a:r>
            <a:r>
              <a:rPr lang="pt-BR" sz="2200" dirty="0" err="1" smtClean="0">
                <a:solidFill>
                  <a:srgbClr val="FFC000"/>
                </a:solidFill>
              </a:rPr>
              <a:t>temp.exists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(“Arquivo ou pasta não encontrado”);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200" dirty="0" smtClean="0"/>
              <a:t>} </a:t>
            </a:r>
            <a:r>
              <a:rPr lang="pt-BR" sz="2200" dirty="0" err="1" smtClean="0"/>
              <a:t>else</a:t>
            </a:r>
            <a:r>
              <a:rPr lang="pt-BR" sz="2200" dirty="0" smtClean="0"/>
              <a:t> </a:t>
            </a:r>
            <a:r>
              <a:rPr lang="pt-BR" sz="2200" dirty="0" err="1" smtClean="0"/>
              <a:t>if</a:t>
            </a:r>
            <a:r>
              <a:rPr lang="pt-BR" sz="2200" dirty="0" smtClean="0"/>
              <a:t> (</a:t>
            </a:r>
            <a:r>
              <a:rPr lang="pt-BR" sz="2200" dirty="0" err="1" smtClean="0">
                <a:solidFill>
                  <a:srgbClr val="FFC000"/>
                </a:solidFill>
              </a:rPr>
              <a:t>temp.isFile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(“Arquivo </a:t>
            </a:r>
            <a:r>
              <a:rPr lang="pt-BR" sz="2200" dirty="0" err="1" smtClean="0"/>
              <a:t>temp</a:t>
            </a:r>
            <a:r>
              <a:rPr lang="pt-BR" sz="2200" dirty="0" smtClean="0"/>
              <a:t> encontrado”);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200" dirty="0" smtClean="0"/>
              <a:t>} </a:t>
            </a:r>
            <a:r>
              <a:rPr lang="pt-BR" sz="2200" dirty="0" err="1" smtClean="0"/>
              <a:t>else</a:t>
            </a:r>
            <a:r>
              <a:rPr lang="pt-BR" sz="2200" dirty="0" smtClean="0"/>
              <a:t> </a:t>
            </a:r>
            <a:r>
              <a:rPr lang="pt-BR" sz="2200" dirty="0" err="1" smtClean="0"/>
              <a:t>if</a:t>
            </a:r>
            <a:r>
              <a:rPr lang="pt-BR" sz="2200" dirty="0" smtClean="0"/>
              <a:t> (</a:t>
            </a:r>
            <a:r>
              <a:rPr lang="pt-BR" sz="2200" dirty="0" err="1" smtClean="0">
                <a:solidFill>
                  <a:srgbClr val="FFC000"/>
                </a:solidFill>
              </a:rPr>
              <a:t>temp.isDirectory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(“Diretório </a:t>
            </a:r>
            <a:r>
              <a:rPr lang="pt-BR" sz="2200" dirty="0" err="1" smtClean="0"/>
              <a:t>temp</a:t>
            </a:r>
            <a:r>
              <a:rPr lang="pt-BR" sz="2200" dirty="0" smtClean="0"/>
              <a:t> encontrado”);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200" dirty="0" smtClean="0"/>
              <a:t>}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endParaRPr lang="pt-BR" sz="22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200" dirty="0" err="1" smtClean="0"/>
              <a:t>if</a:t>
            </a:r>
            <a:r>
              <a:rPr lang="pt-BR" sz="2200" dirty="0" smtClean="0"/>
              <a:t> (</a:t>
            </a:r>
            <a:r>
              <a:rPr lang="pt-BR" sz="2200" dirty="0" err="1" smtClean="0">
                <a:solidFill>
                  <a:srgbClr val="FFC000"/>
                </a:solidFill>
              </a:rPr>
              <a:t>temp.isHidden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</a:t>
            </a:r>
            <a:r>
              <a:rPr lang="pt-BR" sz="2200" dirty="0" err="1" smtClean="0"/>
              <a:t>Temp</a:t>
            </a:r>
            <a:r>
              <a:rPr lang="pt-BR" sz="2200" dirty="0" smtClean="0"/>
              <a:t> está oculto”);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2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err="1" smtClean="0"/>
              <a:t>boolean</a:t>
            </a:r>
            <a:r>
              <a:rPr lang="pt-BR" dirty="0" smtClean="0"/>
              <a:t> delete()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Tenta excluir o arquivo ou diretório, retornando </a:t>
            </a:r>
            <a:r>
              <a:rPr lang="pt-BR" b="1" i="1" dirty="0" err="1" smtClean="0"/>
              <a:t>true</a:t>
            </a:r>
            <a:r>
              <a:rPr lang="pt-BR" dirty="0" smtClean="0"/>
              <a:t> caso tiver sucesso.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File </a:t>
            </a:r>
            <a:r>
              <a:rPr lang="pt-BR" sz="2200" dirty="0" err="1" smtClean="0">
                <a:solidFill>
                  <a:srgbClr val="FFC000"/>
                </a:solidFill>
              </a:rPr>
              <a:t>temp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File(“C:\\Documentos\\foto5.jpg”);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boolean</a:t>
            </a:r>
            <a:r>
              <a:rPr lang="pt-BR" sz="2200" dirty="0" smtClean="0"/>
              <a:t> ok = </a:t>
            </a:r>
            <a:r>
              <a:rPr lang="pt-BR" sz="2200" dirty="0" err="1" smtClean="0">
                <a:solidFill>
                  <a:srgbClr val="FFC000"/>
                </a:solidFill>
              </a:rPr>
              <a:t>temp.delete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if</a:t>
            </a:r>
            <a:r>
              <a:rPr lang="pt-BR" sz="2200" dirty="0" smtClean="0"/>
              <a:t> (ok) {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(“Arquivo excluído com sucesso.”);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écnica">
    <a:dk1>
      <a:sysClr val="windowText" lastClr="000000"/>
    </a:dk1>
    <a:lt1>
      <a:sysClr val="window" lastClr="FFFFFF"/>
    </a:lt1>
    <a:dk2>
      <a:srgbClr val="3B3B3B"/>
    </a:dk2>
    <a:lt2>
      <a:srgbClr val="D4D2D0"/>
    </a:lt2>
    <a:accent1>
      <a:srgbClr val="6EA0B0"/>
    </a:accent1>
    <a:accent2>
      <a:srgbClr val="CCAF0A"/>
    </a:accent2>
    <a:accent3>
      <a:srgbClr val="8D89A4"/>
    </a:accent3>
    <a:accent4>
      <a:srgbClr val="748560"/>
    </a:accent4>
    <a:accent5>
      <a:srgbClr val="9E9273"/>
    </a:accent5>
    <a:accent6>
      <a:srgbClr val="7E848D"/>
    </a:accent6>
    <a:hlink>
      <a:srgbClr val="00C8C3"/>
    </a:hlink>
    <a:folHlink>
      <a:srgbClr val="A116E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4205</TotalTime>
  <Words>1182</Words>
  <Application>Microsoft Office PowerPoint</Application>
  <PresentationFormat>Apresentação na tela (4:3)</PresentationFormat>
  <Paragraphs>311</Paragraphs>
  <Slides>30</Slides>
  <Notes>30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1" baseType="lpstr">
      <vt:lpstr>Técnica</vt:lpstr>
      <vt:lpstr>Stream – Fluxo I/O Sistema de Arquivos</vt:lpstr>
      <vt:lpstr>Sistema de Arquivos</vt:lpstr>
      <vt:lpstr>Introdução</vt:lpstr>
      <vt:lpstr>Acessando o Sistema de Arquivos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Exercício</vt:lpstr>
      <vt:lpstr>Exercício (Continuação)</vt:lpstr>
      <vt:lpstr>Exercício (Fim)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Arquivos</dc:title>
  <dc:creator>Sandro Vieira</dc:creator>
  <cp:lastModifiedBy>Administrator</cp:lastModifiedBy>
  <cp:revision>451</cp:revision>
  <dcterms:created xsi:type="dcterms:W3CDTF">2011-12-17T14:07:49Z</dcterms:created>
  <dcterms:modified xsi:type="dcterms:W3CDTF">2012-07-14T18:29:45Z</dcterms:modified>
</cp:coreProperties>
</file>