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19" r:id="rId3"/>
    <p:sldId id="298" r:id="rId4"/>
    <p:sldId id="321" r:id="rId5"/>
    <p:sldId id="299" r:id="rId6"/>
    <p:sldId id="322" r:id="rId7"/>
    <p:sldId id="323" r:id="rId8"/>
    <p:sldId id="300" r:id="rId9"/>
    <p:sldId id="324" r:id="rId10"/>
    <p:sldId id="325" r:id="rId11"/>
    <p:sldId id="303" r:id="rId12"/>
    <p:sldId id="304" r:id="rId13"/>
    <p:sldId id="326" r:id="rId14"/>
    <p:sldId id="328" r:id="rId15"/>
    <p:sldId id="327" r:id="rId16"/>
    <p:sldId id="330" r:id="rId17"/>
    <p:sldId id="329" r:id="rId18"/>
    <p:sldId id="331" r:id="rId19"/>
    <p:sldId id="332" r:id="rId20"/>
    <p:sldId id="305" r:id="rId21"/>
    <p:sldId id="306" r:id="rId22"/>
    <p:sldId id="318" r:id="rId23"/>
    <p:sldId id="311" r:id="rId24"/>
    <p:sldId id="315" r:id="rId25"/>
    <p:sldId id="316" r:id="rId26"/>
    <p:sldId id="317" r:id="rId2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7" autoAdjust="0"/>
    <p:restoredTop sz="92832" autoAdjust="0"/>
  </p:normalViewPr>
  <p:slideViewPr>
    <p:cSldViewPr>
      <p:cViewPr varScale="1">
        <p:scale>
          <a:sx n="69" d="100"/>
          <a:sy n="69" d="100"/>
        </p:scale>
        <p:origin x="-10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22BD494-A480-4BAF-994C-14DC986BA95A}" type="datetimeFigureOut">
              <a:rPr lang="pt-BR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45731A0-D324-45D2-92B5-75F23FA6F9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FDF5D3-CEC0-4212-A802-D836819A3DE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092793-6167-4EF9-87CE-E31DF842B0B9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299FDD-0BF1-4951-98DD-C05CFD2239CC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5A471A-2AFD-4B8A-A9A0-DB29F3D740CE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A3F917-E589-43AF-86DB-C0714EEE8960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4B3DD-DC3A-4A1F-BDF3-5FDBAE99314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627C42-8E0D-4C50-A726-3D908F1BD667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504F8C-84CC-4741-AE25-BE957FF16396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2E424E-03BB-417F-BCE9-A712B59F6566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5D79C-7B30-4FAC-AACF-3F76E2F1648A}" type="datetime1">
              <a:rPr lang="pt-BR" smtClean="0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9DEF1-A976-483A-AA7E-0813DA54FC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1D8E7-9670-495D-A90C-DC489BEA7A4D}" type="datetime1">
              <a:rPr lang="pt-BR" smtClean="0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93E72-A8B1-495D-A23B-F2B720F4FB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49B61-9D6A-42D5-AAE2-56F4B3526DA5}" type="datetime1">
              <a:rPr lang="pt-BR" smtClean="0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4622B-2F61-4A5B-8BD3-C700AAF65B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2E5D5-E78B-4500-83FA-1044F3C72A0E}" type="datetime1">
              <a:rPr lang="pt-BR" smtClean="0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49AD4-F76A-4E25-A0A5-9CD64D5A0A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F9A78-155C-4854-A681-FAC1E58947DC}" type="datetime1">
              <a:rPr lang="pt-BR" smtClean="0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5F378-05CF-4B1D-B30B-EEBC151245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26A61-CFFB-449C-9698-2A3BBC32A9C4}" type="datetime1">
              <a:rPr lang="pt-BR" smtClean="0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83DDF-9761-4F34-AA94-91BFB04DDE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688FD-91B8-4E37-A04D-9A8AFCB034C2}" type="datetime1">
              <a:rPr lang="pt-BR" smtClean="0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C9FAA-06B3-4E08-8277-8779A20B6C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F3061-923D-41FF-A50F-72FD64407CB3}" type="datetime1">
              <a:rPr lang="pt-BR" smtClean="0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8C9FA-8210-457C-A780-712100C884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34787-CC11-4C47-B0C3-CF12B155ED4E}" type="datetime1">
              <a:rPr lang="pt-BR" smtClean="0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A8769-26F8-4B64-85C4-545E0D6D1F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F0874-BC2C-465F-B9A3-646E3976DCAE}" type="datetime1">
              <a:rPr lang="pt-BR" smtClean="0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4DE65-A836-4A5A-8474-63C3518303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ACD94-DCF1-4B4A-A103-3036CE6E26F1}" type="datetime1">
              <a:rPr lang="pt-BR" smtClean="0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BC811-D52E-440F-89EF-6A0E1FAB14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FCFD5BE-1105-4656-BB6E-9D85FA24F62D}" type="datetime1">
              <a:rPr lang="pt-BR" smtClean="0"/>
              <a:pPr>
                <a:defRPr/>
              </a:pPr>
              <a:t>19/04/2012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CAACFE-08CB-4D7A-9EC2-B70F665DA0B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Threads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7200800" cy="4525963"/>
          </a:xfrm>
        </p:spPr>
        <p:txBody>
          <a:bodyPr/>
          <a:lstStyle/>
          <a:p>
            <a:pPr>
              <a:spcBef>
                <a:spcPts val="3000"/>
              </a:spcBef>
              <a:tabLst>
                <a:tab pos="539750" algn="l"/>
                <a:tab pos="984250" algn="l"/>
              </a:tabLst>
            </a:pPr>
            <a:r>
              <a:rPr lang="pt-BR" sz="2400" u="sng" dirty="0" smtClean="0"/>
              <a:t>Forma 2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 </a:t>
            </a:r>
            <a:r>
              <a:rPr lang="pt-BR" sz="2000" dirty="0" err="1" smtClean="0"/>
              <a:t>implements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Runnable</a:t>
            </a:r>
            <a:r>
              <a:rPr lang="pt-BR" sz="2000" dirty="0" smtClean="0"/>
              <a:t>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</a:t>
            </a:r>
            <a:r>
              <a:rPr lang="pt-BR" sz="2000" dirty="0" smtClean="0"/>
              <a:t>()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Principal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main</a:t>
            </a:r>
            <a:r>
              <a:rPr lang="pt-BR" sz="2000" dirty="0" smtClean="0"/>
              <a:t>(String[] </a:t>
            </a:r>
            <a:r>
              <a:rPr lang="pt-BR" sz="2000" dirty="0" err="1" smtClean="0"/>
              <a:t>args</a:t>
            </a:r>
            <a:r>
              <a:rPr lang="pt-BR" sz="2000" dirty="0" smtClean="0"/>
              <a:t>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Thread 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Thread(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());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t.</a:t>
            </a:r>
            <a:r>
              <a:rPr lang="pt-BR" sz="2000" dirty="0" err="1" smtClean="0">
                <a:solidFill>
                  <a:srgbClr val="FFC000"/>
                </a:solidFill>
              </a:rPr>
              <a:t>start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Construtores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3645024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132856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2843808" y="2996952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Dormindo</a:t>
            </a:r>
          </a:p>
        </p:txBody>
      </p:sp>
      <p:sp>
        <p:nvSpPr>
          <p:cNvPr id="8" name="Retângulo 7"/>
          <p:cNvSpPr/>
          <p:nvPr/>
        </p:nvSpPr>
        <p:spPr>
          <a:xfrm>
            <a:off x="7020272" y="2996952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Bloqueada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4932040" y="2996952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Suspensa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55576" y="494116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Morta</a:t>
            </a:r>
            <a:endParaRPr lang="pt-BR" sz="1600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259632" y="285293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Forma 16"/>
          <p:cNvCxnSpPr>
            <a:endCxn id="7" idx="2"/>
          </p:cNvCxnSpPr>
          <p:nvPr/>
        </p:nvCxnSpPr>
        <p:spPr>
          <a:xfrm flipV="1">
            <a:off x="2267744" y="3429000"/>
            <a:ext cx="1332148" cy="4320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orma 17"/>
          <p:cNvCxnSpPr>
            <a:stCxn id="5" idx="3"/>
            <a:endCxn id="9" idx="2"/>
          </p:cNvCxnSpPr>
          <p:nvPr/>
        </p:nvCxnSpPr>
        <p:spPr>
          <a:xfrm flipV="1">
            <a:off x="2267744" y="3429000"/>
            <a:ext cx="3420380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>
            <a:endCxn id="8" idx="2"/>
          </p:cNvCxnSpPr>
          <p:nvPr/>
        </p:nvCxnSpPr>
        <p:spPr>
          <a:xfrm flipV="1">
            <a:off x="2267744" y="3429000"/>
            <a:ext cx="5508612" cy="72008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7" idx="0"/>
          </p:cNvCxnSpPr>
          <p:nvPr/>
        </p:nvCxnSpPr>
        <p:spPr>
          <a:xfrm rot="16200000" flipV="1">
            <a:off x="2753798" y="2150858"/>
            <a:ext cx="360040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9" idx="0"/>
            <a:endCxn id="6" idx="3"/>
          </p:cNvCxnSpPr>
          <p:nvPr/>
        </p:nvCxnSpPr>
        <p:spPr>
          <a:xfrm rot="16200000" flipV="1">
            <a:off x="3725906" y="1034734"/>
            <a:ext cx="504056" cy="342038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Forma 30"/>
          <p:cNvCxnSpPr>
            <a:stCxn id="8" idx="0"/>
          </p:cNvCxnSpPr>
          <p:nvPr/>
        </p:nvCxnSpPr>
        <p:spPr>
          <a:xfrm rot="16200000" flipV="1">
            <a:off x="4698014" y="-81390"/>
            <a:ext cx="648072" cy="550861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5" idx="2"/>
            <a:endCxn id="10" idx="0"/>
          </p:cNvCxnSpPr>
          <p:nvPr/>
        </p:nvCxnSpPr>
        <p:spPr>
          <a:xfrm>
            <a:off x="1511660" y="4365104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>
            <a:off x="1511300" y="1671960"/>
            <a:ext cx="0" cy="4608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1403648" y="1556792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de seta reta 56"/>
          <p:cNvCxnSpPr/>
          <p:nvPr/>
        </p:nvCxnSpPr>
        <p:spPr>
          <a:xfrm flipV="1">
            <a:off x="1763688" y="285293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Pronta para ser executada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fica pronta para ser executada tão logo seu método </a:t>
            </a:r>
            <a:r>
              <a:rPr lang="pt-BR" sz="2000" dirty="0" smtClean="0">
                <a:solidFill>
                  <a:srgbClr val="FFC000"/>
                </a:solidFill>
              </a:rPr>
              <a:t>start()</a:t>
            </a:r>
            <a:r>
              <a:rPr lang="pt-BR" sz="2000" dirty="0" smtClean="0"/>
              <a:t> seja chamado.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Lá ela ficará aguardando até que o JVM tenha oportunidade de executá-la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3645024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132856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cxnSp>
        <p:nvCxnSpPr>
          <p:cNvPr id="15" name="Conector de seta reta 14"/>
          <p:cNvCxnSpPr>
            <a:stCxn id="6" idx="2"/>
            <a:endCxn id="5" idx="0"/>
          </p:cNvCxnSpPr>
          <p:nvPr/>
        </p:nvCxnSpPr>
        <p:spPr>
          <a:xfrm>
            <a:off x="1511660" y="285293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>
            <a:off x="1511300" y="1671960"/>
            <a:ext cx="0" cy="4608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1403648" y="1556792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1547664" y="1700808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t.start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Executando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Durante a sua execução, uma thread pode ser </a:t>
            </a:r>
            <a:r>
              <a:rPr lang="pt-BR" sz="2000" dirty="0" err="1" smtClean="0"/>
              <a:t>momentanea-mente</a:t>
            </a:r>
            <a:r>
              <a:rPr lang="pt-BR" sz="2000" dirty="0" smtClean="0"/>
              <a:t> pausada cedendo sua vez para outras threads.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Esta pausa pode ser realizada por decisão do JVM ou por solicitação da própria thread que pode “ceder” sua vez através do método estático </a:t>
            </a:r>
            <a:r>
              <a:rPr lang="pt-BR" sz="2000" dirty="0" err="1" smtClean="0">
                <a:solidFill>
                  <a:srgbClr val="FFC000"/>
                </a:solidFill>
              </a:rPr>
              <a:t>yeld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3645024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132856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cxnSp>
        <p:nvCxnSpPr>
          <p:cNvPr id="57" name="Conector de seta reta 56"/>
          <p:cNvCxnSpPr>
            <a:stCxn id="5" idx="0"/>
            <a:endCxn id="6" idx="2"/>
          </p:cNvCxnSpPr>
          <p:nvPr/>
        </p:nvCxnSpPr>
        <p:spPr>
          <a:xfrm flipV="1">
            <a:off x="1511660" y="285293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ângulo 70"/>
          <p:cNvSpPr/>
          <p:nvPr/>
        </p:nvSpPr>
        <p:spPr>
          <a:xfrm>
            <a:off x="1547664" y="3068960"/>
            <a:ext cx="158417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Thread.</a:t>
            </a:r>
            <a:r>
              <a:rPr lang="pt-BR" dirty="0" err="1" smtClean="0">
                <a:solidFill>
                  <a:srgbClr val="FFC000"/>
                </a:solidFill>
              </a:rPr>
              <a:t>yeld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2699792" y="1556792"/>
            <a:ext cx="5976664" cy="4680520"/>
          </a:xfrm>
        </p:spPr>
        <p:txBody>
          <a:bodyPr/>
          <a:lstStyle/>
          <a:p>
            <a:r>
              <a:rPr lang="pt-BR" sz="2400" u="sng" dirty="0" smtClean="0"/>
              <a:t>Morta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é considerada morta quando o seu processamento já foi executado pelo JVM.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Instâncias de threads mortas não podem ser reexecutadas. Caso seja necessário uma nova execução, crie uma nova instância da thread</a:t>
            </a:r>
            <a:r>
              <a:rPr lang="pt-BR" sz="2000" dirty="0" smtClean="0"/>
              <a:t>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Embora não seja recomendado, uma thread pode ser abruptamente morta através do método </a:t>
            </a:r>
            <a:r>
              <a:rPr lang="pt-BR" sz="2000" dirty="0" err="1" smtClean="0">
                <a:solidFill>
                  <a:srgbClr val="FFC000"/>
                </a:solidFill>
              </a:rPr>
              <a:t>stop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que foi depreciado desde a versão 1.2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3645024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10" name="Retângulo 9"/>
          <p:cNvSpPr/>
          <p:nvPr/>
        </p:nvSpPr>
        <p:spPr>
          <a:xfrm>
            <a:off x="755576" y="4941168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Morta</a:t>
            </a:r>
            <a:endParaRPr lang="pt-BR" sz="1600" dirty="0"/>
          </a:p>
        </p:txBody>
      </p:sp>
      <p:cxnSp>
        <p:nvCxnSpPr>
          <p:cNvPr id="34" name="Conector de seta reta 33"/>
          <p:cNvCxnSpPr>
            <a:stCxn id="5" idx="2"/>
            <a:endCxn id="10" idx="0"/>
          </p:cNvCxnSpPr>
          <p:nvPr/>
        </p:nvCxnSpPr>
        <p:spPr>
          <a:xfrm>
            <a:off x="1511660" y="4365104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ângulo 71"/>
          <p:cNvSpPr/>
          <p:nvPr/>
        </p:nvSpPr>
        <p:spPr>
          <a:xfrm>
            <a:off x="1547664" y="4437112"/>
            <a:ext cx="93610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t.stop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Dormindo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</a:t>
            </a:r>
            <a:r>
              <a:rPr lang="pt-BR" sz="2000" dirty="0" smtClean="0"/>
              <a:t>thread pode ser colocada para “dormir</a:t>
            </a:r>
            <a:r>
              <a:rPr lang="pt-BR" sz="2000" dirty="0" smtClean="0"/>
              <a:t>” através do método estático </a:t>
            </a:r>
            <a:r>
              <a:rPr lang="pt-BR" sz="2000" dirty="0" err="1" smtClean="0">
                <a:solidFill>
                  <a:srgbClr val="FFC000"/>
                </a:solidFill>
              </a:rPr>
              <a:t>sleep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que faz com que a thread atual fique inativa durante o tempo solicitado.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Após o tempo (especificado em milissegundos), a thread atual volta ao estado “Pronta para ser executada” aguardando sua nova oportunidade de execução.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3645024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132856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2843808" y="2996952"/>
            <a:ext cx="1512168" cy="43204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Dormindo</a:t>
            </a:r>
            <a:endParaRPr lang="pt-BR" sz="1600" dirty="0"/>
          </a:p>
        </p:txBody>
      </p:sp>
      <p:cxnSp>
        <p:nvCxnSpPr>
          <p:cNvPr id="17" name="Forma 16"/>
          <p:cNvCxnSpPr>
            <a:endCxn id="7" idx="2"/>
          </p:cNvCxnSpPr>
          <p:nvPr/>
        </p:nvCxnSpPr>
        <p:spPr>
          <a:xfrm flipV="1">
            <a:off x="2267744" y="3429000"/>
            <a:ext cx="1332148" cy="4320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7" idx="0"/>
          </p:cNvCxnSpPr>
          <p:nvPr/>
        </p:nvCxnSpPr>
        <p:spPr>
          <a:xfrm rot="16200000" flipV="1">
            <a:off x="2753798" y="2150858"/>
            <a:ext cx="360040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2267744" y="3933056"/>
            <a:ext cx="22322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Thread.</a:t>
            </a:r>
            <a:r>
              <a:rPr lang="pt-BR" dirty="0" err="1" smtClean="0">
                <a:solidFill>
                  <a:srgbClr val="FFC000"/>
                </a:solidFill>
              </a:rPr>
              <a:t>sleep</a:t>
            </a:r>
            <a:r>
              <a:rPr lang="pt-BR" dirty="0" smtClean="0">
                <a:solidFill>
                  <a:srgbClr val="FFC000"/>
                </a:solidFill>
              </a:rPr>
              <a:t>(</a:t>
            </a:r>
            <a:r>
              <a:rPr lang="pt-BR" dirty="0" err="1" smtClean="0">
                <a:solidFill>
                  <a:srgbClr val="FFC000"/>
                </a:solidFill>
              </a:rPr>
              <a:t>millis</a:t>
            </a:r>
            <a:r>
              <a:rPr lang="pt-BR" dirty="0" smtClean="0">
                <a:solidFill>
                  <a:srgbClr val="FFC000"/>
                </a:solidFill>
              </a:rPr>
              <a:t>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sz="half" idx="1"/>
          </p:nvPr>
        </p:nvSpPr>
        <p:spPr>
          <a:xfrm>
            <a:off x="4211960" y="1556792"/>
            <a:ext cx="4305672" cy="4525963"/>
          </a:xfrm>
        </p:spPr>
        <p:txBody>
          <a:bodyPr/>
          <a:lstStyle/>
          <a:p>
            <a:r>
              <a:rPr lang="pt-BR" sz="2400" u="sng" dirty="0" smtClean="0"/>
              <a:t>Suspensa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pode ser suspensa por tempo indeterminado através do método </a:t>
            </a:r>
            <a:r>
              <a:rPr lang="pt-BR" sz="2000" dirty="0" err="1" smtClean="0">
                <a:solidFill>
                  <a:srgbClr val="FFC000"/>
                </a:solidFill>
              </a:rPr>
              <a:t>suspend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Ao entrar no estado “suspenso” a thread pode ser trazida de volta ao seu ciclo normal pelo método </a:t>
            </a:r>
            <a:r>
              <a:rPr lang="pt-BR" sz="2000" dirty="0" smtClean="0">
                <a:solidFill>
                  <a:srgbClr val="FFC000"/>
                </a:solidFill>
              </a:rPr>
              <a:t>resume()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23" name="Espaço Reservado para Conteúdo 22"/>
          <p:cNvSpPr>
            <a:spLocks noGrp="1"/>
          </p:cNvSpPr>
          <p:nvPr>
            <p:ph sz="half" idx="2"/>
          </p:nvPr>
        </p:nvSpPr>
        <p:spPr>
          <a:xfrm>
            <a:off x="611560" y="5301208"/>
            <a:ext cx="7920880" cy="792088"/>
          </a:xfrm>
          <a:ln w="38100">
            <a:solidFill>
              <a:srgbClr val="FF0000"/>
            </a:solidFill>
          </a:ln>
        </p:spPr>
        <p:txBody>
          <a:bodyPr/>
          <a:lstStyle/>
          <a:p>
            <a:pPr marL="179388" indent="0">
              <a:buNone/>
            </a:pPr>
            <a:r>
              <a:rPr lang="pt-BR" sz="2000" dirty="0" smtClean="0"/>
              <a:t>O estado “suspenso” e os métodos </a:t>
            </a:r>
            <a:r>
              <a:rPr lang="pt-BR" sz="2000" dirty="0" err="1" smtClean="0"/>
              <a:t>suspend</a:t>
            </a:r>
            <a:r>
              <a:rPr lang="pt-BR" sz="2000" dirty="0" smtClean="0"/>
              <a:t>() e resume() foram depreciados desde a versão 1.2 do Java.</a:t>
            </a:r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3645024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132856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2843808" y="2996952"/>
            <a:ext cx="1512168" cy="43204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Suspensa</a:t>
            </a:r>
            <a:endParaRPr lang="pt-BR" sz="1600" dirty="0"/>
          </a:p>
        </p:txBody>
      </p:sp>
      <p:cxnSp>
        <p:nvCxnSpPr>
          <p:cNvPr id="18" name="Forma 17"/>
          <p:cNvCxnSpPr>
            <a:endCxn id="9" idx="2"/>
          </p:cNvCxnSpPr>
          <p:nvPr/>
        </p:nvCxnSpPr>
        <p:spPr>
          <a:xfrm flipV="1">
            <a:off x="2267744" y="3429000"/>
            <a:ext cx="1332148" cy="4320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9" idx="0"/>
          </p:cNvCxnSpPr>
          <p:nvPr/>
        </p:nvCxnSpPr>
        <p:spPr>
          <a:xfrm rot="16200000" flipV="1">
            <a:off x="2753798" y="2150858"/>
            <a:ext cx="360040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2555776" y="2204864"/>
            <a:ext cx="13681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t.resume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2555776" y="3933056"/>
            <a:ext cx="13681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t.suspend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Bloqueada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XXX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3645024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132856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2843808" y="2996952"/>
            <a:ext cx="1512168" cy="43204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Bloqueada</a:t>
            </a:r>
            <a:endParaRPr lang="pt-BR" sz="1600" dirty="0"/>
          </a:p>
        </p:txBody>
      </p:sp>
      <p:cxnSp>
        <p:nvCxnSpPr>
          <p:cNvPr id="22" name="Forma 21"/>
          <p:cNvCxnSpPr>
            <a:endCxn id="8" idx="2"/>
          </p:cNvCxnSpPr>
          <p:nvPr/>
        </p:nvCxnSpPr>
        <p:spPr>
          <a:xfrm flipV="1">
            <a:off x="2267744" y="3429000"/>
            <a:ext cx="1332148" cy="4320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Forma 30"/>
          <p:cNvCxnSpPr>
            <a:stCxn id="8" idx="0"/>
          </p:cNvCxnSpPr>
          <p:nvPr/>
        </p:nvCxnSpPr>
        <p:spPr>
          <a:xfrm rot="16200000" flipV="1">
            <a:off x="2753798" y="2150858"/>
            <a:ext cx="360040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2555776" y="2204864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o</a:t>
            </a:r>
            <a:r>
              <a:rPr lang="pt-BR" dirty="0" err="1" smtClean="0">
                <a:solidFill>
                  <a:srgbClr val="FFC000"/>
                </a:solidFill>
              </a:rPr>
              <a:t>bj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notify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2555776" y="3933056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obj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wait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3645024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132856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2843808" y="2996952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Dormindo</a:t>
            </a:r>
          </a:p>
        </p:txBody>
      </p:sp>
      <p:sp>
        <p:nvSpPr>
          <p:cNvPr id="8" name="Retângulo 7"/>
          <p:cNvSpPr/>
          <p:nvPr/>
        </p:nvSpPr>
        <p:spPr>
          <a:xfrm>
            <a:off x="7020272" y="2996952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Bloqueada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4932040" y="2996952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Suspensa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55576" y="494116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Morta</a:t>
            </a:r>
            <a:endParaRPr lang="pt-BR" sz="1600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259632" y="285293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Forma 16"/>
          <p:cNvCxnSpPr>
            <a:endCxn id="7" idx="2"/>
          </p:cNvCxnSpPr>
          <p:nvPr/>
        </p:nvCxnSpPr>
        <p:spPr>
          <a:xfrm flipV="1">
            <a:off x="2267744" y="3429000"/>
            <a:ext cx="1332148" cy="4320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orma 17"/>
          <p:cNvCxnSpPr>
            <a:stCxn id="5" idx="3"/>
            <a:endCxn id="9" idx="2"/>
          </p:cNvCxnSpPr>
          <p:nvPr/>
        </p:nvCxnSpPr>
        <p:spPr>
          <a:xfrm flipV="1">
            <a:off x="2267744" y="3429000"/>
            <a:ext cx="3420380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>
            <a:endCxn id="8" idx="2"/>
          </p:cNvCxnSpPr>
          <p:nvPr/>
        </p:nvCxnSpPr>
        <p:spPr>
          <a:xfrm flipV="1">
            <a:off x="2267744" y="3429000"/>
            <a:ext cx="5508612" cy="72008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7" idx="0"/>
          </p:cNvCxnSpPr>
          <p:nvPr/>
        </p:nvCxnSpPr>
        <p:spPr>
          <a:xfrm rot="16200000" flipV="1">
            <a:off x="2753798" y="2150858"/>
            <a:ext cx="360040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9" idx="0"/>
            <a:endCxn id="6" idx="3"/>
          </p:cNvCxnSpPr>
          <p:nvPr/>
        </p:nvCxnSpPr>
        <p:spPr>
          <a:xfrm rot="16200000" flipV="1">
            <a:off x="3725906" y="1034734"/>
            <a:ext cx="504056" cy="342038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Forma 30"/>
          <p:cNvCxnSpPr>
            <a:stCxn id="8" idx="0"/>
          </p:cNvCxnSpPr>
          <p:nvPr/>
        </p:nvCxnSpPr>
        <p:spPr>
          <a:xfrm rot="16200000" flipV="1">
            <a:off x="4698014" y="-81390"/>
            <a:ext cx="648072" cy="550861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5" idx="2"/>
            <a:endCxn id="10" idx="0"/>
          </p:cNvCxnSpPr>
          <p:nvPr/>
        </p:nvCxnSpPr>
        <p:spPr>
          <a:xfrm>
            <a:off x="1511660" y="4365104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>
            <a:off x="1511300" y="1671960"/>
            <a:ext cx="0" cy="4608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1403648" y="1556792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de seta reta 56"/>
          <p:cNvCxnSpPr/>
          <p:nvPr/>
        </p:nvCxnSpPr>
        <p:spPr>
          <a:xfrm flipV="1">
            <a:off x="1763688" y="285293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7812360" y="2636912"/>
            <a:ext cx="93610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notify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1" name="Retângulo 60"/>
          <p:cNvSpPr/>
          <p:nvPr/>
        </p:nvSpPr>
        <p:spPr>
          <a:xfrm>
            <a:off x="5724128" y="2636912"/>
            <a:ext cx="11521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resume()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5724128" y="3429000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suspend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3635896" y="3429000"/>
            <a:ext cx="14401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sleep</a:t>
            </a:r>
            <a:r>
              <a:rPr lang="pt-BR" dirty="0" smtClean="0">
                <a:solidFill>
                  <a:srgbClr val="FFC000"/>
                </a:solidFill>
              </a:rPr>
              <a:t>(</a:t>
            </a:r>
            <a:r>
              <a:rPr lang="pt-BR" dirty="0" err="1" smtClean="0">
                <a:solidFill>
                  <a:srgbClr val="FFC000"/>
                </a:solidFill>
              </a:rPr>
              <a:t>millis</a:t>
            </a:r>
            <a:r>
              <a:rPr lang="pt-BR" dirty="0" smtClean="0">
                <a:solidFill>
                  <a:srgbClr val="FFC000"/>
                </a:solidFill>
              </a:rPr>
              <a:t>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7740352" y="3429000"/>
            <a:ext cx="93610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wait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1763688" y="306896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yeld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72" name="Retângulo 71"/>
          <p:cNvSpPr/>
          <p:nvPr/>
        </p:nvSpPr>
        <p:spPr>
          <a:xfrm>
            <a:off x="1547664" y="443711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stop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1547664" y="1700808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start()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Criando e executando threads</a:t>
            </a:r>
          </a:p>
          <a:p>
            <a:r>
              <a:rPr lang="pt-BR" dirty="0" smtClean="0"/>
              <a:t>A classe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r>
              <a:rPr lang="pt-BR" b="1" i="1" dirty="0" smtClean="0"/>
              <a:t>.Thread</a:t>
            </a:r>
          </a:p>
          <a:p>
            <a:r>
              <a:rPr lang="pt-BR" dirty="0" smtClean="0"/>
              <a:t>A interface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r>
              <a:rPr lang="pt-BR" b="1" i="1" dirty="0" smtClean="0"/>
              <a:t>.</a:t>
            </a:r>
            <a:r>
              <a:rPr lang="pt-BR" b="1" i="1" dirty="0" err="1" smtClean="0"/>
              <a:t>Runnable</a:t>
            </a:r>
            <a:endParaRPr lang="pt-BR" b="1" i="1" dirty="0" smtClean="0"/>
          </a:p>
          <a:p>
            <a:r>
              <a:rPr lang="pt-BR" dirty="0" smtClean="0"/>
              <a:t>Estados da thread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Scheduler</a:t>
            </a:r>
            <a:endParaRPr lang="pt-BR" dirty="0" smtClean="0"/>
          </a:p>
          <a:p>
            <a:r>
              <a:rPr lang="pt-BR" dirty="0" smtClean="0"/>
              <a:t>Prioridades das threads</a:t>
            </a:r>
          </a:p>
          <a:p>
            <a:r>
              <a:rPr lang="pt-BR" dirty="0" smtClean="0"/>
              <a:t>Interação entre threads</a:t>
            </a:r>
          </a:p>
          <a:p>
            <a:r>
              <a:rPr lang="pt-BR" dirty="0" smtClean="0"/>
              <a:t>Sincronização</a:t>
            </a:r>
          </a:p>
          <a:p>
            <a:r>
              <a:rPr lang="pt-BR" dirty="0" smtClean="0"/>
              <a:t>Bloqueios</a:t>
            </a:r>
          </a:p>
          <a:p>
            <a:r>
              <a:rPr lang="pt-BR" dirty="0" err="1" smtClean="0"/>
              <a:t>Deadlock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183DDF-9761-4F34-AA94-91BFB04DDE72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</a:t>
            </a:r>
            <a:r>
              <a:rPr lang="pt-BR" baseline="0" dirty="0" smtClean="0"/>
              <a:t> </a:t>
            </a:r>
            <a:r>
              <a:rPr lang="pt-BR" dirty="0" err="1" smtClean="0"/>
              <a:t>Scheduler</a:t>
            </a:r>
            <a:endParaRPr lang="pt-BR" dirty="0" smtClean="0"/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Prioridades das threads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Estados</a:t>
            </a:r>
            <a:r>
              <a:rPr lang="pt-BR" baseline="0" dirty="0" smtClean="0"/>
              <a:t> de uma thread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Sincronização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Bloqueios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Deadlock</a:t>
            </a:r>
            <a:endParaRPr lang="pt-BR" dirty="0" smtClean="0"/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Interação entre threads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às threads</a:t>
            </a:r>
            <a:endParaRPr lang="pt-BR" dirty="0" smtClean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Uma </a:t>
            </a:r>
            <a:r>
              <a:rPr lang="pt-BR" b="1" i="1" dirty="0" smtClean="0"/>
              <a:t>thread</a:t>
            </a:r>
            <a:r>
              <a:rPr lang="pt-BR" dirty="0" smtClean="0"/>
              <a:t> representa uma linha de execução de sua aplicação Java, onde as instruções são executadas uma por vez.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Quando executamos uma aplicação Java, o JVM dá início à thread raiz da aplicação através do método </a:t>
            </a: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às threads</a:t>
            </a:r>
            <a:endParaRPr lang="pt-BR" dirty="0" smtClean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1475656" y="3717032"/>
            <a:ext cx="66247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1043608" y="3429000"/>
            <a:ext cx="93610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2195736" y="3429000"/>
            <a:ext cx="129614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metodo1()</a:t>
            </a:r>
            <a:endParaRPr lang="pt-BR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707904" y="3429000"/>
            <a:ext cx="129614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metodo2()</a:t>
            </a:r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6300192" y="3429000"/>
            <a:ext cx="136815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metodoN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5220072" y="3429000"/>
            <a:ext cx="84732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...()</a:t>
            </a:r>
            <a:endParaRPr lang="pt-BR" dirty="0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C9FA-8210-457C-A780-712100C8848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Programação </a:t>
            </a:r>
            <a:r>
              <a:rPr lang="pt-BR" dirty="0" err="1" smtClean="0"/>
              <a:t>multithreaded</a:t>
            </a:r>
            <a:endParaRPr lang="pt-BR" dirty="0" smtClean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Através do uso de múltiplas threads podemos realizar o processamento simultâneo de partes diferentes de sua aplicação.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O desenvolvimento de aplicações que possuem múltiplas threads é chamada </a:t>
            </a:r>
            <a:r>
              <a:rPr lang="pt-BR" sz="2800" b="1" i="1" dirty="0" smtClean="0"/>
              <a:t>programação </a:t>
            </a:r>
            <a:r>
              <a:rPr lang="pt-BR" sz="2800" b="1" i="1" dirty="0" err="1" smtClean="0"/>
              <a:t>multithreaded</a:t>
            </a:r>
            <a:r>
              <a:rPr lang="pt-BR" sz="2800" dirty="0" smtClean="0"/>
              <a:t> ou </a:t>
            </a:r>
            <a:r>
              <a:rPr lang="pt-BR" sz="2800" b="1" i="1" dirty="0" smtClean="0"/>
              <a:t>programação concorrente</a:t>
            </a:r>
            <a:r>
              <a:rPr lang="pt-BR" sz="2800" dirty="0" smtClean="0"/>
              <a:t>.</a:t>
            </a:r>
            <a:endParaRPr lang="pt-BR" sz="2800" b="1" i="1" dirty="0" smtClean="0"/>
          </a:p>
          <a:p>
            <a:pPr>
              <a:spcBef>
                <a:spcPts val="3000"/>
              </a:spcBef>
            </a:pPr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Programação </a:t>
            </a:r>
            <a:r>
              <a:rPr lang="pt-BR" dirty="0" err="1" smtClean="0"/>
              <a:t>multithreaded</a:t>
            </a:r>
            <a:endParaRPr lang="pt-BR" dirty="0" smtClean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1475656" y="3717032"/>
            <a:ext cx="66247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1043608" y="3429000"/>
            <a:ext cx="93610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>
            <a:off x="2843808" y="2996952"/>
            <a:ext cx="52565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3563888" y="4437112"/>
            <a:ext cx="45365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4716016" y="5157192"/>
            <a:ext cx="338437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2411760" y="2996952"/>
            <a:ext cx="432048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 flipV="1">
            <a:off x="3131840" y="3717032"/>
            <a:ext cx="432048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H="1" flipV="1">
            <a:off x="4283968" y="4437112"/>
            <a:ext cx="432048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de cantos arredondados 27"/>
          <p:cNvSpPr/>
          <p:nvPr/>
        </p:nvSpPr>
        <p:spPr>
          <a:xfrm>
            <a:off x="3059832" y="2708920"/>
            <a:ext cx="79208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4283968" y="270892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x()</a:t>
            </a:r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5364088" y="270892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y()</a:t>
            </a:r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444208" y="270892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z()</a:t>
            </a:r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4860032" y="342900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b()</a:t>
            </a:r>
            <a:endParaRPr lang="pt-BR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5940152" y="342900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c()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4788024" y="4149080"/>
            <a:ext cx="79208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5868144" y="414908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m()</a:t>
            </a: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5364088" y="4869160"/>
            <a:ext cx="79208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6588224" y="486916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k()</a:t>
            </a:r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7020272" y="342900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d()</a:t>
            </a:r>
            <a:endParaRPr lang="pt-BR" dirty="0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6876256" y="414908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n()</a:t>
            </a:r>
            <a:endParaRPr lang="pt-BR" dirty="0"/>
          </a:p>
        </p:txBody>
      </p:sp>
      <p:sp>
        <p:nvSpPr>
          <p:cNvPr id="47" name="Retângulo de cantos arredondados 46"/>
          <p:cNvSpPr/>
          <p:nvPr/>
        </p:nvSpPr>
        <p:spPr>
          <a:xfrm>
            <a:off x="3779912" y="342900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a()</a:t>
            </a:r>
            <a:endParaRPr lang="pt-BR" dirty="0"/>
          </a:p>
        </p:txBody>
      </p:sp>
      <p:sp>
        <p:nvSpPr>
          <p:cNvPr id="48" name="Espaço Reservado para Número de Slide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C9FA-8210-457C-A780-712100C8848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u="sng" dirty="0" smtClean="0"/>
              <a:t>Forma 1</a:t>
            </a:r>
          </a:p>
          <a:p>
            <a:pPr marL="442913" indent="0">
              <a:spcBef>
                <a:spcPts val="3000"/>
              </a:spcBef>
              <a:buNone/>
            </a:pPr>
            <a:r>
              <a:rPr lang="pt-BR" sz="2400" dirty="0" smtClean="0"/>
              <a:t>Uma das formas mais simples de criar e executar uma nova thread é através da classe </a:t>
            </a:r>
            <a:r>
              <a:rPr lang="pt-BR" sz="2400" b="1" i="1" dirty="0" err="1" smtClean="0">
                <a:solidFill>
                  <a:srgbClr val="FFC000"/>
                </a:solidFill>
              </a:rPr>
              <a:t>java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lang</a:t>
            </a:r>
            <a:r>
              <a:rPr lang="pt-BR" sz="2400" b="1" i="1" dirty="0" smtClean="0">
                <a:solidFill>
                  <a:srgbClr val="FFC000"/>
                </a:solidFill>
              </a:rPr>
              <a:t>.Thread</a:t>
            </a:r>
            <a:r>
              <a:rPr lang="pt-BR" sz="2400" dirty="0" smtClean="0"/>
              <a:t>:</a:t>
            </a:r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Crie uma nova classe derivada (filha) da classe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lang</a:t>
            </a:r>
            <a:r>
              <a:rPr lang="pt-BR" sz="2000" b="1" i="1" dirty="0" smtClean="0"/>
              <a:t>.Thread</a:t>
            </a:r>
            <a:r>
              <a:rPr lang="pt-BR" sz="2000" dirty="0" smtClean="0"/>
              <a:t> e sobrescreva o método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run</a:t>
            </a:r>
            <a:r>
              <a:rPr lang="pt-BR" sz="2000" b="1" i="1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inserindo as instruções a serem executadas pela nova thread</a:t>
            </a:r>
            <a:endParaRPr lang="pt-BR" sz="2000" b="1" i="1" dirty="0" smtClean="0"/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A partir de sua aplicação principal crie uma instância desta classe thread e execute o seu método </a:t>
            </a:r>
            <a:r>
              <a:rPr lang="pt-BR" sz="2000" b="1" i="1" dirty="0" smtClean="0">
                <a:solidFill>
                  <a:srgbClr val="FFC000"/>
                </a:solidFill>
              </a:rPr>
              <a:t>start()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6624736" cy="4525963"/>
          </a:xfrm>
        </p:spPr>
        <p:txBody>
          <a:bodyPr/>
          <a:lstStyle/>
          <a:p>
            <a:pPr>
              <a:spcBef>
                <a:spcPts val="3000"/>
              </a:spcBef>
              <a:tabLst>
                <a:tab pos="539750" algn="l"/>
                <a:tab pos="984250" algn="l"/>
              </a:tabLst>
            </a:pPr>
            <a:r>
              <a:rPr lang="pt-BR" sz="2400" u="sng" dirty="0" smtClean="0"/>
              <a:t>Forma 1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 </a:t>
            </a:r>
            <a:r>
              <a:rPr lang="pt-BR" sz="2000" dirty="0" err="1" smtClean="0"/>
              <a:t>extends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Thread</a:t>
            </a:r>
            <a:r>
              <a:rPr lang="pt-BR" sz="2000" dirty="0" smtClean="0"/>
              <a:t>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</a:t>
            </a:r>
            <a:r>
              <a:rPr lang="pt-BR" sz="2000" dirty="0" smtClean="0"/>
              <a:t>()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Principal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main</a:t>
            </a:r>
            <a:r>
              <a:rPr lang="pt-BR" sz="2000" dirty="0" smtClean="0"/>
              <a:t>(String[] </a:t>
            </a:r>
            <a:r>
              <a:rPr lang="pt-BR" sz="2000" dirty="0" err="1" smtClean="0"/>
              <a:t>args</a:t>
            </a:r>
            <a:r>
              <a:rPr lang="pt-BR" sz="2000" dirty="0" smtClean="0"/>
              <a:t>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Thread 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t.</a:t>
            </a:r>
            <a:r>
              <a:rPr lang="pt-BR" sz="2000" dirty="0" err="1" smtClean="0">
                <a:solidFill>
                  <a:srgbClr val="FFC000"/>
                </a:solidFill>
              </a:rPr>
              <a:t>start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u="sng" dirty="0" smtClean="0"/>
              <a:t>Forma 2</a:t>
            </a:r>
          </a:p>
          <a:p>
            <a:pPr marL="442913" indent="0">
              <a:spcBef>
                <a:spcPts val="3000"/>
              </a:spcBef>
              <a:buNone/>
            </a:pPr>
            <a:r>
              <a:rPr lang="pt-BR" sz="2400" dirty="0" smtClean="0"/>
              <a:t>Uma outra forma de criar e executar uma nova thread é através da interface </a:t>
            </a:r>
            <a:r>
              <a:rPr lang="pt-BR" sz="2400" b="1" i="1" dirty="0" err="1" smtClean="0">
                <a:solidFill>
                  <a:srgbClr val="FFC000"/>
                </a:solidFill>
              </a:rPr>
              <a:t>java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lang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Runnable</a:t>
            </a:r>
            <a:r>
              <a:rPr lang="pt-BR" sz="2400" dirty="0" smtClean="0"/>
              <a:t>:</a:t>
            </a:r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Crie uma nova classe que implementa a interface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lang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Runnable</a:t>
            </a:r>
            <a:r>
              <a:rPr lang="pt-BR" sz="2000" dirty="0" smtClean="0"/>
              <a:t> e implemente o método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run</a:t>
            </a:r>
            <a:r>
              <a:rPr lang="pt-BR" sz="2000" b="1" i="1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inserindo as instruções a serem executadas pela nova thread</a:t>
            </a:r>
            <a:endParaRPr lang="pt-BR" sz="2000" b="1" i="1" dirty="0" smtClean="0"/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A partir de sua aplicação principal crie uma instância da classe </a:t>
            </a: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lang</a:t>
            </a:r>
            <a:r>
              <a:rPr lang="pt-BR" sz="2000" dirty="0" smtClean="0"/>
              <a:t>.Thread passando em seu método construtor uma instância de sua classe de sua classe thread e então execute o seu método </a:t>
            </a:r>
            <a:r>
              <a:rPr lang="pt-BR" sz="2000" b="1" i="1" dirty="0" smtClean="0">
                <a:solidFill>
                  <a:srgbClr val="FFC000"/>
                </a:solidFill>
              </a:rPr>
              <a:t>start()</a:t>
            </a:r>
            <a:r>
              <a:rPr lang="pt-BR" sz="2000" dirty="0" smtClean="0"/>
              <a:t> da thread</a:t>
            </a:r>
            <a:endParaRPr lang="pt-BR" sz="2000" b="1" i="1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544</TotalTime>
  <Words>755</Words>
  <Application>Microsoft Office PowerPoint</Application>
  <PresentationFormat>Apresentação na tela (4:3)</PresentationFormat>
  <Paragraphs>235</Paragraphs>
  <Slides>26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Técnica</vt:lpstr>
      <vt:lpstr>Threads</vt:lpstr>
      <vt:lpstr>Threads</vt:lpstr>
      <vt:lpstr>Introdução às threads</vt:lpstr>
      <vt:lpstr>Introdução às threads</vt:lpstr>
      <vt:lpstr>Programação multithreaded</vt:lpstr>
      <vt:lpstr>Programação multithreaded</vt:lpstr>
      <vt:lpstr>Criando e executando threads</vt:lpstr>
      <vt:lpstr>Criando e executando threads</vt:lpstr>
      <vt:lpstr>Criando e executando threads</vt:lpstr>
      <vt:lpstr>Criando e executando threads</vt:lpstr>
      <vt:lpstr>Construtores</vt:lpstr>
      <vt:lpstr>Estados da thread</vt:lpstr>
      <vt:lpstr>Estados da thread</vt:lpstr>
      <vt:lpstr>Estados da thread</vt:lpstr>
      <vt:lpstr>Estados da thread</vt:lpstr>
      <vt:lpstr>Estados da thread</vt:lpstr>
      <vt:lpstr>Estados da thread</vt:lpstr>
      <vt:lpstr>Estados da thread</vt:lpstr>
      <vt:lpstr>Estados da thread</vt:lpstr>
      <vt:lpstr>O Scheduler</vt:lpstr>
      <vt:lpstr>Prioridades das threads</vt:lpstr>
      <vt:lpstr>Estados de uma thread</vt:lpstr>
      <vt:lpstr>Sincronização</vt:lpstr>
      <vt:lpstr>Bloqueios</vt:lpstr>
      <vt:lpstr>Deadlock</vt:lpstr>
      <vt:lpstr>Interação entre threads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Sandro Vieira</dc:creator>
  <cp:lastModifiedBy>Sandro</cp:lastModifiedBy>
  <cp:revision>136</cp:revision>
  <dcterms:created xsi:type="dcterms:W3CDTF">2011-12-17T14:07:49Z</dcterms:created>
  <dcterms:modified xsi:type="dcterms:W3CDTF">2012-04-20T01:02:51Z</dcterms:modified>
</cp:coreProperties>
</file>