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5" r:id="rId3"/>
    <p:sldId id="316" r:id="rId4"/>
    <p:sldId id="317" r:id="rId5"/>
    <p:sldId id="325" r:id="rId6"/>
    <p:sldId id="326" r:id="rId7"/>
    <p:sldId id="327" r:id="rId8"/>
    <p:sldId id="328" r:id="rId9"/>
    <p:sldId id="329" r:id="rId10"/>
    <p:sldId id="330" r:id="rId11"/>
    <p:sldId id="318" r:id="rId12"/>
    <p:sldId id="331" r:id="rId13"/>
    <p:sldId id="332" r:id="rId14"/>
    <p:sldId id="333" r:id="rId15"/>
    <p:sldId id="320" r:id="rId16"/>
    <p:sldId id="321" r:id="rId17"/>
    <p:sldId id="322" r:id="rId18"/>
    <p:sldId id="323" r:id="rId19"/>
    <p:sldId id="324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6696" autoAdjust="0"/>
    <p:restoredTop sz="86432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Projeto Final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Java Módulo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604663"/>
          </a:xfrm>
        </p:spPr>
        <p:txBody>
          <a:bodyPr/>
          <a:lstStyle/>
          <a:p>
            <a:r>
              <a:rPr lang="pt-BR" sz="3000" dirty="0" smtClean="0"/>
              <a:t>Diagrama de sequência (janela de busca)</a:t>
            </a:r>
            <a:endParaRPr lang="pt-BR" sz="3000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2"/>
          </p:nvPr>
        </p:nvSpPr>
        <p:spPr>
          <a:xfrm>
            <a:off x="539552" y="4509120"/>
            <a:ext cx="7992888" cy="1401019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Ao clicar no botão procurar, a janela deverá enviar ao DAO um String contendo o pedaço de nome a ser pesquisado.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O DAO deverá realizar a busca na base de dados (cláusula LIKE) trazendo uma lista de todos os cargos de todos os cargos que tenham aquele trecho de nome especificado.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115616" y="2420888"/>
            <a:ext cx="2448272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CargoSearchFrame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84168" y="2420888"/>
            <a:ext cx="1872208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CargoDAO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33975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02027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339752" y="3573016"/>
            <a:ext cx="4680520" cy="0"/>
          </a:xfrm>
          <a:prstGeom prst="line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491880" y="3068960"/>
            <a:ext cx="2304256" cy="4320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findByName</a:t>
            </a:r>
            <a:r>
              <a:rPr lang="pt-BR" dirty="0" smtClean="0">
                <a:solidFill>
                  <a:srgbClr val="FFC000"/>
                </a:solidFill>
              </a:rPr>
              <a:t>(String)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95536" y="3284984"/>
            <a:ext cx="1728192" cy="64807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Clique no botão</a:t>
            </a:r>
          </a:p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“Procurar”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231802" y="3463677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 flipH="1">
            <a:off x="2339752" y="3933056"/>
            <a:ext cx="4680520" cy="0"/>
          </a:xfrm>
          <a:prstGeom prst="line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3707904" y="3933056"/>
            <a:ext cx="1872208" cy="4320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List</a:t>
            </a:r>
            <a:r>
              <a:rPr lang="pt-BR" dirty="0" smtClean="0">
                <a:solidFill>
                  <a:srgbClr val="FFC000"/>
                </a:solidFill>
              </a:rPr>
              <a:t>&lt;</a:t>
            </a:r>
            <a:r>
              <a:rPr lang="pt-BR" dirty="0" err="1" smtClean="0">
                <a:solidFill>
                  <a:srgbClr val="FFC000"/>
                </a:solidFill>
              </a:rPr>
              <a:t>CargoVO</a:t>
            </a:r>
            <a:r>
              <a:rPr lang="pt-BR" dirty="0" smtClean="0">
                <a:solidFill>
                  <a:srgbClr val="FFC000"/>
                </a:solidFill>
              </a:rPr>
              <a:t>&gt;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Mapeamento de classes 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075240" cy="413732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Após criar as telas da aplicação, a próxima tarefa do programador é criar as classes VO para a comunicação das janelas com os </a:t>
            </a:r>
            <a:r>
              <a:rPr lang="pt-BR" sz="2400" dirty="0" err="1" smtClean="0"/>
              <a:t>DAOs</a:t>
            </a:r>
            <a:r>
              <a:rPr lang="pt-BR" sz="24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Cada tabela na base de dados deve ser representada por um VO. Este deverá possuir atributos de tipos compatíveis com os campos da tabela.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Esta tarefa é chamada de </a:t>
            </a:r>
            <a:r>
              <a:rPr lang="pt-BR" sz="2400" b="1" i="1" dirty="0" smtClean="0"/>
              <a:t>mapeamento de classes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classes 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5076056" y="2780928"/>
          <a:ext cx="27363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26302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CargoVO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id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4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getId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setId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getNome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setNome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Imagem 5" descr="tabel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356992"/>
            <a:ext cx="2391109" cy="1181265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3923928" y="3645024"/>
            <a:ext cx="864096" cy="64807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Criação do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Após realizado o mapeamento das classes VO, podemos dar início à criação do DAO.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Em geral criamos um DAO para cada tabela utilizada pela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2555776" y="4221088"/>
          <a:ext cx="40324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delete(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findByPk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findByName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(String) : List&lt;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List&lt;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Criação do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Métodos comuns aos </a:t>
            </a:r>
            <a:r>
              <a:rPr lang="pt-BR" sz="2800" dirty="0" err="1" smtClean="0"/>
              <a:t>DAOs</a:t>
            </a:r>
            <a:r>
              <a:rPr lang="pt-BR" sz="2800" dirty="0" smtClean="0"/>
              <a:t> podem ser colocados em uma </a:t>
            </a:r>
            <a:r>
              <a:rPr lang="pt-BR" sz="2800" smtClean="0"/>
              <a:t>classe base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2555776" y="4221088"/>
          <a:ext cx="403244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CargoDAO</a:t>
                      </a:r>
                      <a:endParaRPr kumimoji="0" lang="pt-BR" sz="18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delete(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findByPk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findByName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(String) : List&lt;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() : List&lt;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Cadastro de Cargos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rtl="0" eaLnBrk="0" fontAlgn="base" hangingPunct="0"/>
            <a:r>
              <a:rPr lang="pt-B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Cadastro de Funcionários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descrição numérica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Busca de Cargos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Busca de Funcionários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Descrição do projeto</a:t>
            </a:r>
          </a:p>
          <a:p>
            <a:r>
              <a:rPr lang="pt-BR" sz="2400" dirty="0" smtClean="0"/>
              <a:t>Modelo de dados</a:t>
            </a:r>
          </a:p>
          <a:p>
            <a:r>
              <a:rPr lang="pt-BR" sz="2400" dirty="0" smtClean="0"/>
              <a:t>Mapeamento de classes VO</a:t>
            </a:r>
          </a:p>
          <a:p>
            <a:r>
              <a:rPr lang="pt-BR" sz="2400" dirty="0" smtClean="0"/>
              <a:t>Design </a:t>
            </a:r>
            <a:r>
              <a:rPr lang="pt-BR" sz="2400" dirty="0" err="1" smtClean="0"/>
              <a:t>Pattern</a:t>
            </a:r>
            <a:r>
              <a:rPr lang="pt-BR" sz="2400" dirty="0" smtClean="0"/>
              <a:t> DAO</a:t>
            </a:r>
          </a:p>
          <a:p>
            <a:r>
              <a:rPr lang="pt-BR" sz="2400" dirty="0" smtClean="0"/>
              <a:t>Tela de Cadastro de Cargos</a:t>
            </a:r>
          </a:p>
          <a:p>
            <a:r>
              <a:rPr lang="pt-BR" sz="2400" dirty="0" smtClean="0"/>
              <a:t>Tela de Cadastro de Funcionários</a:t>
            </a:r>
          </a:p>
          <a:p>
            <a:r>
              <a:rPr lang="pt-BR" sz="2400" dirty="0" smtClean="0"/>
              <a:t>Tela de descrição numérica por extenso</a:t>
            </a:r>
          </a:p>
          <a:p>
            <a:r>
              <a:rPr lang="pt-BR" sz="2400" dirty="0" smtClean="0"/>
              <a:t>Tela de Busca de Cargos</a:t>
            </a:r>
          </a:p>
          <a:p>
            <a:r>
              <a:rPr lang="pt-BR" sz="2400" dirty="0" smtClean="0"/>
              <a:t>Tela de Busca de Funcionários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Descrição do projeto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67544" y="1816224"/>
            <a:ext cx="3168352" cy="4277072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O Projeto Final Java é uma simples aplicação para gerenciamento de funcionários e cargos em uma base de dados </a:t>
            </a:r>
            <a:r>
              <a:rPr lang="pt-BR" sz="2000" dirty="0" err="1" smtClean="0"/>
              <a:t>MySql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Esta aplicação é construída com interface gráfica Swing contendo telas de cadastro e de busca que acessam a base de dados via JDBC.</a:t>
            </a:r>
            <a:endParaRPr lang="pt-BR" sz="2000" dirty="0"/>
          </a:p>
        </p:txBody>
      </p:sp>
      <p:pic>
        <p:nvPicPr>
          <p:cNvPr id="8" name="Espaço Reservado para Conteúdo 4" descr="overview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779912" y="2066740"/>
            <a:ext cx="4763165" cy="38105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47248" cy="283691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O modelo de dados envolvido conta com apenas duas tabelas: </a:t>
            </a:r>
            <a:r>
              <a:rPr lang="pt-BR" sz="2400" dirty="0" err="1" smtClean="0">
                <a:solidFill>
                  <a:srgbClr val="FFC000"/>
                </a:solidFill>
              </a:rPr>
              <a:t>tab_func</a:t>
            </a:r>
            <a:r>
              <a:rPr lang="pt-BR" sz="2400" dirty="0" smtClean="0"/>
              <a:t> e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/>
              <a:t> e uma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: </a:t>
            </a:r>
            <a:r>
              <a:rPr lang="pt-BR" sz="24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Para criar esta base de dados, </a:t>
            </a:r>
            <a:r>
              <a:rPr lang="pt-BR" sz="2400" dirty="0" err="1" smtClean="0"/>
              <a:t>populando-a</a:t>
            </a:r>
            <a:r>
              <a:rPr lang="pt-BR" sz="2400" dirty="0" smtClean="0"/>
              <a:t> com algumas informações iniciais pode-se executar os scripts do diretório </a:t>
            </a:r>
            <a:r>
              <a:rPr lang="pt-BR" sz="2400" dirty="0" err="1" smtClean="0"/>
              <a:t>ProjetoFinal</a:t>
            </a:r>
            <a:r>
              <a:rPr lang="pt-BR" sz="2400" smtClean="0"/>
              <a:t>/scripts</a:t>
            </a:r>
            <a:r>
              <a:rPr lang="pt-BR" sz="240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195736" y="4656162"/>
            <a:ext cx="4552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Janela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40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Para criar a tela principal da aplicação – uma janela que suporta janelas filhas – utilizamos como classe base o tradicional </a:t>
            </a:r>
            <a:r>
              <a:rPr lang="pt-BR" sz="2000" dirty="0" err="1" smtClean="0">
                <a:solidFill>
                  <a:srgbClr val="FFC000"/>
                </a:solidFill>
              </a:rPr>
              <a:t>JFrame</a:t>
            </a:r>
            <a:r>
              <a:rPr lang="pt-BR" sz="2000" dirty="0" smtClean="0"/>
              <a:t> </a:t>
            </a:r>
            <a:r>
              <a:rPr lang="pt-BR" sz="2000" dirty="0" err="1" smtClean="0"/>
              <a:t>substituíndo</a:t>
            </a:r>
            <a:r>
              <a:rPr lang="pt-BR" sz="2000" dirty="0" smtClean="0"/>
              <a:t> seu painel raiz (</a:t>
            </a:r>
            <a:r>
              <a:rPr lang="pt-BR" sz="2000" dirty="0" err="1" smtClean="0"/>
              <a:t>JPanel</a:t>
            </a:r>
            <a:r>
              <a:rPr lang="pt-BR" sz="2000" dirty="0" smtClean="0"/>
              <a:t>) pelo componente </a:t>
            </a:r>
            <a:r>
              <a:rPr lang="pt-BR" sz="2000" dirty="0" err="1" smtClean="0">
                <a:solidFill>
                  <a:srgbClr val="FFC000"/>
                </a:solidFill>
              </a:rPr>
              <a:t>JDesktopPane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Seus itens de menu podem ser facilmente criados com os componentes </a:t>
            </a:r>
            <a:r>
              <a:rPr lang="pt-BR" sz="2000" dirty="0" err="1" smtClean="0">
                <a:solidFill>
                  <a:srgbClr val="FFC000"/>
                </a:solidFill>
              </a:rPr>
              <a:t>JMenuBar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JMenu</a:t>
            </a:r>
            <a:r>
              <a:rPr lang="pt-BR" sz="2000" dirty="0" smtClean="0"/>
              <a:t> e </a:t>
            </a:r>
            <a:r>
              <a:rPr lang="pt-BR" sz="2000" dirty="0" err="1" smtClean="0">
                <a:solidFill>
                  <a:srgbClr val="FFC000"/>
                </a:solidFill>
              </a:rPr>
              <a:t>JMenuItem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6" name="Espaço Reservado para Conteúdo 5" descr="janela-principal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195736" y="3880106"/>
            <a:ext cx="4782218" cy="2429214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707904" y="5373216"/>
            <a:ext cx="180020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JDesktopPane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92280" y="5805264"/>
            <a:ext cx="108012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JFrame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788024" y="4653136"/>
            <a:ext cx="180020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JMenuBar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0"/>
          </p:cNvCxnSpPr>
          <p:nvPr/>
        </p:nvCxnSpPr>
        <p:spPr>
          <a:xfrm flipH="1" flipV="1">
            <a:off x="5508104" y="4293096"/>
            <a:ext cx="18002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203848" y="4653136"/>
            <a:ext cx="108012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JMenu</a:t>
            </a:r>
            <a:endParaRPr lang="pt-BR" dirty="0"/>
          </a:p>
        </p:txBody>
      </p:sp>
      <p:cxnSp>
        <p:nvCxnSpPr>
          <p:cNvPr id="15" name="Conector de seta reta 14"/>
          <p:cNvCxnSpPr>
            <a:stCxn id="14" idx="0"/>
          </p:cNvCxnSpPr>
          <p:nvPr/>
        </p:nvCxnSpPr>
        <p:spPr>
          <a:xfrm flipV="1">
            <a:off x="3743908" y="4293096"/>
            <a:ext cx="18002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4" idx="0"/>
          </p:cNvCxnSpPr>
          <p:nvPr/>
        </p:nvCxnSpPr>
        <p:spPr>
          <a:xfrm flipH="1" flipV="1">
            <a:off x="3275856" y="4293096"/>
            <a:ext cx="468052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4" idx="0"/>
          </p:cNvCxnSpPr>
          <p:nvPr/>
        </p:nvCxnSpPr>
        <p:spPr>
          <a:xfrm flipH="1" flipV="1">
            <a:off x="2627784" y="4293096"/>
            <a:ext cx="1116124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395536" y="4509120"/>
            <a:ext cx="1440160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JMenuItem</a:t>
            </a:r>
            <a:endParaRPr lang="pt-BR" dirty="0"/>
          </a:p>
        </p:txBody>
      </p:sp>
      <p:cxnSp>
        <p:nvCxnSpPr>
          <p:cNvPr id="30" name="Conector de seta reta 29"/>
          <p:cNvCxnSpPr>
            <a:stCxn id="29" idx="3"/>
          </p:cNvCxnSpPr>
          <p:nvPr/>
        </p:nvCxnSpPr>
        <p:spPr>
          <a:xfrm flipV="1">
            <a:off x="1835696" y="4509120"/>
            <a:ext cx="50405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9" idx="3"/>
          </p:cNvCxnSpPr>
          <p:nvPr/>
        </p:nvCxnSpPr>
        <p:spPr>
          <a:xfrm>
            <a:off x="1835696" y="4725144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29" idx="3"/>
          </p:cNvCxnSpPr>
          <p:nvPr/>
        </p:nvCxnSpPr>
        <p:spPr>
          <a:xfrm>
            <a:off x="1835696" y="4725144"/>
            <a:ext cx="504056" cy="144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Janela Interna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190080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Todas as demais janelas da aplicação (janelas internas) são derivadas da classe </a:t>
            </a:r>
            <a:r>
              <a:rPr lang="pt-BR" sz="2000" dirty="0" err="1" smtClean="0">
                <a:solidFill>
                  <a:srgbClr val="FFC000"/>
                </a:solidFill>
              </a:rPr>
              <a:t>JInternalFrame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Estas podem ser chamadas através dos comandos abaixo (executados a partir da janela principal):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JInternalFrame</a:t>
            </a:r>
            <a:r>
              <a:rPr lang="pt-BR" sz="2000" dirty="0" smtClean="0">
                <a:solidFill>
                  <a:srgbClr val="FFC000"/>
                </a:solidFill>
              </a:rPr>
              <a:t> janela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CargoFrame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janela.</a:t>
            </a:r>
            <a:r>
              <a:rPr lang="pt-BR" sz="2000" dirty="0" err="1" smtClean="0">
                <a:solidFill>
                  <a:srgbClr val="FFC000"/>
                </a:solidFill>
              </a:rPr>
              <a:t>setVisible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getPnlRaiz</a:t>
            </a:r>
            <a:r>
              <a:rPr lang="pt-BR" sz="2000" dirty="0" smtClean="0">
                <a:solidFill>
                  <a:srgbClr val="FFC000"/>
                </a:solidFill>
              </a:rPr>
              <a:t>().</a:t>
            </a:r>
            <a:r>
              <a:rPr lang="pt-BR" sz="2000" dirty="0" err="1" smtClean="0">
                <a:solidFill>
                  <a:srgbClr val="FFC000"/>
                </a:solidFill>
              </a:rPr>
              <a:t>add</a:t>
            </a:r>
            <a:r>
              <a:rPr lang="pt-BR" sz="2000" dirty="0" smtClean="0">
                <a:solidFill>
                  <a:srgbClr val="FFC000"/>
                </a:solidFill>
              </a:rPr>
              <a:t>(janela);</a:t>
            </a:r>
          </a:p>
        </p:txBody>
      </p:sp>
      <p:pic>
        <p:nvPicPr>
          <p:cNvPr id="6" name="Espaço Reservado para Conteúdo 5" descr="janela-interna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009332" y="4168138"/>
            <a:ext cx="4315428" cy="2486372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grpSp>
        <p:nvGrpSpPr>
          <p:cNvPr id="8" name="Grupo 9"/>
          <p:cNvGrpSpPr/>
          <p:nvPr/>
        </p:nvGrpSpPr>
        <p:grpSpPr>
          <a:xfrm>
            <a:off x="3779912" y="3162454"/>
            <a:ext cx="3384376" cy="914818"/>
            <a:chOff x="1331640" y="3018438"/>
            <a:chExt cx="3384376" cy="914818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331640" y="3573016"/>
              <a:ext cx="144016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 bwMode="auto">
            <a:xfrm>
              <a:off x="3491881" y="3018438"/>
              <a:ext cx="122413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Janela filha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1" name="Grupo 19"/>
            <p:cNvGrpSpPr>
              <a:grpSpLocks/>
            </p:cNvGrpSpPr>
            <p:nvPr/>
          </p:nvGrpSpPr>
          <p:grpSpPr bwMode="auto">
            <a:xfrm flipV="1">
              <a:off x="2051720" y="3212975"/>
              <a:ext cx="1438996" cy="360041"/>
              <a:chOff x="-1555438" y="4001209"/>
              <a:chExt cx="1441590" cy="361175"/>
            </a:xfrm>
          </p:grpSpPr>
          <p:cxnSp>
            <p:nvCxnSpPr>
              <p:cNvPr id="12" name="Conector de seta reta 11"/>
              <p:cNvCxnSpPr>
                <a:cxnSpLocks noChangeShapeType="1"/>
              </p:cNvCxnSpPr>
              <p:nvPr/>
            </p:nvCxnSpPr>
            <p:spPr bwMode="auto">
              <a:xfrm flipV="1">
                <a:off x="-155543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3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55543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4" name="Grupo 9"/>
          <p:cNvGrpSpPr/>
          <p:nvPr/>
        </p:nvGrpSpPr>
        <p:grpSpPr>
          <a:xfrm>
            <a:off x="467544" y="4365104"/>
            <a:ext cx="2808685" cy="1974414"/>
            <a:chOff x="4499992" y="2348880"/>
            <a:chExt cx="2808685" cy="1974414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1512168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 bwMode="auto">
            <a:xfrm>
              <a:off x="4788024" y="3492297"/>
              <a:ext cx="2520653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Referência ao painel raiz da janela principal (</a:t>
              </a:r>
              <a:r>
                <a:rPr lang="pt-BR" sz="1600" dirty="0" err="1" smtClean="0">
                  <a:latin typeface="+mn-lt"/>
                </a:rPr>
                <a:t>JDesktopPane</a:t>
              </a:r>
              <a:r>
                <a:rPr lang="pt-BR" sz="1600" dirty="0" smtClean="0">
                  <a:latin typeface="+mn-lt"/>
                </a:rPr>
                <a:t>)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8" name="Conector de seta reta 17"/>
            <p:cNvCxnSpPr>
              <a:cxnSpLocks noChangeShapeType="1"/>
            </p:cNvCxnSpPr>
            <p:nvPr/>
          </p:nvCxnSpPr>
          <p:spPr bwMode="auto">
            <a:xfrm flipV="1">
              <a:off x="5291707" y="2924944"/>
              <a:ext cx="373" cy="57606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2000" dirty="0" smtClean="0"/>
              <a:t>Podemos adotar como padrão de desenvolvimento para cada uma das janelas filhas a seguinte construção de classes (</a:t>
            </a:r>
            <a:r>
              <a:rPr lang="pt-BR" sz="2000" dirty="0" smtClean="0">
                <a:solidFill>
                  <a:srgbClr val="FFC000"/>
                </a:solidFill>
              </a:rPr>
              <a:t>exemplo para a janela de cadastro de cargos</a:t>
            </a:r>
            <a:r>
              <a:rPr lang="pt-BR" sz="2000" dirty="0" smtClean="0"/>
              <a:t>):</a:t>
            </a:r>
          </a:p>
          <a:p>
            <a:pPr lvl="1">
              <a:spcBef>
                <a:spcPts val="1800"/>
              </a:spcBef>
            </a:pPr>
            <a:r>
              <a:rPr lang="pt-BR" sz="2000" b="1" u="sng" dirty="0" err="1" smtClean="0"/>
              <a:t>CargoFrame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Janela contendo os componentes de interface gráfica Swing para interação com o usuário.</a:t>
            </a:r>
          </a:p>
          <a:p>
            <a:pPr lvl="1">
              <a:spcBef>
                <a:spcPts val="1800"/>
              </a:spcBef>
            </a:pPr>
            <a:r>
              <a:rPr lang="pt-BR" sz="2000" b="1" u="sng" dirty="0" err="1" smtClean="0"/>
              <a:t>CargoDAO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Classe responsável por realizar todas as operações com a base de dados relativas às categorias, como gravar e obter dados.</a:t>
            </a:r>
          </a:p>
          <a:p>
            <a:pPr lvl="1">
              <a:spcBef>
                <a:spcPts val="1800"/>
              </a:spcBef>
            </a:pPr>
            <a:r>
              <a:rPr lang="pt-BR" sz="2000" b="1" u="sng" dirty="0" err="1" smtClean="0"/>
              <a:t>CargoVO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Uma simples classe contendo os atributos de um cargo, como </a:t>
            </a:r>
            <a:r>
              <a:rPr lang="pt-BR" sz="2000" i="1" dirty="0" smtClean="0"/>
              <a:t>código</a:t>
            </a:r>
            <a:r>
              <a:rPr lang="pt-BR" sz="2000" dirty="0" smtClean="0"/>
              <a:t> e </a:t>
            </a:r>
            <a:r>
              <a:rPr lang="pt-BR" sz="2000" i="1" dirty="0" smtClean="0"/>
              <a:t>nome</a:t>
            </a:r>
            <a:r>
              <a:rPr lang="pt-BR" sz="2000" dirty="0" smtClean="0"/>
              <a:t> e seus métodos </a:t>
            </a:r>
            <a:r>
              <a:rPr lang="pt-BR" sz="2000" dirty="0" err="1" smtClean="0"/>
              <a:t>get</a:t>
            </a:r>
            <a:r>
              <a:rPr lang="pt-BR" sz="2000" dirty="0" smtClean="0"/>
              <a:t> e set.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76672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467544" y="3356993"/>
          <a:ext cx="1944216" cy="153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302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CargoFrame</a:t>
                      </a:r>
                      <a:endParaRPr kumimoji="0" lang="pt-BR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53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btnSalvar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btnLimpar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JButton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lblNome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JLabel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txtNome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JTextField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43">
                <a:tc>
                  <a:txBody>
                    <a:bodyPr/>
                    <a:lstStyle/>
                    <a:p>
                      <a:endParaRPr 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2915816" y="3356992"/>
          <a:ext cx="316835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CargoDAO</a:t>
                      </a:r>
                      <a:endParaRPr kumimoji="0" lang="pt-BR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save(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findByPk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findByName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(String) : List&lt;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findAll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 : List&lt;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CargoVO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588224" y="3356992"/>
          <a:ext cx="2088232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26302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4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CargoVO</a:t>
                      </a:r>
                      <a:endParaRPr kumimoji="0" lang="pt-BR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 :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nome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74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getId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setId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getNome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setNome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604663"/>
          </a:xfrm>
        </p:spPr>
        <p:txBody>
          <a:bodyPr/>
          <a:lstStyle/>
          <a:p>
            <a:r>
              <a:rPr lang="pt-BR" sz="3000" dirty="0" smtClean="0"/>
              <a:t>Diagrama de sequência</a:t>
            </a:r>
            <a:endParaRPr lang="pt-BR" sz="3000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sz="half" idx="2"/>
          </p:nvPr>
        </p:nvSpPr>
        <p:spPr>
          <a:xfrm>
            <a:off x="539552" y="4509120"/>
            <a:ext cx="7992888" cy="1401019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Ao clicar no botão salvar, a janela deverá preencher um VO com os dados digitados pelo usuário.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Em seguida deverá chamar o método </a:t>
            </a:r>
            <a:r>
              <a:rPr lang="pt-BR" sz="2000" dirty="0" err="1" smtClean="0"/>
              <a:t>save</a:t>
            </a:r>
            <a:r>
              <a:rPr lang="pt-BR" sz="2000" dirty="0" smtClean="0"/>
              <a:t>() do DAO passando este VO para que seja cadastrado na base de dados.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3400" y="6205414"/>
            <a:ext cx="762000" cy="365125"/>
          </a:xfrm>
        </p:spPr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03648" y="2420888"/>
            <a:ext cx="1872208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CargoFrame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84168" y="2420888"/>
            <a:ext cx="1872208" cy="4320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CargoDAO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33975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020272" y="2852936"/>
            <a:ext cx="0" cy="144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339752" y="3573016"/>
            <a:ext cx="4680520" cy="0"/>
          </a:xfrm>
          <a:prstGeom prst="line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707904" y="3068960"/>
            <a:ext cx="1872208" cy="4320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save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CargoVO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95536" y="3284984"/>
            <a:ext cx="1728192" cy="64807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Clique no botão</a:t>
            </a:r>
          </a:p>
          <a:p>
            <a:pPr algn="ctr"/>
            <a:r>
              <a:rPr lang="pt-BR" sz="1600" dirty="0" smtClean="0">
                <a:solidFill>
                  <a:srgbClr val="FFC000"/>
                </a:solidFill>
              </a:rPr>
              <a:t>“Salvar”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231802" y="3463677"/>
            <a:ext cx="216024" cy="2160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3" grpId="0" uiExpand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1647</TotalTime>
  <Words>725</Words>
  <Application>Microsoft Office PowerPoint</Application>
  <PresentationFormat>Apresentação na tela (4:3)</PresentationFormat>
  <Paragraphs>155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Técnica</vt:lpstr>
      <vt:lpstr>Projeto Final</vt:lpstr>
      <vt:lpstr>Projeto Final</vt:lpstr>
      <vt:lpstr>Descrição do projeto</vt:lpstr>
      <vt:lpstr>Modelo de dados</vt:lpstr>
      <vt:lpstr>Janela Principal</vt:lpstr>
      <vt:lpstr>Janela Interna</vt:lpstr>
      <vt:lpstr>Padrão de Desenvolvimento</vt:lpstr>
      <vt:lpstr>Padrão de Desenvolvimento</vt:lpstr>
      <vt:lpstr>Padrão de Desenvolvimento</vt:lpstr>
      <vt:lpstr>Padrão de Desenvolvimento</vt:lpstr>
      <vt:lpstr>Mapeamento de classes VO</vt:lpstr>
      <vt:lpstr>Mapeamento de classes VO</vt:lpstr>
      <vt:lpstr>Criação do DAO</vt:lpstr>
      <vt:lpstr>Criação do DAO</vt:lpstr>
      <vt:lpstr>Tela de Cadastro de Cargos</vt:lpstr>
      <vt:lpstr>Tela de Cadastro de Funcionários</vt:lpstr>
      <vt:lpstr>Tela de descrição numérica</vt:lpstr>
      <vt:lpstr>Tela de Busca de Cargos</vt:lpstr>
      <vt:lpstr>Tela de Busca de Funcionários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Sandro Vieira</dc:creator>
  <cp:lastModifiedBy>Sandro</cp:lastModifiedBy>
  <cp:revision>377</cp:revision>
  <dcterms:created xsi:type="dcterms:W3CDTF">2011-12-17T14:07:49Z</dcterms:created>
  <dcterms:modified xsi:type="dcterms:W3CDTF">2012-06-16T18:40:21Z</dcterms:modified>
</cp:coreProperties>
</file>