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9" r:id="rId3"/>
    <p:sldId id="298" r:id="rId4"/>
    <p:sldId id="337" r:id="rId5"/>
    <p:sldId id="299" r:id="rId6"/>
    <p:sldId id="338" r:id="rId7"/>
    <p:sldId id="323" r:id="rId8"/>
    <p:sldId id="300" r:id="rId9"/>
    <p:sldId id="339" r:id="rId10"/>
    <p:sldId id="324" r:id="rId11"/>
    <p:sldId id="325" r:id="rId12"/>
    <p:sldId id="333" r:id="rId13"/>
    <p:sldId id="335" r:id="rId14"/>
    <p:sldId id="336" r:id="rId15"/>
    <p:sldId id="303" r:id="rId16"/>
    <p:sldId id="304" r:id="rId17"/>
    <p:sldId id="340" r:id="rId18"/>
    <p:sldId id="326" r:id="rId19"/>
    <p:sldId id="328" r:id="rId20"/>
    <p:sldId id="327" r:id="rId21"/>
    <p:sldId id="330" r:id="rId22"/>
    <p:sldId id="329" r:id="rId23"/>
    <p:sldId id="331" r:id="rId24"/>
    <p:sldId id="311" r:id="rId25"/>
    <p:sldId id="341" r:id="rId26"/>
    <p:sldId id="343" r:id="rId27"/>
    <p:sldId id="342" r:id="rId28"/>
    <p:sldId id="344" r:id="rId29"/>
    <p:sldId id="345" r:id="rId30"/>
    <p:sldId id="315" r:id="rId31"/>
    <p:sldId id="346" r:id="rId32"/>
    <p:sldId id="347" r:id="rId33"/>
    <p:sldId id="317" r:id="rId34"/>
    <p:sldId id="316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1" autoAdjust="0"/>
    <p:restoredTop sz="92832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24/04/2012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uma prioridade.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é um número inteiro entre 1 e 10.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Quanto maior a prioridade da thread, maior será sua preferência de execução sobre as outras.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Caso a prioridade da thread não seja assinalada, esta possuirá o valor padrão 5.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pode ser alterada mesmo após o início de sua execução.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Prioridade da thread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001688" y="1600200"/>
            <a:ext cx="6378624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t3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t4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t5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(2);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(8);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(Thread.MAX_PRIORITY);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10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(Thread.MIN_PRIORITY);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(Thread.NORM_PRIORITY);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5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t5.start();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 nome.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 nome de uma thread é um simples String que pode ser assinalado para identificação da thread.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Útil em aplicações que possuem </a:t>
            </a:r>
            <a:r>
              <a:rPr lang="pt-BR" sz="2400" dirty="0" err="1" smtClean="0"/>
              <a:t>logs</a:t>
            </a:r>
            <a:r>
              <a:rPr lang="pt-BR" sz="2400" dirty="0" smtClean="0"/>
              <a:t> onde deseja-se traçar </a:t>
            </a:r>
            <a:r>
              <a:rPr lang="pt-BR" sz="2400" dirty="0" err="1" smtClean="0"/>
              <a:t>passo-a-passo</a:t>
            </a:r>
            <a:r>
              <a:rPr lang="pt-BR" sz="2400" dirty="0" smtClean="0"/>
              <a:t> as operações realizadas pela aplicação.</a:t>
            </a:r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Thread t1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MinhaThread</a:t>
            </a:r>
            <a:r>
              <a:rPr lang="pt-BR" sz="2000" dirty="0" smtClean="0"/>
              <a:t>();</a:t>
            </a:r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t1.</a:t>
            </a:r>
            <a:r>
              <a:rPr lang="pt-BR" sz="2000" dirty="0" err="1" smtClean="0">
                <a:solidFill>
                  <a:srgbClr val="FFC000"/>
                </a:solidFill>
              </a:rPr>
              <a:t>setName</a:t>
            </a:r>
            <a:r>
              <a:rPr lang="pt-BR" sz="2000" dirty="0" smtClean="0"/>
              <a:t>(“Thread auxiliar”);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Thread atual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qualquer momento durante a execução de sua aplicação, podemos obter os dados da thread atual através do método estático </a:t>
            </a:r>
            <a:r>
              <a:rPr lang="pt-BR" sz="2400" b="1" dirty="0" err="1" smtClean="0">
                <a:solidFill>
                  <a:srgbClr val="FFC000"/>
                </a:solidFill>
              </a:rPr>
              <a:t>currentThread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.</a:t>
            </a:r>
          </a:p>
          <a:p>
            <a:pPr marL="896938" lvl="1" indent="0">
              <a:buNone/>
            </a:pPr>
            <a:endParaRPr lang="pt-BR" sz="2000" dirty="0" smtClean="0"/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Thread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Thread.</a:t>
            </a:r>
            <a:r>
              <a:rPr lang="pt-BR" sz="2000" dirty="0" err="1" smtClean="0">
                <a:solidFill>
                  <a:srgbClr val="FFC000"/>
                </a:solidFill>
              </a:rPr>
              <a:t>currentThread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(“Informações sobre a thread atual:”);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(“Prioridade: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t.getPriority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746126" lvl="1" indent="0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4005064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4005064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726922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610798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494674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Nova</a:t>
            </a:r>
            <a:r>
              <a:rPr lang="pt-BR" sz="2400" dirty="0" smtClean="0"/>
              <a:t> (NEW)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nova é uma thread que já foi instanciada, mais ainda não foi iniciada pelo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  <a:r>
              <a:rPr lang="pt-BR" sz="2400" dirty="0" smtClean="0"/>
              <a:t> (RUNNABLE)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  <a:r>
              <a:rPr lang="pt-BR" sz="2400" dirty="0" smtClean="0"/>
              <a:t> (RUNNING)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64502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464496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  <a:r>
              <a:rPr lang="pt-BR" sz="2400" dirty="0" smtClean="0"/>
              <a:t> (TERMINATED)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  <a:r>
              <a:rPr lang="pt-BR" sz="2400" dirty="0" smtClean="0"/>
              <a:t> (TIMED_WAITING)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stCxn id="5" idx="3"/>
            <a:endCxn id="7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465313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3712840" cy="4569371"/>
          </a:xfrm>
        </p:spPr>
        <p:txBody>
          <a:bodyPr/>
          <a:lstStyle/>
          <a:p>
            <a:r>
              <a:rPr lang="pt-BR" sz="2400" u="sng" dirty="0" smtClean="0"/>
              <a:t>Esperando</a:t>
            </a:r>
            <a:r>
              <a:rPr lang="pt-BR" sz="2400" dirty="0" smtClean="0"/>
              <a:t> (WAITING)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Podemos colocar a thread atual em modo de espera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join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Este método faz com que a thread atual aguarde até que uma outra thread seja terminada.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1760" y="4653136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outraThread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join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92488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  <a:r>
              <a:rPr lang="pt-BR" sz="2400" dirty="0" smtClean="0"/>
              <a:t> (BLOCKED)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“A” adquire o estado bloqueado quando tenta executar um trecho de código sincronizado cujo </a:t>
            </a:r>
            <a:r>
              <a:rPr lang="pt-BR" sz="2000" dirty="0" err="1" smtClean="0"/>
              <a:t>lock</a:t>
            </a:r>
            <a:r>
              <a:rPr lang="pt-BR" sz="2000" dirty="0" smtClean="0"/>
              <a:t> do objeto proprietário está detido em uma outra thread “B”.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Quando a thread “B” que detém o </a:t>
            </a:r>
            <a:r>
              <a:rPr lang="pt-BR" sz="2000" dirty="0" err="1" smtClean="0"/>
              <a:t>lock</a:t>
            </a:r>
            <a:r>
              <a:rPr lang="pt-BR" sz="2000" dirty="0" smtClean="0"/>
              <a:t> encerra a execução do bloco, libera o bloqueio da thread “A” tornando-a novamente “pronta para execução”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stCxn id="5" idx="3"/>
            <a:endCxn id="8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dos perigos da programação concorrente é o acesso e manipulação simultânea da mesma informação por diferentes threads.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Blocos de código que são processados simultaneamente por duas ou mais threads podem gerar dados inconsistentes ou corrompidos.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Classe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cxnSp>
        <p:nvCxnSpPr>
          <p:cNvPr id="6" name="Conector de seta reta 5"/>
          <p:cNvCxnSpPr>
            <a:stCxn id="30" idx="0"/>
          </p:cNvCxnSpPr>
          <p:nvPr/>
        </p:nvCxnSpPr>
        <p:spPr>
          <a:xfrm flipV="1">
            <a:off x="341987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13184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401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79712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Conector de seta reta 21"/>
          <p:cNvCxnSpPr>
            <a:endCxn id="16" idx="2"/>
          </p:cNvCxnSpPr>
          <p:nvPr/>
        </p:nvCxnSpPr>
        <p:spPr>
          <a:xfrm flipV="1">
            <a:off x="3419872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121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  <p:grpSp>
        <p:nvGrpSpPr>
          <p:cNvPr id="3" name="Grupo 43"/>
          <p:cNvGrpSpPr/>
          <p:nvPr/>
        </p:nvGrpSpPr>
        <p:grpSpPr>
          <a:xfrm rot="16200000" flipH="1">
            <a:off x="4247964" y="3537012"/>
            <a:ext cx="432048" cy="3096344"/>
            <a:chOff x="3851920" y="1916832"/>
            <a:chExt cx="1440160" cy="864096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de cantos arredondados 29"/>
          <p:cNvSpPr/>
          <p:nvPr/>
        </p:nvSpPr>
        <p:spPr>
          <a:xfrm>
            <a:off x="197971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32" name="Conector de seta reta 31"/>
          <p:cNvCxnSpPr>
            <a:stCxn id="16" idx="0"/>
            <a:endCxn id="30" idx="2"/>
          </p:cNvCxnSpPr>
          <p:nvPr/>
        </p:nvCxnSpPr>
        <p:spPr>
          <a:xfrm flipV="1">
            <a:off x="341987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619672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19672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49" name="Grupo 43"/>
          <p:cNvGrpSpPr/>
          <p:nvPr/>
        </p:nvGrpSpPr>
        <p:grpSpPr>
          <a:xfrm>
            <a:off x="4860032" y="2852936"/>
            <a:ext cx="1440160" cy="1800200"/>
            <a:chOff x="3851920" y="1916832"/>
            <a:chExt cx="1440160" cy="8640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uiExpand="1" build="allAtOnce" animBg="1"/>
      <p:bldP spid="45" grpId="0"/>
      <p:bldP spid="4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simultâneo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70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101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508104" y="5805264"/>
            <a:ext cx="144016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 corrompida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uiExpand="1" build="allAtOnce" animBg="1"/>
      <p:bldP spid="75" grpId="0" uiExpand="1" build="allAtOnce" animBg="1"/>
      <p:bldP spid="97" grpId="0"/>
      <p:bldP spid="98" grpId="0"/>
      <p:bldP spid="99" grpId="0"/>
      <p:bldP spid="100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r>
              <a:rPr lang="pt-BR" dirty="0" smtClean="0"/>
              <a:t>Sincronização por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5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6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2771800" y="2996952"/>
            <a:ext cx="360040" cy="360040"/>
            <a:chOff x="3707904" y="1268760"/>
            <a:chExt cx="1440160" cy="1440160"/>
          </a:xfrm>
        </p:grpSpPr>
        <p:sp>
          <p:nvSpPr>
            <p:cNvPr id="38" name="Elipse 3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8388424" y="2996952"/>
            <a:ext cx="360040" cy="360040"/>
            <a:chOff x="3707904" y="1268760"/>
            <a:chExt cx="1440160" cy="1440160"/>
          </a:xfrm>
        </p:grpSpPr>
        <p:sp>
          <p:nvSpPr>
            <p:cNvPr id="88" name="Elipse 8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tângulo 82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  <p:sp>
        <p:nvSpPr>
          <p:cNvPr id="96" name="Lock"/>
          <p:cNvSpPr>
            <a:spLocks noEditPoints="1" noChangeArrowheads="1"/>
          </p:cNvSpPr>
          <p:nvPr/>
        </p:nvSpPr>
        <p:spPr bwMode="auto">
          <a:xfrm>
            <a:off x="4143372" y="4572008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1" name="Lock"/>
          <p:cNvSpPr>
            <a:spLocks noEditPoints="1" noChangeArrowheads="1"/>
          </p:cNvSpPr>
          <p:nvPr/>
        </p:nvSpPr>
        <p:spPr bwMode="auto">
          <a:xfrm>
            <a:off x="2857488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4" name="Lock"/>
          <p:cNvSpPr>
            <a:spLocks noEditPoints="1" noChangeArrowheads="1"/>
          </p:cNvSpPr>
          <p:nvPr/>
        </p:nvSpPr>
        <p:spPr bwMode="auto">
          <a:xfrm>
            <a:off x="8501090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70" name="Símbolo de 'Não' 69"/>
          <p:cNvSpPr/>
          <p:nvPr/>
        </p:nvSpPr>
        <p:spPr>
          <a:xfrm>
            <a:off x="8388424" y="228599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build="allAtOnce" animBg="1"/>
      <p:bldP spid="75" grpId="0" build="allAtOnce" animBg="1"/>
      <p:bldP spid="97" grpId="0"/>
      <p:bldP spid="98" grpId="0"/>
      <p:bldP spid="99" grpId="0"/>
      <p:bldP spid="100" grpId="0"/>
      <p:bldP spid="42" grpId="0" animBg="1"/>
      <p:bldP spid="83" grpId="0" animBg="1"/>
      <p:bldP spid="96" grpId="0" animBg="1"/>
      <p:bldP spid="96" grpId="1" animBg="1"/>
      <p:bldP spid="96" grpId="2" animBg="1"/>
      <p:bldP spid="96" grpId="3" animBg="1"/>
      <p:bldP spid="101" grpId="0" animBg="1"/>
      <p:bldP spid="101" grpId="1" animBg="1"/>
      <p:bldP spid="104" grpId="0" animBg="1"/>
      <p:bldP spid="104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método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A sincronização geralmente é utilizada em diversos métodos da mesma classe: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03648" y="2708920"/>
            <a:ext cx="6233120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Vector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remove(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563888" y="5517232"/>
            <a:ext cx="489654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Classes que se preocupam com </a:t>
            </a:r>
            <a:r>
              <a:rPr lang="pt-BR" dirty="0" smtClean="0"/>
              <a:t>sincronização </a:t>
            </a:r>
            <a:r>
              <a:rPr lang="pt-BR" dirty="0" smtClean="0"/>
              <a:t>e acesso simultâneo de seus membros são chamadas “</a:t>
            </a:r>
            <a:r>
              <a:rPr lang="pt-BR" b="1" i="1" dirty="0" smtClean="0"/>
              <a:t>thread safe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Podemos também realizar a sincronização de apenas um trecho do código.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2164160" y="2708920"/>
            <a:ext cx="4712096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ContadorAcessos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contarAcessos</a:t>
            </a:r>
            <a:r>
              <a:rPr lang="pt-BR" sz="20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(</a:t>
            </a:r>
            <a:r>
              <a:rPr lang="pt-BR" sz="2000" dirty="0" err="1" smtClean="0"/>
              <a:t>obj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por bloco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486000" y="1600200"/>
            <a:ext cx="6038328" cy="2332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75656" y="4005064"/>
            <a:ext cx="6048672" cy="2376264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(</a:t>
            </a:r>
            <a:r>
              <a:rPr lang="pt-BR" sz="2400" b="1" dirty="0" err="1" smtClean="0"/>
              <a:t>this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3429000"/>
            <a:ext cx="2287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... é o mesmo que 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72000" y="1556792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23928" y="450912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23928" y="3645024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1920" y="1916832"/>
            <a:ext cx="144016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139952" y="2780928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35996" y="1556792"/>
            <a:ext cx="36004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16200000">
            <a:off x="1324347" y="3220268"/>
            <a:ext cx="33269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12160" y="1556790"/>
            <a:ext cx="48005" cy="3168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7596336" y="1556790"/>
            <a:ext cx="0" cy="2592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87824" y="4869160"/>
            <a:ext cx="1536170" cy="288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4523994" y="4725146"/>
            <a:ext cx="1488166" cy="273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6012160" y="4149081"/>
            <a:ext cx="1584176" cy="28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555776" y="4221088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27784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211960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211960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652120" y="342900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724128" y="2636912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236296" y="3284984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08304" y="220486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211960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5724128" y="184482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211960" y="4221088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34481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&lt;instruções da thread secundária&gt;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&lt;demais instruções da thread principal&gt;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59832" y="4797152"/>
            <a:ext cx="288032" cy="288032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3203848" y="1844824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699792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7744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demais instruções da thread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012160" y="1916832"/>
            <a:ext cx="0" cy="288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203848" y="4797152"/>
            <a:ext cx="28083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80112" y="4005064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076056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da thread secundária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51720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940152" y="18448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19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1395</TotalTime>
  <Words>1323</Words>
  <Application>Microsoft Office PowerPoint</Application>
  <PresentationFormat>Apresentação na tela (4:3)</PresentationFormat>
  <Paragraphs>416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Prioridade da thread</vt:lpstr>
      <vt:lpstr>Nome da thread</vt:lpstr>
      <vt:lpstr>Thread atual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Sincronização</vt:lpstr>
      <vt:lpstr>Sincronização – Classe exemplo</vt:lpstr>
      <vt:lpstr>Sincronização – Acesso simples</vt:lpstr>
      <vt:lpstr>Sincronização – Acesso simultâneo</vt:lpstr>
      <vt:lpstr>Sincronização por método</vt:lpstr>
      <vt:lpstr>Sincronização por método</vt:lpstr>
      <vt:lpstr>Sincronização por método</vt:lpstr>
      <vt:lpstr>Sincronização por bloco</vt:lpstr>
      <vt:lpstr>Sincronização por bloco</vt:lpstr>
      <vt:lpstr>Interação entre threads</vt:lpstr>
      <vt:lpstr>Deadlock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283</cp:revision>
  <dcterms:created xsi:type="dcterms:W3CDTF">2011-12-17T14:07:49Z</dcterms:created>
  <dcterms:modified xsi:type="dcterms:W3CDTF">2012-04-25T01:12:14Z</dcterms:modified>
</cp:coreProperties>
</file>