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1" autoAdjust="0"/>
  </p:normalViewPr>
  <p:slideViewPr>
    <p:cSldViewPr>
      <p:cViewPr varScale="1">
        <p:scale>
          <a:sx n="59" d="100"/>
          <a:sy n="59" d="100"/>
        </p:scale>
        <p:origin x="-13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884F74D-DAC2-4392-811E-0839E228D50D}" type="datetimeFigureOut">
              <a:rPr lang="pt-BR"/>
              <a:pPr>
                <a:defRPr/>
              </a:pPr>
              <a:t>27/02/2012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5AB13B-50C7-437A-A5FD-DCBCFCE109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DD55D8-3F90-4693-A21C-F8AD34A2C27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A5CCA98-348F-49BB-B928-BAB52A9B7470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9C64AB-BC52-47EE-88C8-EEB6917F6584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E0182F-5C5A-4898-9611-E787C06C6189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749B8C-8603-4612-B862-BD17656F1A59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6D8B80C-5DAE-4680-886F-654724D3DEFC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98173E7-2332-4A00-B0C4-79A041C9CE43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B213D7C-BF99-4FE7-932A-A889D3A4DB43}" type="slidenum">
              <a:rPr lang="pt-BR" smtClean="0">
                <a:latin typeface="Tahoma" pitchFamily="34" charset="0"/>
              </a:rPr>
              <a:pPr/>
              <a:t>16</a:t>
            </a:fld>
            <a:endParaRPr lang="pt-BR" smtClean="0">
              <a:latin typeface="Tahoma" pitchFamily="34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11738" cy="4097338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C6C9DF-C0C7-4394-993B-5BB9360579D4}" type="slidenum">
              <a:rPr lang="pt-BR" smtClean="0">
                <a:latin typeface="Tahoma" pitchFamily="34" charset="0"/>
              </a:rPr>
              <a:pPr/>
              <a:t>17</a:t>
            </a:fld>
            <a:endParaRPr lang="pt-BR" smtClean="0">
              <a:latin typeface="Tahoma" pitchFamily="34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11738" cy="4097338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C6C9DF-C0C7-4394-993B-5BB9360579D4}" type="slidenum">
              <a:rPr lang="pt-BR" smtClean="0">
                <a:latin typeface="Tahoma" pitchFamily="34" charset="0"/>
              </a:rPr>
              <a:pPr/>
              <a:t>18</a:t>
            </a:fld>
            <a:endParaRPr lang="pt-BR" smtClean="0">
              <a:latin typeface="Tahoma" pitchFamily="34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11738" cy="4097338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DFFB93-0C9D-4FBD-95FA-7F00059F8D3F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7A1FB5-8DF8-496C-8382-FBF7FABCB488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6592DFE-1DB4-4CF7-AE76-7B3BD0D73FC8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B86BF0E-7719-49B6-8385-2D466ECD12BF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D62C20F-9715-4B39-A63B-A075B980B3A5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49A75D-D514-408C-91A6-BDC017024EF3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BC306B-4CC2-4937-804E-ADD11010FE47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9BF015E-0D64-4485-857D-9C0A7D552D00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E90E4-2DA6-4932-B863-9D56B056A887}" type="datetimeFigureOut">
              <a:rPr lang="pt-BR"/>
              <a:pPr>
                <a:defRPr/>
              </a:pPr>
              <a:t>27/02/2012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A4995-D8CD-4A1E-9C9E-64FBCFBA2C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00792-83A9-48F7-86F8-19EA3873C2BF}" type="datetimeFigureOut">
              <a:rPr lang="pt-BR"/>
              <a:pPr>
                <a:defRPr/>
              </a:pPr>
              <a:t>27/02/2012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DFFA8-6097-4A79-BFBF-B51AE0418B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F59CD-F27E-4A9C-AACB-6E46532E9D83}" type="datetimeFigureOut">
              <a:rPr lang="pt-BR"/>
              <a:pPr>
                <a:defRPr/>
              </a:pPr>
              <a:t>27/02/2012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6300F-9854-4AE8-BF41-F2B4BDB84A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542213" cy="11795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14400" y="2133600"/>
            <a:ext cx="7542213" cy="18367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14400" y="4122738"/>
            <a:ext cx="7542213" cy="18383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F6DEA-4CBB-4048-B294-4F728D12CC9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16A5A-CED5-4C41-A9B7-D8D0F13F6C62}" type="datetimeFigureOut">
              <a:rPr lang="pt-BR"/>
              <a:pPr>
                <a:defRPr/>
              </a:pPr>
              <a:t>27/02/2012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D0DB4-801C-41EC-8349-1D089238E8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2FB6B-E945-46F6-A9B3-B9001FB5D4EC}" type="datetimeFigureOut">
              <a:rPr lang="pt-BR"/>
              <a:pPr>
                <a:defRPr/>
              </a:pPr>
              <a:t>27/02/2012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B1F30-441B-4C97-879D-A7CDE7A99C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880C7-520A-4DB0-B0BD-4916F760CC44}" type="datetimeFigureOut">
              <a:rPr lang="pt-BR"/>
              <a:pPr>
                <a:defRPr/>
              </a:pPr>
              <a:t>27/02/2012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64CE3-A46F-4C27-B40A-8C650EEE14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F0D38-2A64-40B4-AECA-45C4E4712464}" type="datetimeFigureOut">
              <a:rPr lang="pt-BR"/>
              <a:pPr>
                <a:defRPr/>
              </a:pPr>
              <a:t>27/02/2012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A3CBA-F4D7-4E38-90FB-1443B7B3CC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7424-DEBF-4DCC-AB90-8B948C8E913E}" type="datetimeFigureOut">
              <a:rPr lang="pt-BR"/>
              <a:pPr>
                <a:defRPr/>
              </a:pPr>
              <a:t>27/02/2012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13F0-BACB-456A-9BCE-CA25E26BD0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C35DB-272C-43AD-B9E8-E1605EABF052}" type="datetimeFigureOut">
              <a:rPr lang="pt-BR"/>
              <a:pPr>
                <a:defRPr/>
              </a:pPr>
              <a:t>27/02/2012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843EC-1267-4966-A06A-A323172287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AB48B-3853-4D5B-A02A-36F7C49880D9}" type="datetimeFigureOut">
              <a:rPr lang="pt-BR"/>
              <a:pPr>
                <a:defRPr/>
              </a:pPr>
              <a:t>27/02/2012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4B781-ADC2-4C7A-996F-69FFAD8A0F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0945E-6D5F-4AF6-AB1F-9DA6C07B659A}" type="datetimeFigureOut">
              <a:rPr lang="pt-BR"/>
              <a:pPr>
                <a:defRPr/>
              </a:pPr>
              <a:t>27/02/2012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D3D4-3535-4368-9D5E-7319C5AF14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AD3B9EC-C089-427D-A1FA-230C3A135662}" type="datetimeFigureOut">
              <a:rPr lang="pt-BR"/>
              <a:pPr>
                <a:defRPr/>
              </a:pPr>
              <a:t>27/02/2012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5D3A59-8CFE-473F-B233-79E4E27799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16" r:id="rId3"/>
    <p:sldLayoutId id="2147483710" r:id="rId4"/>
    <p:sldLayoutId id="2147483717" r:id="rId5"/>
    <p:sldLayoutId id="2147483711" r:id="rId6"/>
    <p:sldLayoutId id="2147483712" r:id="rId7"/>
    <p:sldLayoutId id="2147483718" r:id="rId8"/>
    <p:sldLayoutId id="2147483719" r:id="rId9"/>
    <p:sldLayoutId id="2147483713" r:id="rId10"/>
    <p:sldLayoutId id="2147483714" r:id="rId11"/>
    <p:sldLayoutId id="214748372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err="1" smtClean="0"/>
              <a:t>Arrays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Varrendo um array (forma 1)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8713" y="3141663"/>
            <a:ext cx="7115175" cy="2590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buNone/>
            </a:pPr>
            <a:r>
              <a:rPr lang="pt-BR" sz="2600" dirty="0" smtClean="0"/>
              <a:t>String[ ] nome = { “</a:t>
            </a:r>
            <a:r>
              <a:rPr lang="pt-BR" sz="2600" dirty="0" smtClean="0">
                <a:solidFill>
                  <a:srgbClr val="FFC000"/>
                </a:solidFill>
              </a:rPr>
              <a:t>Manuel</a:t>
            </a:r>
            <a:r>
              <a:rPr lang="pt-BR" sz="2600" dirty="0" smtClean="0"/>
              <a:t>”, “</a:t>
            </a:r>
            <a:r>
              <a:rPr lang="pt-BR" dirty="0" smtClean="0">
                <a:solidFill>
                  <a:srgbClr val="FFC000"/>
                </a:solidFill>
              </a:rPr>
              <a:t>Joaquim</a:t>
            </a:r>
            <a:r>
              <a:rPr lang="pt-BR" sz="2600" dirty="0" smtClean="0"/>
              <a:t>”, “</a:t>
            </a:r>
            <a:r>
              <a:rPr lang="pt-BR" dirty="0" smtClean="0">
                <a:solidFill>
                  <a:srgbClr val="FFC000"/>
                </a:solidFill>
              </a:rPr>
              <a:t>Maria</a:t>
            </a:r>
            <a:r>
              <a:rPr lang="pt-BR" sz="2600" dirty="0" smtClean="0"/>
              <a:t>”, 	“</a:t>
            </a:r>
            <a:r>
              <a:rPr lang="pt-BR" dirty="0" smtClean="0">
                <a:solidFill>
                  <a:srgbClr val="FFC000"/>
                </a:solidFill>
              </a:rPr>
              <a:t>Augusto</a:t>
            </a:r>
            <a:r>
              <a:rPr lang="pt-BR" sz="2600" dirty="0" smtClean="0"/>
              <a:t>”, “</a:t>
            </a:r>
            <a:r>
              <a:rPr lang="pt-BR" dirty="0" smtClean="0">
                <a:solidFill>
                  <a:srgbClr val="FFC000"/>
                </a:solidFill>
              </a:rPr>
              <a:t>Júlio</a:t>
            </a:r>
            <a:r>
              <a:rPr lang="pt-BR" sz="2600" dirty="0" smtClean="0"/>
              <a:t>”, “</a:t>
            </a:r>
            <a:r>
              <a:rPr lang="pt-BR" dirty="0" smtClean="0">
                <a:solidFill>
                  <a:srgbClr val="FFC000"/>
                </a:solidFill>
              </a:rPr>
              <a:t>Silvia</a:t>
            </a:r>
            <a:r>
              <a:rPr lang="pt-BR" sz="2600" dirty="0" smtClean="0"/>
              <a:t>” };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buNone/>
            </a:pPr>
            <a:endParaRPr lang="pt-BR" sz="2600" dirty="0" smtClean="0"/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buNone/>
            </a:pPr>
            <a:r>
              <a:rPr lang="pt-BR" sz="2600" dirty="0" smtClean="0">
                <a:solidFill>
                  <a:srgbClr val="FFC000"/>
                </a:solidFill>
              </a:rPr>
              <a:t>for (</a:t>
            </a:r>
            <a:r>
              <a:rPr lang="pt-BR" sz="2600" dirty="0" err="1" smtClean="0"/>
              <a:t>int</a:t>
            </a:r>
            <a:r>
              <a:rPr lang="pt-BR" sz="2600" dirty="0" smtClean="0"/>
              <a:t> i</a:t>
            </a:r>
            <a:r>
              <a:rPr lang="pt-BR" sz="2600" dirty="0" smtClean="0">
                <a:solidFill>
                  <a:srgbClr val="FFC000"/>
                </a:solidFill>
              </a:rPr>
              <a:t> = 0; </a:t>
            </a:r>
            <a:r>
              <a:rPr lang="pt-BR" sz="2600" dirty="0" smtClean="0"/>
              <a:t>i</a:t>
            </a:r>
            <a:r>
              <a:rPr lang="pt-BR" sz="2600" dirty="0" smtClean="0">
                <a:solidFill>
                  <a:srgbClr val="FFC000"/>
                </a:solidFill>
              </a:rPr>
              <a:t> &lt; </a:t>
            </a:r>
            <a:r>
              <a:rPr lang="pt-BR" sz="2600" dirty="0" smtClean="0"/>
              <a:t>nome.</a:t>
            </a:r>
            <a:r>
              <a:rPr lang="pt-BR" sz="2600" b="1" dirty="0" err="1" smtClean="0"/>
              <a:t>length</a:t>
            </a:r>
            <a:r>
              <a:rPr lang="pt-BR" sz="2600" dirty="0" smtClean="0">
                <a:solidFill>
                  <a:srgbClr val="FFC000"/>
                </a:solidFill>
              </a:rPr>
              <a:t>; </a:t>
            </a:r>
            <a:r>
              <a:rPr lang="pt-BR" sz="2600" dirty="0" smtClean="0"/>
              <a:t>i</a:t>
            </a:r>
            <a:r>
              <a:rPr lang="pt-BR" sz="2600" dirty="0" smtClean="0">
                <a:solidFill>
                  <a:srgbClr val="FFC000"/>
                </a:solidFill>
              </a:rPr>
              <a:t>++) {</a:t>
            </a:r>
            <a:br>
              <a:rPr lang="pt-BR" sz="2600" dirty="0" smtClean="0">
                <a:solidFill>
                  <a:srgbClr val="FFC000"/>
                </a:solidFill>
              </a:rPr>
            </a:br>
            <a:r>
              <a:rPr lang="pt-BR" sz="2600" dirty="0" smtClean="0">
                <a:solidFill>
                  <a:srgbClr val="FFC000"/>
                </a:solidFill>
              </a:rPr>
              <a:t>	System.</a:t>
            </a:r>
            <a:r>
              <a:rPr lang="pt-BR" sz="2600" dirty="0" err="1" smtClean="0">
                <a:solidFill>
                  <a:srgbClr val="FFC000"/>
                </a:solidFill>
              </a:rPr>
              <a:t>out.println</a:t>
            </a:r>
            <a:r>
              <a:rPr lang="pt-BR" sz="2600" dirty="0" smtClean="0">
                <a:solidFill>
                  <a:srgbClr val="FFC000"/>
                </a:solidFill>
              </a:rPr>
              <a:t>(</a:t>
            </a:r>
            <a:r>
              <a:rPr lang="pt-BR" sz="2600" dirty="0" smtClean="0"/>
              <a:t>nome[i]</a:t>
            </a:r>
            <a:r>
              <a:rPr lang="pt-BR" sz="2600" dirty="0" smtClean="0">
                <a:solidFill>
                  <a:srgbClr val="FFC000"/>
                </a:solidFill>
              </a:rPr>
              <a:t>);</a:t>
            </a:r>
            <a:br>
              <a:rPr lang="pt-BR" sz="2600" dirty="0" smtClean="0">
                <a:solidFill>
                  <a:srgbClr val="FFC000"/>
                </a:solidFill>
              </a:rPr>
            </a:br>
            <a:r>
              <a:rPr lang="pt-BR" sz="2600" dirty="0" smtClean="0">
                <a:solidFill>
                  <a:srgbClr val="FFC000"/>
                </a:solidFill>
              </a:rPr>
              <a:t>}</a:t>
            </a:r>
            <a:endParaRPr lang="en-US" sz="2600" dirty="0" smtClean="0">
              <a:solidFill>
                <a:srgbClr val="FFC0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95536" y="1773238"/>
            <a:ext cx="7556500" cy="50323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Forma tradicional (“for” comum)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Varrendo um array (forma 2)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8713" y="3141663"/>
            <a:ext cx="7115175" cy="2590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pt-BR" dirty="0" smtClean="0"/>
              <a:t>String[ ] nome = { “</a:t>
            </a:r>
            <a:r>
              <a:rPr lang="pt-BR" dirty="0" smtClean="0">
                <a:solidFill>
                  <a:srgbClr val="FFC000"/>
                </a:solidFill>
              </a:rPr>
              <a:t>Manuel</a:t>
            </a:r>
            <a:r>
              <a:rPr lang="pt-BR" dirty="0" smtClean="0"/>
              <a:t>”, “</a:t>
            </a:r>
            <a:r>
              <a:rPr lang="pt-BR" dirty="0" smtClean="0">
                <a:solidFill>
                  <a:srgbClr val="FFC000"/>
                </a:solidFill>
              </a:rPr>
              <a:t>Joaquim</a:t>
            </a:r>
            <a:r>
              <a:rPr lang="pt-BR" dirty="0" smtClean="0"/>
              <a:t>”, “</a:t>
            </a:r>
            <a:r>
              <a:rPr lang="pt-BR" dirty="0" smtClean="0">
                <a:solidFill>
                  <a:srgbClr val="FFC000"/>
                </a:solidFill>
              </a:rPr>
              <a:t>Maria</a:t>
            </a:r>
            <a:r>
              <a:rPr lang="pt-BR" dirty="0" smtClean="0"/>
              <a:t>”, 	“</a:t>
            </a:r>
            <a:r>
              <a:rPr lang="pt-BR" dirty="0" smtClean="0">
                <a:solidFill>
                  <a:srgbClr val="FFC000"/>
                </a:solidFill>
              </a:rPr>
              <a:t>Augusto</a:t>
            </a:r>
            <a:r>
              <a:rPr lang="pt-BR" dirty="0" smtClean="0"/>
              <a:t>”, “</a:t>
            </a:r>
            <a:r>
              <a:rPr lang="pt-BR" dirty="0" smtClean="0">
                <a:solidFill>
                  <a:srgbClr val="FFC000"/>
                </a:solidFill>
              </a:rPr>
              <a:t>Júlio</a:t>
            </a:r>
            <a:r>
              <a:rPr lang="pt-BR" dirty="0" smtClean="0"/>
              <a:t>”, “</a:t>
            </a:r>
            <a:r>
              <a:rPr lang="pt-BR" dirty="0" smtClean="0">
                <a:solidFill>
                  <a:srgbClr val="FFC000"/>
                </a:solidFill>
              </a:rPr>
              <a:t>Silvia</a:t>
            </a:r>
            <a:r>
              <a:rPr lang="pt-BR" dirty="0" smtClean="0"/>
              <a:t>” 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BR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dirty="0" smtClean="0">
                <a:solidFill>
                  <a:srgbClr val="FFC000"/>
                </a:solidFill>
              </a:rPr>
              <a:t>for 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smtClean="0"/>
              <a:t>String n : nome</a:t>
            </a:r>
            <a:r>
              <a:rPr lang="pt-BR" dirty="0" smtClean="0">
                <a:solidFill>
                  <a:srgbClr val="FFC000"/>
                </a:solidFill>
              </a:rPr>
              <a:t>) </a:t>
            </a:r>
            <a:r>
              <a:rPr lang="pt-BR" dirty="0" smtClean="0">
                <a:solidFill>
                  <a:srgbClr val="FFC000"/>
                </a:solidFill>
              </a:rPr>
              <a:t>{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>
                <a:solidFill>
                  <a:srgbClr val="FFC000"/>
                </a:solidFill>
              </a:rPr>
              <a:t>	</a:t>
            </a:r>
            <a:r>
              <a:rPr lang="pt-BR" dirty="0" smtClean="0">
                <a:solidFill>
                  <a:srgbClr val="FFC000"/>
                </a:solidFill>
              </a:rPr>
              <a:t>System.</a:t>
            </a:r>
            <a:r>
              <a:rPr lang="pt-BR" dirty="0" err="1" smtClean="0">
                <a:solidFill>
                  <a:srgbClr val="FFC000"/>
                </a:solidFill>
              </a:rPr>
              <a:t>out.println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smtClean="0"/>
              <a:t>n</a:t>
            </a:r>
            <a:r>
              <a:rPr lang="pt-BR" dirty="0" smtClean="0">
                <a:solidFill>
                  <a:srgbClr val="FFC000"/>
                </a:solidFill>
              </a:rPr>
              <a:t>);</a:t>
            </a:r>
            <a:r>
              <a:rPr lang="pt-BR" dirty="0" smtClean="0">
                <a:solidFill>
                  <a:srgbClr val="FFC000"/>
                </a:solidFill>
              </a:rPr>
              <a:t/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>
                <a:solidFill>
                  <a:srgbClr val="FFC000"/>
                </a:solidFill>
              </a:rPr>
              <a:t>}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5536" y="1773238"/>
            <a:ext cx="7556500" cy="50323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Forma nova a partir do Java 5 (“for </a:t>
            </a:r>
            <a:r>
              <a:rPr lang="pt-BR" sz="2800" dirty="0" err="1" smtClean="0"/>
              <a:t>each</a:t>
            </a:r>
            <a:r>
              <a:rPr lang="pt-BR" sz="2800" dirty="0" smtClean="0"/>
              <a:t>”)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 de 2 dimensões (matriz)</a:t>
            </a:r>
            <a:endParaRPr lang="en-US" smtClean="0"/>
          </a:p>
        </p:txBody>
      </p:sp>
      <p:sp>
        <p:nvSpPr>
          <p:cNvPr id="14339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err="1" smtClean="0"/>
              <a:t>long</a:t>
            </a:r>
            <a:r>
              <a:rPr lang="pt-BR" sz="2400" dirty="0" smtClean="0"/>
              <a:t>[ ][ ]</a:t>
            </a:r>
            <a:r>
              <a:rPr lang="pt-BR" sz="2400" dirty="0" smtClean="0">
                <a:solidFill>
                  <a:srgbClr val="FFC000"/>
                </a:solidFill>
              </a:rPr>
              <a:t> matricula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long</a:t>
            </a:r>
            <a:r>
              <a:rPr lang="pt-BR" sz="2400" dirty="0" smtClean="0"/>
              <a:t>[3][5]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matricula</a:t>
            </a:r>
            <a:r>
              <a:rPr lang="pt-BR" sz="2400" dirty="0" smtClean="0"/>
              <a:t>[0][0]</a:t>
            </a:r>
            <a:r>
              <a:rPr lang="pt-BR" sz="2400" dirty="0" smtClean="0">
                <a:solidFill>
                  <a:srgbClr val="FFC000"/>
                </a:solidFill>
              </a:rPr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12563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matricula</a:t>
            </a:r>
            <a:r>
              <a:rPr lang="pt-BR" sz="2400" dirty="0" smtClean="0"/>
              <a:t>[0][1]</a:t>
            </a:r>
            <a:r>
              <a:rPr lang="pt-BR" sz="2400" dirty="0" smtClean="0">
                <a:solidFill>
                  <a:srgbClr val="FFC000"/>
                </a:solidFill>
              </a:rPr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8473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matricula</a:t>
            </a:r>
            <a:r>
              <a:rPr lang="pt-BR" sz="2400" dirty="0" smtClean="0"/>
              <a:t>[0][2]</a:t>
            </a:r>
            <a:r>
              <a:rPr lang="pt-BR" sz="2400" dirty="0" smtClean="0">
                <a:solidFill>
                  <a:srgbClr val="FFC000"/>
                </a:solidFill>
              </a:rPr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3693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matricula</a:t>
            </a:r>
            <a:r>
              <a:rPr lang="pt-BR" sz="2400" dirty="0" smtClean="0"/>
              <a:t>[0][3]</a:t>
            </a:r>
            <a:r>
              <a:rPr lang="pt-BR" sz="2400" dirty="0" smtClean="0">
                <a:solidFill>
                  <a:srgbClr val="FFC000"/>
                </a:solidFill>
              </a:rPr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8738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matricula</a:t>
            </a:r>
            <a:r>
              <a:rPr lang="pt-BR" sz="2400" dirty="0" smtClean="0"/>
              <a:t>[0][4]</a:t>
            </a:r>
            <a:r>
              <a:rPr lang="pt-BR" sz="2400" dirty="0" smtClean="0">
                <a:solidFill>
                  <a:srgbClr val="FFC000"/>
                </a:solidFill>
              </a:rPr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9838 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matricula</a:t>
            </a:r>
            <a:r>
              <a:rPr lang="pt-BR" sz="2400" dirty="0" smtClean="0"/>
              <a:t>[1][0]</a:t>
            </a:r>
            <a:r>
              <a:rPr lang="pt-BR" sz="2400" dirty="0" smtClean="0">
                <a:solidFill>
                  <a:srgbClr val="FFC000"/>
                </a:solidFill>
              </a:rPr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7438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matricula</a:t>
            </a:r>
            <a:r>
              <a:rPr lang="pt-BR" sz="2400" dirty="0" smtClean="0"/>
              <a:t>[1][1]</a:t>
            </a:r>
            <a:r>
              <a:rPr lang="pt-BR" sz="2400" dirty="0" smtClean="0">
                <a:solidFill>
                  <a:srgbClr val="FFC000"/>
                </a:solidFill>
              </a:rPr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12987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....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....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matricula</a:t>
            </a:r>
            <a:r>
              <a:rPr lang="pt-BR" sz="2400" dirty="0" smtClean="0"/>
              <a:t>[2][4]</a:t>
            </a:r>
            <a:r>
              <a:rPr lang="pt-BR" sz="2400" dirty="0" smtClean="0">
                <a:solidFill>
                  <a:srgbClr val="FFC000"/>
                </a:solidFill>
              </a:rPr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9343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  <a:endParaRPr lang="en-US" sz="2400" dirty="0" smtClean="0">
              <a:solidFill>
                <a:srgbClr val="FFC000"/>
              </a:solidFill>
            </a:endParaRPr>
          </a:p>
        </p:txBody>
      </p:sp>
      <p:sp>
        <p:nvSpPr>
          <p:cNvPr id="14340" name="AutoShape 15"/>
          <p:cNvSpPr>
            <a:spLocks noChangeArrowheads="1"/>
          </p:cNvSpPr>
          <p:nvPr/>
        </p:nvSpPr>
        <p:spPr bwMode="auto">
          <a:xfrm>
            <a:off x="4644008" y="4570313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2,0</a:t>
            </a:r>
          </a:p>
        </p:txBody>
      </p:sp>
      <p:sp>
        <p:nvSpPr>
          <p:cNvPr id="14341" name="AutoShape 20"/>
          <p:cNvSpPr>
            <a:spLocks noChangeArrowheads="1"/>
          </p:cNvSpPr>
          <p:nvPr/>
        </p:nvSpPr>
        <p:spPr bwMode="auto">
          <a:xfrm>
            <a:off x="52932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2,1</a:t>
            </a:r>
          </a:p>
        </p:txBody>
      </p:sp>
      <p:sp>
        <p:nvSpPr>
          <p:cNvPr id="14342" name="AutoShape 21"/>
          <p:cNvSpPr>
            <a:spLocks noChangeArrowheads="1"/>
          </p:cNvSpPr>
          <p:nvPr/>
        </p:nvSpPr>
        <p:spPr bwMode="auto">
          <a:xfrm>
            <a:off x="59409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2,2</a:t>
            </a:r>
          </a:p>
        </p:txBody>
      </p:sp>
      <p:sp>
        <p:nvSpPr>
          <p:cNvPr id="14343" name="AutoShape 22"/>
          <p:cNvSpPr>
            <a:spLocks noChangeArrowheads="1"/>
          </p:cNvSpPr>
          <p:nvPr/>
        </p:nvSpPr>
        <p:spPr bwMode="auto">
          <a:xfrm>
            <a:off x="65886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2,3</a:t>
            </a:r>
          </a:p>
        </p:txBody>
      </p:sp>
      <p:sp>
        <p:nvSpPr>
          <p:cNvPr id="14344" name="AutoShape 23"/>
          <p:cNvSpPr>
            <a:spLocks noChangeArrowheads="1"/>
          </p:cNvSpPr>
          <p:nvPr/>
        </p:nvSpPr>
        <p:spPr bwMode="auto">
          <a:xfrm>
            <a:off x="72363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2,4</a:t>
            </a:r>
          </a:p>
        </p:txBody>
      </p:sp>
      <p:sp>
        <p:nvSpPr>
          <p:cNvPr id="14345" name="AutoShape 24"/>
          <p:cNvSpPr>
            <a:spLocks noChangeArrowheads="1"/>
          </p:cNvSpPr>
          <p:nvPr/>
        </p:nvSpPr>
        <p:spPr bwMode="auto">
          <a:xfrm>
            <a:off x="4644008" y="3922613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1,0</a:t>
            </a:r>
          </a:p>
        </p:txBody>
      </p:sp>
      <p:sp>
        <p:nvSpPr>
          <p:cNvPr id="14346" name="AutoShape 25"/>
          <p:cNvSpPr>
            <a:spLocks noChangeArrowheads="1"/>
          </p:cNvSpPr>
          <p:nvPr/>
        </p:nvSpPr>
        <p:spPr bwMode="auto">
          <a:xfrm>
            <a:off x="52932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>
                <a:solidFill>
                  <a:srgbClr val="FFFFFF"/>
                </a:solidFill>
                <a:latin typeface="Arial" charset="0"/>
              </a:rPr>
              <a:t>1,1</a:t>
            </a:r>
          </a:p>
        </p:txBody>
      </p:sp>
      <p:sp>
        <p:nvSpPr>
          <p:cNvPr id="14347" name="AutoShape 26"/>
          <p:cNvSpPr>
            <a:spLocks noChangeArrowheads="1"/>
          </p:cNvSpPr>
          <p:nvPr/>
        </p:nvSpPr>
        <p:spPr bwMode="auto">
          <a:xfrm>
            <a:off x="59409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1,2</a:t>
            </a:r>
          </a:p>
        </p:txBody>
      </p:sp>
      <p:sp>
        <p:nvSpPr>
          <p:cNvPr id="14348" name="AutoShape 27"/>
          <p:cNvSpPr>
            <a:spLocks noChangeArrowheads="1"/>
          </p:cNvSpPr>
          <p:nvPr/>
        </p:nvSpPr>
        <p:spPr bwMode="auto">
          <a:xfrm>
            <a:off x="65886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1,3</a:t>
            </a:r>
          </a:p>
        </p:txBody>
      </p:sp>
      <p:sp>
        <p:nvSpPr>
          <p:cNvPr id="14349" name="AutoShape 28"/>
          <p:cNvSpPr>
            <a:spLocks noChangeArrowheads="1"/>
          </p:cNvSpPr>
          <p:nvPr/>
        </p:nvSpPr>
        <p:spPr bwMode="auto">
          <a:xfrm>
            <a:off x="72363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1,4</a:t>
            </a:r>
          </a:p>
        </p:txBody>
      </p:sp>
      <p:sp>
        <p:nvSpPr>
          <p:cNvPr id="14350" name="AutoShape 29"/>
          <p:cNvSpPr>
            <a:spLocks noChangeArrowheads="1"/>
          </p:cNvSpPr>
          <p:nvPr/>
        </p:nvSpPr>
        <p:spPr bwMode="auto">
          <a:xfrm>
            <a:off x="4644008" y="3273325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0,0</a:t>
            </a:r>
          </a:p>
        </p:txBody>
      </p:sp>
      <p:sp>
        <p:nvSpPr>
          <p:cNvPr id="14351" name="AutoShape 30"/>
          <p:cNvSpPr>
            <a:spLocks noChangeArrowheads="1"/>
          </p:cNvSpPr>
          <p:nvPr/>
        </p:nvSpPr>
        <p:spPr bwMode="auto">
          <a:xfrm>
            <a:off x="52932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14352" name="AutoShape 31"/>
          <p:cNvSpPr>
            <a:spLocks noChangeArrowheads="1"/>
          </p:cNvSpPr>
          <p:nvPr/>
        </p:nvSpPr>
        <p:spPr bwMode="auto">
          <a:xfrm>
            <a:off x="59409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0,2</a:t>
            </a:r>
          </a:p>
        </p:txBody>
      </p:sp>
      <p:sp>
        <p:nvSpPr>
          <p:cNvPr id="14353" name="AutoShape 32"/>
          <p:cNvSpPr>
            <a:spLocks noChangeArrowheads="1"/>
          </p:cNvSpPr>
          <p:nvPr/>
        </p:nvSpPr>
        <p:spPr bwMode="auto">
          <a:xfrm>
            <a:off x="65886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0,3</a:t>
            </a:r>
          </a:p>
        </p:txBody>
      </p:sp>
      <p:sp>
        <p:nvSpPr>
          <p:cNvPr id="14354" name="AutoShape 33"/>
          <p:cNvSpPr>
            <a:spLocks noChangeArrowheads="1"/>
          </p:cNvSpPr>
          <p:nvPr/>
        </p:nvSpPr>
        <p:spPr bwMode="auto">
          <a:xfrm>
            <a:off x="72363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0,4</a:t>
            </a:r>
          </a:p>
        </p:txBody>
      </p:sp>
      <p:sp>
        <p:nvSpPr>
          <p:cNvPr id="14355" name="Text Box 34"/>
          <p:cNvSpPr txBox="1">
            <a:spLocks noChangeArrowheads="1"/>
          </p:cNvSpPr>
          <p:nvPr/>
        </p:nvSpPr>
        <p:spPr bwMode="auto">
          <a:xfrm>
            <a:off x="5463158" y="5502175"/>
            <a:ext cx="1627188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9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>
                <a:solidFill>
                  <a:srgbClr val="F1B60F"/>
                </a:solidFill>
                <a:latin typeface="Arial" charset="0"/>
              </a:rPr>
              <a:t>matricula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 de 2 dimensões (matriz)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err="1" smtClean="0"/>
              <a:t>long</a:t>
            </a:r>
            <a:r>
              <a:rPr lang="pt-BR" sz="2400" dirty="0" smtClean="0"/>
              <a:t>[ ][ ] </a:t>
            </a:r>
            <a:r>
              <a:rPr lang="pt-BR" sz="2400" dirty="0" smtClean="0">
                <a:solidFill>
                  <a:srgbClr val="FFC000"/>
                </a:solidFill>
              </a:rPr>
              <a:t>matricula</a:t>
            </a:r>
            <a:r>
              <a:rPr lang="pt-BR" sz="2400" dirty="0" smtClean="0"/>
              <a:t> = {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	{ </a:t>
            </a:r>
            <a:r>
              <a:rPr lang="pt-BR" sz="2400" dirty="0" smtClean="0">
                <a:solidFill>
                  <a:srgbClr val="FFC000"/>
                </a:solidFill>
              </a:rPr>
              <a:t>12563</a:t>
            </a:r>
            <a:r>
              <a:rPr lang="pt-BR" sz="2400" dirty="0" smtClean="0"/>
              <a:t>, </a:t>
            </a:r>
            <a:r>
              <a:rPr lang="pt-BR" sz="2400" dirty="0" smtClean="0">
                <a:solidFill>
                  <a:srgbClr val="FFC000"/>
                </a:solidFill>
              </a:rPr>
              <a:t>8473</a:t>
            </a:r>
            <a:r>
              <a:rPr lang="pt-BR" sz="2400" dirty="0" smtClean="0"/>
              <a:t>, </a:t>
            </a:r>
            <a:r>
              <a:rPr lang="pt-BR" sz="2400" dirty="0" smtClean="0">
                <a:solidFill>
                  <a:srgbClr val="FFC000"/>
                </a:solidFill>
              </a:rPr>
              <a:t>3693</a:t>
            </a:r>
            <a:r>
              <a:rPr lang="pt-BR" sz="2400" dirty="0" smtClean="0"/>
              <a:t>, </a:t>
            </a:r>
            <a:r>
              <a:rPr lang="pt-BR" sz="2400" dirty="0" smtClean="0">
                <a:solidFill>
                  <a:srgbClr val="FFC000"/>
                </a:solidFill>
              </a:rPr>
              <a:t>8738</a:t>
            </a:r>
            <a:r>
              <a:rPr lang="pt-BR" sz="2400" dirty="0" smtClean="0"/>
              <a:t>, </a:t>
            </a:r>
            <a:r>
              <a:rPr lang="pt-BR" sz="2400" dirty="0" smtClean="0">
                <a:solidFill>
                  <a:srgbClr val="FFC000"/>
                </a:solidFill>
              </a:rPr>
              <a:t>9838</a:t>
            </a:r>
            <a:r>
              <a:rPr lang="pt-BR" sz="2400" dirty="0" smtClean="0"/>
              <a:t> },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	{ </a:t>
            </a:r>
            <a:r>
              <a:rPr lang="pt-BR" sz="2400" dirty="0" smtClean="0">
                <a:solidFill>
                  <a:srgbClr val="FFC000"/>
                </a:solidFill>
              </a:rPr>
              <a:t>7438</a:t>
            </a:r>
            <a:r>
              <a:rPr lang="pt-BR" sz="2400" dirty="0" smtClean="0"/>
              <a:t>, </a:t>
            </a:r>
            <a:r>
              <a:rPr lang="pt-BR" sz="2400" dirty="0" smtClean="0">
                <a:solidFill>
                  <a:srgbClr val="FFC000"/>
                </a:solidFill>
              </a:rPr>
              <a:t>12987</a:t>
            </a:r>
            <a:r>
              <a:rPr lang="pt-BR" sz="2400" dirty="0" smtClean="0"/>
              <a:t>, </a:t>
            </a:r>
            <a:r>
              <a:rPr lang="pt-BR" sz="2400" dirty="0" smtClean="0">
                <a:solidFill>
                  <a:srgbClr val="FFC000"/>
                </a:solidFill>
              </a:rPr>
              <a:t>0922</a:t>
            </a:r>
            <a:r>
              <a:rPr lang="pt-BR" sz="2400" dirty="0" smtClean="0"/>
              <a:t>,  </a:t>
            </a:r>
            <a:r>
              <a:rPr lang="pt-BR" sz="2400" dirty="0" smtClean="0">
                <a:solidFill>
                  <a:srgbClr val="FFC000"/>
                </a:solidFill>
              </a:rPr>
              <a:t>1879</a:t>
            </a:r>
            <a:r>
              <a:rPr lang="pt-BR" sz="2400" dirty="0" smtClean="0"/>
              <a:t>, </a:t>
            </a:r>
            <a:r>
              <a:rPr lang="pt-BR" sz="2400" dirty="0" smtClean="0">
                <a:solidFill>
                  <a:srgbClr val="FFC000"/>
                </a:solidFill>
              </a:rPr>
              <a:t>70987</a:t>
            </a:r>
            <a:r>
              <a:rPr lang="pt-BR" sz="2400" dirty="0" smtClean="0"/>
              <a:t> },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	{ </a:t>
            </a:r>
            <a:r>
              <a:rPr lang="pt-BR" sz="2400" dirty="0" smtClean="0">
                <a:solidFill>
                  <a:srgbClr val="FFC000"/>
                </a:solidFill>
              </a:rPr>
              <a:t>20870</a:t>
            </a:r>
            <a:r>
              <a:rPr lang="pt-BR" sz="2400" dirty="0" smtClean="0"/>
              <a:t>, </a:t>
            </a:r>
            <a:r>
              <a:rPr lang="pt-BR" sz="2400" dirty="0" smtClean="0">
                <a:solidFill>
                  <a:srgbClr val="FFC000"/>
                </a:solidFill>
              </a:rPr>
              <a:t>9870</a:t>
            </a:r>
            <a:r>
              <a:rPr lang="pt-BR" sz="2400" dirty="0" smtClean="0"/>
              <a:t>, </a:t>
            </a:r>
            <a:r>
              <a:rPr lang="pt-BR" sz="2400" dirty="0" smtClean="0">
                <a:solidFill>
                  <a:srgbClr val="FFC000"/>
                </a:solidFill>
              </a:rPr>
              <a:t>4788</a:t>
            </a:r>
            <a:r>
              <a:rPr lang="pt-BR" sz="2400" dirty="0" smtClean="0"/>
              <a:t>, </a:t>
            </a:r>
            <a:r>
              <a:rPr lang="pt-BR" sz="2400" dirty="0" smtClean="0">
                <a:solidFill>
                  <a:srgbClr val="FFC000"/>
                </a:solidFill>
              </a:rPr>
              <a:t>9784</a:t>
            </a:r>
            <a:r>
              <a:rPr lang="pt-BR" sz="2400" dirty="0" smtClean="0"/>
              <a:t>, </a:t>
            </a:r>
            <a:r>
              <a:rPr lang="pt-BR" sz="2400" dirty="0" smtClean="0">
                <a:solidFill>
                  <a:srgbClr val="FFC000"/>
                </a:solidFill>
              </a:rPr>
              <a:t>3456</a:t>
            </a:r>
            <a:r>
              <a:rPr lang="pt-BR" sz="2400" dirty="0" smtClean="0"/>
              <a:t>}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}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  <a:endParaRPr lang="en-US" sz="2400" dirty="0" smtClean="0">
              <a:solidFill>
                <a:srgbClr val="FFC000"/>
              </a:solidFill>
            </a:endParaRP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644008" y="4570313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2,0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52932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2,1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59409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2,2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65886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2,3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72363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2,4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4644008" y="3922613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1,0</a:t>
            </a: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52932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1,1</a:t>
            </a:r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59409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1,2</a:t>
            </a: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65886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1,3</a:t>
            </a:r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72363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1,4</a:t>
            </a:r>
          </a:p>
        </p:txBody>
      </p:sp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4644008" y="3273325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0,0</a:t>
            </a:r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52932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59409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0,2</a:t>
            </a:r>
          </a:p>
        </p:txBody>
      </p:sp>
      <p:sp>
        <p:nvSpPr>
          <p:cNvPr id="15377" name="AutoShape 17"/>
          <p:cNvSpPr>
            <a:spLocks noChangeArrowheads="1"/>
          </p:cNvSpPr>
          <p:nvPr/>
        </p:nvSpPr>
        <p:spPr bwMode="auto">
          <a:xfrm>
            <a:off x="65886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0,3</a:t>
            </a:r>
          </a:p>
        </p:txBody>
      </p:sp>
      <p:sp>
        <p:nvSpPr>
          <p:cNvPr id="15378" name="AutoShape 18"/>
          <p:cNvSpPr>
            <a:spLocks noChangeArrowheads="1"/>
          </p:cNvSpPr>
          <p:nvPr/>
        </p:nvSpPr>
        <p:spPr bwMode="auto">
          <a:xfrm>
            <a:off x="72363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0,4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463158" y="5502175"/>
            <a:ext cx="1627188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9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>
                <a:solidFill>
                  <a:srgbClr val="F1B60F"/>
                </a:solidFill>
                <a:latin typeface="Arial" charset="0"/>
              </a:rPr>
              <a:t>matricula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Varrendo uma matriz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sz="2800" dirty="0" smtClean="0">
                <a:solidFill>
                  <a:srgbClr val="F1B60F"/>
                </a:solidFill>
              </a:rPr>
              <a:t>for (</a:t>
            </a:r>
            <a:r>
              <a:rPr lang="pt-BR" sz="2800" dirty="0" err="1" smtClean="0">
                <a:solidFill>
                  <a:srgbClr val="F1B60F"/>
                </a:solidFill>
              </a:rPr>
              <a:t>int</a:t>
            </a:r>
            <a:r>
              <a:rPr lang="pt-BR" sz="2800" dirty="0" smtClean="0">
                <a:solidFill>
                  <a:srgbClr val="F1B60F"/>
                </a:solidFill>
              </a:rPr>
              <a:t> </a:t>
            </a:r>
            <a:r>
              <a:rPr lang="pt-BR" sz="2800" dirty="0" smtClean="0"/>
              <a:t>i</a:t>
            </a:r>
            <a:r>
              <a:rPr lang="pt-BR" sz="2800" dirty="0" smtClean="0">
                <a:solidFill>
                  <a:srgbClr val="F1B60F"/>
                </a:solidFill>
              </a:rPr>
              <a:t> = 0; </a:t>
            </a:r>
            <a:r>
              <a:rPr lang="pt-BR" sz="2800" dirty="0" smtClean="0"/>
              <a:t>i</a:t>
            </a:r>
            <a:r>
              <a:rPr lang="pt-BR" sz="2800" dirty="0" smtClean="0">
                <a:solidFill>
                  <a:srgbClr val="F1B60F"/>
                </a:solidFill>
              </a:rPr>
              <a:t> &lt; </a:t>
            </a:r>
            <a:r>
              <a:rPr lang="pt-BR" sz="2800" dirty="0" smtClean="0"/>
              <a:t>matricula.</a:t>
            </a:r>
            <a:r>
              <a:rPr lang="pt-BR" sz="2800" dirty="0" err="1" smtClean="0"/>
              <a:t>length</a:t>
            </a:r>
            <a:r>
              <a:rPr lang="pt-BR" sz="2800" dirty="0" smtClean="0">
                <a:solidFill>
                  <a:srgbClr val="F1B60F"/>
                </a:solidFill>
              </a:rPr>
              <a:t>; </a:t>
            </a:r>
            <a:r>
              <a:rPr lang="pt-BR" sz="2800" dirty="0" smtClean="0"/>
              <a:t>i</a:t>
            </a:r>
            <a:r>
              <a:rPr lang="pt-BR" sz="2800" dirty="0" smtClean="0">
                <a:solidFill>
                  <a:srgbClr val="F1B60F"/>
                </a:solidFill>
              </a:rPr>
              <a:t>++) {</a:t>
            </a:r>
            <a:br>
              <a:rPr lang="pt-BR" sz="2800" dirty="0" smtClean="0">
                <a:solidFill>
                  <a:srgbClr val="F1B60F"/>
                </a:solidFill>
              </a:rPr>
            </a:br>
            <a:r>
              <a:rPr lang="pt-BR" sz="2800" dirty="0" smtClean="0">
                <a:solidFill>
                  <a:srgbClr val="F1B60F"/>
                </a:solidFill>
              </a:rPr>
              <a:t>	for (</a:t>
            </a:r>
            <a:r>
              <a:rPr lang="pt-BR" sz="2800" dirty="0" err="1" smtClean="0">
                <a:solidFill>
                  <a:srgbClr val="F1B60F"/>
                </a:solidFill>
              </a:rPr>
              <a:t>int</a:t>
            </a:r>
            <a:r>
              <a:rPr lang="pt-BR" sz="2800" dirty="0" smtClean="0">
                <a:solidFill>
                  <a:srgbClr val="F1B60F"/>
                </a:solidFill>
              </a:rPr>
              <a:t> </a:t>
            </a:r>
            <a:r>
              <a:rPr lang="pt-BR" sz="2800" dirty="0" smtClean="0"/>
              <a:t>j</a:t>
            </a:r>
            <a:r>
              <a:rPr lang="pt-BR" sz="2800" dirty="0" smtClean="0">
                <a:solidFill>
                  <a:srgbClr val="F1B60F"/>
                </a:solidFill>
              </a:rPr>
              <a:t> = 0; </a:t>
            </a:r>
            <a:r>
              <a:rPr lang="pt-BR" sz="2800" dirty="0" smtClean="0"/>
              <a:t>j</a:t>
            </a:r>
            <a:r>
              <a:rPr lang="pt-BR" sz="2800" dirty="0" smtClean="0">
                <a:solidFill>
                  <a:srgbClr val="F1B60F"/>
                </a:solidFill>
              </a:rPr>
              <a:t> &lt; </a:t>
            </a:r>
            <a:r>
              <a:rPr lang="pt-BR" sz="2800" dirty="0" smtClean="0"/>
              <a:t>matricula[i].</a:t>
            </a:r>
            <a:r>
              <a:rPr lang="pt-BR" sz="2800" dirty="0" err="1" smtClean="0"/>
              <a:t>length</a:t>
            </a:r>
            <a:r>
              <a:rPr lang="pt-BR" sz="2800" dirty="0" smtClean="0">
                <a:solidFill>
                  <a:srgbClr val="F1B60F"/>
                </a:solidFill>
              </a:rPr>
              <a:t>; </a:t>
            </a:r>
            <a:r>
              <a:rPr lang="pt-BR" sz="2800" dirty="0" smtClean="0"/>
              <a:t>j</a:t>
            </a:r>
            <a:r>
              <a:rPr lang="pt-BR" sz="2800" dirty="0" smtClean="0">
                <a:solidFill>
                  <a:srgbClr val="F1B60F"/>
                </a:solidFill>
              </a:rPr>
              <a:t>++) {</a:t>
            </a:r>
            <a:br>
              <a:rPr lang="pt-BR" sz="2800" dirty="0" smtClean="0">
                <a:solidFill>
                  <a:srgbClr val="F1B60F"/>
                </a:solidFill>
              </a:rPr>
            </a:br>
            <a:r>
              <a:rPr lang="pt-BR" sz="2800" dirty="0" smtClean="0">
                <a:solidFill>
                  <a:srgbClr val="F1B60F"/>
                </a:solidFill>
              </a:rPr>
              <a:t>		System.</a:t>
            </a:r>
            <a:r>
              <a:rPr lang="pt-BR" sz="2800" dirty="0" err="1" smtClean="0">
                <a:solidFill>
                  <a:srgbClr val="F1B60F"/>
                </a:solidFill>
              </a:rPr>
              <a:t>out.println</a:t>
            </a:r>
            <a:r>
              <a:rPr lang="pt-BR" sz="2800" dirty="0" smtClean="0">
                <a:solidFill>
                  <a:srgbClr val="F1B60F"/>
                </a:solidFill>
              </a:rPr>
              <a:t>(</a:t>
            </a:r>
            <a:r>
              <a:rPr lang="pt-BR" sz="2800" dirty="0" smtClean="0"/>
              <a:t>matricula[i][j]</a:t>
            </a:r>
            <a:r>
              <a:rPr lang="pt-BR" sz="2800" dirty="0" smtClean="0">
                <a:solidFill>
                  <a:srgbClr val="F1B60F"/>
                </a:solidFill>
              </a:rPr>
              <a:t>);</a:t>
            </a:r>
            <a:br>
              <a:rPr lang="pt-BR" sz="2800" dirty="0" smtClean="0">
                <a:solidFill>
                  <a:srgbClr val="F1B60F"/>
                </a:solidFill>
              </a:rPr>
            </a:br>
            <a:r>
              <a:rPr lang="pt-BR" sz="2800" dirty="0" smtClean="0">
                <a:solidFill>
                  <a:srgbClr val="F1B60F"/>
                </a:solidFill>
              </a:rPr>
              <a:t>	}</a:t>
            </a:r>
            <a:br>
              <a:rPr lang="pt-BR" sz="2800" dirty="0" smtClean="0">
                <a:solidFill>
                  <a:srgbClr val="F1B60F"/>
                </a:solidFill>
              </a:rPr>
            </a:br>
            <a:r>
              <a:rPr lang="pt-BR" sz="2800" dirty="0" smtClean="0">
                <a:solidFill>
                  <a:srgbClr val="F1B60F"/>
                </a:solidFill>
              </a:rPr>
              <a:t>}</a:t>
            </a:r>
            <a:endParaRPr lang="en-US" sz="2800" dirty="0" smtClean="0">
              <a:solidFill>
                <a:srgbClr val="F1B60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Varrendo uma matriz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sz="2800" dirty="0" smtClean="0">
                <a:solidFill>
                  <a:srgbClr val="F1B60F"/>
                </a:solidFill>
              </a:rPr>
              <a:t>for </a:t>
            </a:r>
            <a:r>
              <a:rPr lang="pt-BR" sz="2800" dirty="0" smtClean="0">
                <a:solidFill>
                  <a:srgbClr val="F1B60F"/>
                </a:solidFill>
              </a:rPr>
              <a:t>(</a:t>
            </a:r>
            <a:r>
              <a:rPr lang="pt-BR" sz="2800" dirty="0" err="1" smtClean="0"/>
              <a:t>long</a:t>
            </a:r>
            <a:r>
              <a:rPr lang="pt-BR" sz="2800" dirty="0" smtClean="0"/>
              <a:t>[] linha</a:t>
            </a:r>
            <a:r>
              <a:rPr lang="pt-BR" sz="2800" dirty="0" smtClean="0">
                <a:solidFill>
                  <a:srgbClr val="F1B60F"/>
                </a:solidFill>
              </a:rPr>
              <a:t> : </a:t>
            </a:r>
            <a:r>
              <a:rPr lang="pt-BR" sz="2800" dirty="0" smtClean="0"/>
              <a:t>matricula</a:t>
            </a:r>
            <a:r>
              <a:rPr lang="pt-BR" sz="2800" dirty="0" smtClean="0">
                <a:solidFill>
                  <a:srgbClr val="F1B60F"/>
                </a:solidFill>
              </a:rPr>
              <a:t>) </a:t>
            </a:r>
            <a:r>
              <a:rPr lang="pt-BR" sz="2800" dirty="0" smtClean="0">
                <a:solidFill>
                  <a:srgbClr val="F1B60F"/>
                </a:solidFill>
              </a:rPr>
              <a:t>{</a:t>
            </a:r>
            <a:br>
              <a:rPr lang="pt-BR" sz="2800" dirty="0" smtClean="0">
                <a:solidFill>
                  <a:srgbClr val="F1B60F"/>
                </a:solidFill>
              </a:rPr>
            </a:br>
            <a:r>
              <a:rPr lang="pt-BR" sz="2800" dirty="0" smtClean="0">
                <a:solidFill>
                  <a:srgbClr val="F1B60F"/>
                </a:solidFill>
              </a:rPr>
              <a:t>	for </a:t>
            </a:r>
            <a:r>
              <a:rPr lang="pt-BR" sz="2800" dirty="0" smtClean="0">
                <a:solidFill>
                  <a:srgbClr val="F1B60F"/>
                </a:solidFill>
              </a:rPr>
              <a:t>(</a:t>
            </a:r>
            <a:r>
              <a:rPr lang="pt-BR" sz="2800" dirty="0" err="1" smtClean="0"/>
              <a:t>long</a:t>
            </a:r>
            <a:r>
              <a:rPr lang="pt-BR" sz="2800" dirty="0" smtClean="0"/>
              <a:t> </a:t>
            </a:r>
            <a:r>
              <a:rPr lang="pt-BR" sz="2800" dirty="0" err="1" smtClean="0"/>
              <a:t>celula</a:t>
            </a:r>
            <a:r>
              <a:rPr lang="pt-BR" sz="2800" dirty="0" smtClean="0"/>
              <a:t> </a:t>
            </a:r>
            <a:r>
              <a:rPr lang="pt-BR" sz="2800" dirty="0" smtClean="0">
                <a:solidFill>
                  <a:srgbClr val="F1B60F"/>
                </a:solidFill>
              </a:rPr>
              <a:t>: </a:t>
            </a:r>
            <a:r>
              <a:rPr lang="pt-BR" sz="2800" dirty="0" smtClean="0"/>
              <a:t>linha</a:t>
            </a:r>
            <a:r>
              <a:rPr lang="pt-BR" sz="2800" dirty="0" smtClean="0">
                <a:solidFill>
                  <a:srgbClr val="F1B60F"/>
                </a:solidFill>
              </a:rPr>
              <a:t>) </a:t>
            </a:r>
            <a:r>
              <a:rPr lang="pt-BR" sz="2800" dirty="0" smtClean="0">
                <a:solidFill>
                  <a:srgbClr val="F1B60F"/>
                </a:solidFill>
              </a:rPr>
              <a:t>{</a:t>
            </a:r>
            <a:br>
              <a:rPr lang="pt-BR" sz="2800" dirty="0" smtClean="0">
                <a:solidFill>
                  <a:srgbClr val="F1B60F"/>
                </a:solidFill>
              </a:rPr>
            </a:br>
            <a:r>
              <a:rPr lang="pt-BR" sz="2800" dirty="0" smtClean="0">
                <a:solidFill>
                  <a:srgbClr val="F1B60F"/>
                </a:solidFill>
              </a:rPr>
              <a:t>		</a:t>
            </a:r>
            <a:r>
              <a:rPr lang="pt-BR" sz="2800" dirty="0" smtClean="0">
                <a:solidFill>
                  <a:srgbClr val="F1B60F"/>
                </a:solidFill>
              </a:rPr>
              <a:t>System.</a:t>
            </a:r>
            <a:r>
              <a:rPr lang="pt-BR" sz="2800" dirty="0" err="1" smtClean="0">
                <a:solidFill>
                  <a:srgbClr val="F1B60F"/>
                </a:solidFill>
              </a:rPr>
              <a:t>out.println</a:t>
            </a:r>
            <a:r>
              <a:rPr lang="pt-BR" sz="2800" dirty="0" smtClean="0">
                <a:solidFill>
                  <a:srgbClr val="F1B60F"/>
                </a:solidFill>
              </a:rPr>
              <a:t>(</a:t>
            </a:r>
            <a:r>
              <a:rPr lang="pt-BR" sz="2800" dirty="0" err="1" smtClean="0"/>
              <a:t>celula</a:t>
            </a:r>
            <a:r>
              <a:rPr lang="pt-BR" sz="2800" dirty="0" smtClean="0">
                <a:solidFill>
                  <a:srgbClr val="F1B60F"/>
                </a:solidFill>
              </a:rPr>
              <a:t>);</a:t>
            </a:r>
            <a:r>
              <a:rPr lang="pt-BR" sz="2800" dirty="0" smtClean="0">
                <a:solidFill>
                  <a:srgbClr val="F1B60F"/>
                </a:solidFill>
              </a:rPr>
              <a:t/>
            </a:r>
            <a:br>
              <a:rPr lang="pt-BR" sz="2800" dirty="0" smtClean="0">
                <a:solidFill>
                  <a:srgbClr val="F1B60F"/>
                </a:solidFill>
              </a:rPr>
            </a:br>
            <a:r>
              <a:rPr lang="pt-BR" sz="2800" dirty="0" smtClean="0">
                <a:solidFill>
                  <a:srgbClr val="F1B60F"/>
                </a:solidFill>
              </a:rPr>
              <a:t>	}</a:t>
            </a:r>
            <a:br>
              <a:rPr lang="pt-BR" sz="2800" dirty="0" smtClean="0">
                <a:solidFill>
                  <a:srgbClr val="F1B60F"/>
                </a:solidFill>
              </a:rPr>
            </a:br>
            <a:r>
              <a:rPr lang="pt-BR" sz="2800" dirty="0" smtClean="0">
                <a:solidFill>
                  <a:srgbClr val="F1B60F"/>
                </a:solidFill>
              </a:rPr>
              <a:t>}</a:t>
            </a:r>
            <a:endParaRPr lang="en-US" sz="2800" dirty="0" smtClean="0">
              <a:solidFill>
                <a:srgbClr val="F1B60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>
                <a:cs typeface="Times New Roman" pitchFamily="18" charset="0"/>
              </a:rPr>
              <a:t>Array de objetos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75656" y="1484784"/>
            <a:ext cx="6402238" cy="4836170"/>
          </a:xfrm>
        </p:spPr>
        <p:txBody>
          <a:bodyPr/>
          <a:lstStyle/>
          <a:p>
            <a:pPr marL="0" indent="0" eaLnBrk="1" hangingPunct="1">
              <a:spcBef>
                <a:spcPts val="165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pt-BR" sz="2800" dirty="0" smtClean="0">
                <a:cs typeface="Times New Roman" pitchFamily="18" charset="0"/>
              </a:rPr>
              <a:t>Conta[ ]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= </a:t>
            </a:r>
            <a:r>
              <a:rPr lang="pt-BR" sz="2800" dirty="0" err="1" smtClean="0">
                <a:cs typeface="Times New Roman" pitchFamily="18" charset="0"/>
              </a:rPr>
              <a:t>new</a:t>
            </a:r>
            <a:r>
              <a:rPr lang="pt-BR" sz="2800" dirty="0" smtClean="0">
                <a:cs typeface="Times New Roman" pitchFamily="18" charset="0"/>
              </a:rPr>
              <a:t> Conta[2]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;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/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cs typeface="Times New Roman" pitchFamily="18" charset="0"/>
              </a:rPr>
              <a:t>[0</a:t>
            </a:r>
            <a:r>
              <a:rPr lang="pt-BR" sz="2800" dirty="0" smtClean="0">
                <a:cs typeface="Times New Roman" pitchFamily="18" charset="0"/>
              </a:rPr>
              <a:t>]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= </a:t>
            </a:r>
            <a:r>
              <a:rPr lang="pt-BR" sz="2800" dirty="0" err="1" smtClean="0">
                <a:cs typeface="Times New Roman" pitchFamily="18" charset="0"/>
              </a:rPr>
              <a:t>new</a:t>
            </a:r>
            <a:r>
              <a:rPr lang="pt-BR" sz="2800" dirty="0" smtClean="0">
                <a:cs typeface="Times New Roman" pitchFamily="18" charset="0"/>
              </a:rPr>
              <a:t> Conta()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;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cs typeface="Times New Roman" pitchFamily="18" charset="0"/>
              </a:rPr>
              <a:t>[0</a:t>
            </a:r>
            <a:r>
              <a:rPr lang="pt-BR" sz="2800" dirty="0" smtClean="0">
                <a:cs typeface="Times New Roman" pitchFamily="18" charset="0"/>
              </a:rPr>
              <a:t>]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.</a:t>
            </a:r>
            <a:r>
              <a:rPr lang="pt-BR" sz="2800" dirty="0" err="1" smtClean="0">
                <a:cs typeface="Times New Roman" pitchFamily="18" charset="0"/>
              </a:rPr>
              <a:t>setNumero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(5003);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cs typeface="Times New Roman" pitchFamily="18" charset="0"/>
              </a:rPr>
              <a:t>[0</a:t>
            </a:r>
            <a:r>
              <a:rPr lang="pt-BR" sz="2800" dirty="0" smtClean="0">
                <a:cs typeface="Times New Roman" pitchFamily="18" charset="0"/>
              </a:rPr>
              <a:t>]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.</a:t>
            </a:r>
            <a:r>
              <a:rPr lang="pt-BR" sz="2800" dirty="0" err="1" smtClean="0">
                <a:cs typeface="Times New Roman" pitchFamily="18" charset="0"/>
              </a:rPr>
              <a:t>setNome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("Manuel");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cs typeface="Times New Roman" pitchFamily="18" charset="0"/>
              </a:rPr>
              <a:t>[0</a:t>
            </a:r>
            <a:r>
              <a:rPr lang="pt-BR" sz="2800" dirty="0" smtClean="0">
                <a:cs typeface="Times New Roman" pitchFamily="18" charset="0"/>
              </a:rPr>
              <a:t>]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.</a:t>
            </a:r>
            <a:r>
              <a:rPr lang="pt-BR" sz="2800" dirty="0" err="1" smtClean="0">
                <a:cs typeface="Times New Roman" pitchFamily="18" charset="0"/>
              </a:rPr>
              <a:t>setSaldo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(800.0);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/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cs typeface="Times New Roman" pitchFamily="18" charset="0"/>
              </a:rPr>
              <a:t>[1</a:t>
            </a:r>
            <a:r>
              <a:rPr lang="pt-BR" sz="2800" dirty="0" smtClean="0">
                <a:cs typeface="Times New Roman" pitchFamily="18" charset="0"/>
              </a:rPr>
              <a:t>]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= </a:t>
            </a:r>
            <a:r>
              <a:rPr lang="pt-BR" sz="2800" dirty="0" err="1" smtClean="0">
                <a:cs typeface="Times New Roman" pitchFamily="18" charset="0"/>
              </a:rPr>
              <a:t>new</a:t>
            </a:r>
            <a:r>
              <a:rPr lang="pt-BR" sz="2800" dirty="0" smtClean="0">
                <a:cs typeface="Times New Roman" pitchFamily="18" charset="0"/>
              </a:rPr>
              <a:t> Conta()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;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cs typeface="Times New Roman" pitchFamily="18" charset="0"/>
              </a:rPr>
              <a:t>[1</a:t>
            </a:r>
            <a:r>
              <a:rPr lang="pt-BR" sz="2800" dirty="0" smtClean="0">
                <a:cs typeface="Times New Roman" pitchFamily="18" charset="0"/>
              </a:rPr>
              <a:t>]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.</a:t>
            </a:r>
            <a:r>
              <a:rPr lang="pt-BR" sz="2800" dirty="0" err="1" smtClean="0">
                <a:cs typeface="Times New Roman" pitchFamily="18" charset="0"/>
              </a:rPr>
              <a:t>setNumero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(5004);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cs typeface="Times New Roman" pitchFamily="18" charset="0"/>
              </a:rPr>
              <a:t>[1</a:t>
            </a:r>
            <a:r>
              <a:rPr lang="pt-BR" sz="2800" dirty="0" smtClean="0">
                <a:cs typeface="Times New Roman" pitchFamily="18" charset="0"/>
              </a:rPr>
              <a:t>]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.</a:t>
            </a:r>
            <a:r>
              <a:rPr lang="pt-BR" sz="2800" dirty="0" err="1" smtClean="0">
                <a:cs typeface="Times New Roman" pitchFamily="18" charset="0"/>
              </a:rPr>
              <a:t>setNome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("Joaquim");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cs typeface="Times New Roman" pitchFamily="18" charset="0"/>
              </a:rPr>
              <a:t>[1</a:t>
            </a:r>
            <a:r>
              <a:rPr lang="pt-BR" sz="2800" dirty="0" smtClean="0">
                <a:cs typeface="Times New Roman" pitchFamily="18" charset="0"/>
              </a:rPr>
              <a:t>]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.</a:t>
            </a:r>
            <a:r>
              <a:rPr lang="pt-BR" sz="2800" dirty="0" err="1" smtClean="0">
                <a:cs typeface="Times New Roman" pitchFamily="18" charset="0"/>
              </a:rPr>
              <a:t>setSaldo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(650.0);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>
                <a:cs typeface="Times New Roman" pitchFamily="18" charset="0"/>
              </a:rPr>
              <a:t>Array de objetos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spcBef>
                <a:spcPts val="1650"/>
              </a:spcBef>
              <a:buClrTx/>
              <a:buFontTx/>
              <a:buNone/>
              <a:tabLst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640763" algn="l"/>
                <a:tab pos="9090025" algn="l"/>
                <a:tab pos="9539288" algn="l"/>
                <a:tab pos="9988550" algn="l"/>
                <a:tab pos="10437813" algn="l"/>
              </a:tabLst>
            </a:pPr>
            <a:r>
              <a:rPr lang="pt-BR" sz="2800" dirty="0" smtClean="0">
                <a:cs typeface="Times New Roman" pitchFamily="18" charset="0"/>
              </a:rPr>
              <a:t>Conta[ ]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cs typeface="Times New Roman" pitchFamily="18" charset="0"/>
              </a:rPr>
              <a:t> </a:t>
            </a:r>
            <a:r>
              <a:rPr lang="pt-BR" sz="2800" dirty="0" smtClean="0">
                <a:cs typeface="Times New Roman" pitchFamily="18" charset="0"/>
              </a:rPr>
              <a:t>= {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</a:t>
            </a:r>
            <a:r>
              <a:rPr lang="pt-BR" sz="2800" dirty="0" err="1" smtClean="0">
                <a:cs typeface="Times New Roman" pitchFamily="18" charset="0"/>
              </a:rPr>
              <a:t>new</a:t>
            </a:r>
            <a:r>
              <a:rPr lang="pt-BR" sz="2800" dirty="0" smtClean="0">
                <a:cs typeface="Times New Roman" pitchFamily="18" charset="0"/>
              </a:rPr>
              <a:t> Conta(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5003</a:t>
            </a:r>
            <a:r>
              <a:rPr lang="pt-BR" sz="2800" dirty="0" smtClean="0">
                <a:cs typeface="Times New Roman" pitchFamily="18" charset="0"/>
              </a:rPr>
              <a:t>, 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"Manuel"</a:t>
            </a:r>
            <a:r>
              <a:rPr lang="pt-BR" sz="2800" dirty="0" smtClean="0">
                <a:cs typeface="Times New Roman" pitchFamily="18" charset="0"/>
              </a:rPr>
              <a:t>, 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800.0</a:t>
            </a:r>
            <a:r>
              <a:rPr lang="pt-BR" sz="2800" dirty="0" smtClean="0">
                <a:cs typeface="Times New Roman" pitchFamily="18" charset="0"/>
              </a:rPr>
              <a:t>) ,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</a:t>
            </a:r>
            <a:r>
              <a:rPr lang="pt-BR" sz="2800" dirty="0" err="1" smtClean="0">
                <a:cs typeface="Times New Roman" pitchFamily="18" charset="0"/>
              </a:rPr>
              <a:t>new</a:t>
            </a:r>
            <a:r>
              <a:rPr lang="pt-BR" sz="2800" dirty="0" smtClean="0">
                <a:cs typeface="Times New Roman" pitchFamily="18" charset="0"/>
              </a:rPr>
              <a:t> Conta(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5004</a:t>
            </a:r>
            <a:r>
              <a:rPr lang="pt-BR" sz="2800" dirty="0" smtClean="0">
                <a:cs typeface="Times New Roman" pitchFamily="18" charset="0"/>
              </a:rPr>
              <a:t>, 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"Joaquim"</a:t>
            </a:r>
            <a:r>
              <a:rPr lang="pt-BR" sz="2800" dirty="0" smtClean="0">
                <a:cs typeface="Times New Roman" pitchFamily="18" charset="0"/>
              </a:rPr>
              <a:t>, 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650.0</a:t>
            </a:r>
            <a:r>
              <a:rPr lang="pt-BR" sz="2800" dirty="0" smtClean="0">
                <a:cs typeface="Times New Roman" pitchFamily="18" charset="0"/>
              </a:rPr>
              <a:t>) ,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</a:t>
            </a:r>
            <a:r>
              <a:rPr lang="pt-BR" sz="2800" dirty="0" err="1" smtClean="0">
                <a:cs typeface="Times New Roman" pitchFamily="18" charset="0"/>
              </a:rPr>
              <a:t>new</a:t>
            </a:r>
            <a:r>
              <a:rPr lang="pt-BR" sz="2800" dirty="0" smtClean="0">
                <a:cs typeface="Times New Roman" pitchFamily="18" charset="0"/>
              </a:rPr>
              <a:t> Conta(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5005</a:t>
            </a:r>
            <a:r>
              <a:rPr lang="pt-BR" sz="2800" dirty="0" smtClean="0">
                <a:cs typeface="Times New Roman" pitchFamily="18" charset="0"/>
              </a:rPr>
              <a:t>, 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"Maria"</a:t>
            </a:r>
            <a:r>
              <a:rPr lang="pt-BR" sz="2800" dirty="0" smtClean="0">
                <a:cs typeface="Times New Roman" pitchFamily="18" charset="0"/>
              </a:rPr>
              <a:t>, 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1020.0</a:t>
            </a:r>
            <a:r>
              <a:rPr lang="pt-BR" sz="2800" dirty="0" smtClean="0">
                <a:cs typeface="Times New Roman" pitchFamily="18" charset="0"/>
              </a:rPr>
              <a:t>) ,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</a:t>
            </a:r>
            <a:r>
              <a:rPr lang="pt-BR" sz="2800" dirty="0" err="1" smtClean="0">
                <a:cs typeface="Times New Roman" pitchFamily="18" charset="0"/>
              </a:rPr>
              <a:t>new</a:t>
            </a:r>
            <a:r>
              <a:rPr lang="pt-BR" sz="2800" dirty="0" smtClean="0">
                <a:cs typeface="Times New Roman" pitchFamily="18" charset="0"/>
              </a:rPr>
              <a:t> Conta(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5006</a:t>
            </a:r>
            <a:r>
              <a:rPr lang="pt-BR" sz="2800" dirty="0" smtClean="0">
                <a:cs typeface="Times New Roman" pitchFamily="18" charset="0"/>
              </a:rPr>
              <a:t>, 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"Carlos"</a:t>
            </a:r>
            <a:r>
              <a:rPr lang="pt-BR" sz="2800" dirty="0" smtClean="0">
                <a:cs typeface="Times New Roman" pitchFamily="18" charset="0"/>
              </a:rPr>
              <a:t>, 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580.5</a:t>
            </a:r>
            <a:r>
              <a:rPr lang="pt-BR" sz="2800" dirty="0" smtClean="0">
                <a:cs typeface="Times New Roman" pitchFamily="18" charset="0"/>
              </a:rPr>
              <a:t>)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>
                <a:cs typeface="Times New Roman" pitchFamily="18" charset="0"/>
              </a:rPr>
              <a:t>Array de objetos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spcBef>
                <a:spcPts val="1650"/>
              </a:spcBef>
              <a:buClrTx/>
              <a:buFontTx/>
              <a:buNone/>
              <a:tabLst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640763" algn="l"/>
                <a:tab pos="9090025" algn="l"/>
                <a:tab pos="9539288" algn="l"/>
                <a:tab pos="9988550" algn="l"/>
                <a:tab pos="10437813" algn="l"/>
              </a:tabLst>
            </a:pP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for (</a:t>
            </a:r>
            <a:r>
              <a:rPr lang="pt-BR" sz="2800" dirty="0" err="1" smtClean="0">
                <a:cs typeface="Times New Roman" pitchFamily="18" charset="0"/>
              </a:rPr>
              <a:t>int</a:t>
            </a:r>
            <a:r>
              <a:rPr lang="pt-BR" sz="2800" dirty="0" smtClean="0">
                <a:cs typeface="Times New Roman" pitchFamily="18" charset="0"/>
              </a:rPr>
              <a:t> i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= 0; </a:t>
            </a:r>
            <a:r>
              <a:rPr lang="pt-BR" sz="2800" dirty="0" smtClean="0">
                <a:cs typeface="Times New Roman" pitchFamily="18" charset="0"/>
              </a:rPr>
              <a:t>i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&lt; </a:t>
            </a: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cs typeface="Times New Roman" pitchFamily="18" charset="0"/>
              </a:rPr>
              <a:t>length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; </a:t>
            </a:r>
            <a:r>
              <a:rPr lang="pt-BR" sz="2800" dirty="0" smtClean="0">
                <a:cs typeface="Times New Roman" pitchFamily="18" charset="0"/>
              </a:rPr>
              <a:t>i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++) {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	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System.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out.println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(“Saldo da conta ” +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		</a:t>
            </a: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cs typeface="Times New Roman" pitchFamily="18" charset="0"/>
              </a:rPr>
              <a:t>[i].</a:t>
            </a:r>
            <a:r>
              <a:rPr lang="pt-BR" sz="2800" dirty="0" err="1" smtClean="0">
                <a:cs typeface="Times New Roman" pitchFamily="18" charset="0"/>
              </a:rPr>
              <a:t>getNumero</a:t>
            </a:r>
            <a:r>
              <a:rPr lang="pt-BR" sz="2800" dirty="0" smtClean="0">
                <a:cs typeface="Times New Roman" pitchFamily="18" charset="0"/>
              </a:rPr>
              <a:t>()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+ “: 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”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+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		</a:t>
            </a: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cs typeface="Times New Roman" pitchFamily="18" charset="0"/>
              </a:rPr>
              <a:t>[i].</a:t>
            </a:r>
            <a:r>
              <a:rPr lang="pt-BR" sz="2800" dirty="0" err="1" smtClean="0">
                <a:cs typeface="Times New Roman" pitchFamily="18" charset="0"/>
              </a:rPr>
              <a:t>getSaldo</a:t>
            </a:r>
            <a:r>
              <a:rPr lang="pt-BR" sz="2800" dirty="0" smtClean="0">
                <a:cs typeface="Times New Roman" pitchFamily="18" charset="0"/>
              </a:rPr>
              <a:t>()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);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}</a:t>
            </a:r>
            <a:endParaRPr lang="pt-BR" sz="2800" dirty="0" smtClean="0">
              <a:solidFill>
                <a:srgbClr val="FFC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Arrays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Tipo do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Tamanho do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Preenchendo 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Varrendo um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err="1" smtClean="0"/>
              <a:t>Array</a:t>
            </a:r>
            <a:r>
              <a:rPr lang="pt-BR" dirty="0" smtClean="0"/>
              <a:t> com 2 dimensões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Introdução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Permite o armazenamento em memória de diversos valores em uma única variável;</a:t>
            </a:r>
          </a:p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Os valores armazenados em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devem ser todos do mesmo tipo;</a:t>
            </a:r>
          </a:p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possui o tamanho fixo. Após definir o tamanho de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, ele não pode ser aumentado, nem diminuído.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Tipo do array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7499176" cy="175679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Assim como qualquer outra variável,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deve sempre possuir um tipo.</a:t>
            </a:r>
          </a:p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O tipo de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deve ser definido no momento em que o </a:t>
            </a:r>
            <a:r>
              <a:rPr lang="pt-BR" sz="2800" dirty="0" err="1" smtClean="0"/>
              <a:t>array</a:t>
            </a:r>
            <a:r>
              <a:rPr lang="pt-BR" sz="2800" dirty="0" smtClean="0"/>
              <a:t> é declarado.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67544" y="4149080"/>
            <a:ext cx="7457256" cy="1977083"/>
          </a:xfrm>
        </p:spPr>
        <p:txBody>
          <a:bodyPr/>
          <a:lstStyle/>
          <a:p>
            <a:pPr marL="2149475" indent="0">
              <a:spcBef>
                <a:spcPts val="950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err="1" smtClean="0">
                <a:solidFill>
                  <a:srgbClr val="F1B60F"/>
                </a:solidFill>
                <a:latin typeface="Arial" charset="0"/>
              </a:rPr>
              <a:t>double</a:t>
            </a:r>
            <a:r>
              <a:rPr lang="pt-BR" sz="3200" dirty="0" smtClean="0">
                <a:solidFill>
                  <a:srgbClr val="F1B60F"/>
                </a:solidFill>
                <a:latin typeface="Arial" charset="0"/>
              </a:rPr>
              <a:t>[] </a:t>
            </a:r>
            <a:r>
              <a:rPr lang="pt-BR" sz="3200" dirty="0" err="1" smtClean="0">
                <a:solidFill>
                  <a:srgbClr val="FFFFFF"/>
                </a:solidFill>
                <a:latin typeface="Arial" charset="0"/>
              </a:rPr>
              <a:t>salario</a:t>
            </a:r>
            <a:r>
              <a:rPr lang="pt-BR" sz="3200" dirty="0" smtClean="0">
                <a:solidFill>
                  <a:srgbClr val="F1B60F"/>
                </a:solidFill>
                <a:latin typeface="Arial" charset="0"/>
              </a:rPr>
              <a:t>;</a:t>
            </a:r>
          </a:p>
          <a:p>
            <a:pPr marL="2149475" indent="0">
              <a:spcBef>
                <a:spcPts val="950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err="1" smtClean="0">
                <a:solidFill>
                  <a:srgbClr val="F1B60F"/>
                </a:solidFill>
                <a:latin typeface="Arial" charset="0"/>
              </a:rPr>
              <a:t>int</a:t>
            </a:r>
            <a:r>
              <a:rPr lang="pt-BR" sz="3200" dirty="0" smtClean="0">
                <a:solidFill>
                  <a:srgbClr val="F1B60F"/>
                </a:solidFill>
                <a:latin typeface="Arial" charset="0"/>
              </a:rPr>
              <a:t> </a:t>
            </a:r>
            <a:r>
              <a:rPr lang="pt-BR" sz="3200" dirty="0" smtClean="0">
                <a:solidFill>
                  <a:srgbClr val="FFFFFF"/>
                </a:solidFill>
                <a:latin typeface="Arial" charset="0"/>
              </a:rPr>
              <a:t>idade</a:t>
            </a:r>
            <a:r>
              <a:rPr lang="pt-BR" sz="3200" dirty="0" smtClean="0">
                <a:solidFill>
                  <a:srgbClr val="F1B60F"/>
                </a:solidFill>
                <a:latin typeface="Arial" charset="0"/>
              </a:rPr>
              <a:t>[];</a:t>
            </a:r>
          </a:p>
          <a:p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Tamanho do array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O tamanho do array deve ser definido após a sua declaração.</a:t>
            </a:r>
          </a:p>
        </p:txBody>
      </p:sp>
      <p:sp>
        <p:nvSpPr>
          <p:cNvPr id="7172" name="AutoShape 3"/>
          <p:cNvSpPr>
            <a:spLocks noChangeArrowheads="1"/>
          </p:cNvSpPr>
          <p:nvPr/>
        </p:nvSpPr>
        <p:spPr bwMode="auto">
          <a:xfrm>
            <a:off x="2770858" y="4292600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3420145" y="4292600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4067845" y="4292600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 dirty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4715545" y="4292600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7176" name="AutoShape 7"/>
          <p:cNvSpPr>
            <a:spLocks noChangeArrowheads="1"/>
          </p:cNvSpPr>
          <p:nvPr/>
        </p:nvSpPr>
        <p:spPr bwMode="auto">
          <a:xfrm>
            <a:off x="5363245" y="4292600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2595379" y="3357563"/>
            <a:ext cx="3724394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9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3200" dirty="0">
                <a:solidFill>
                  <a:srgbClr val="F1B60F"/>
                </a:solidFill>
                <a:latin typeface="Arial" charset="0"/>
              </a:rPr>
              <a:t> = </a:t>
            </a:r>
            <a:r>
              <a:rPr lang="pt-BR" sz="3200" dirty="0" err="1">
                <a:solidFill>
                  <a:srgbClr val="F1B60F"/>
                </a:solidFill>
                <a:latin typeface="Arial" charset="0"/>
              </a:rPr>
              <a:t>new</a:t>
            </a:r>
            <a:r>
              <a:rPr lang="pt-BR" sz="3200" dirty="0">
                <a:solidFill>
                  <a:srgbClr val="F1B60F"/>
                </a:solidFill>
                <a:latin typeface="Arial" charset="0"/>
              </a:rPr>
              <a:t> </a:t>
            </a:r>
            <a:r>
              <a:rPr lang="pt-BR" sz="3200" dirty="0" err="1">
                <a:solidFill>
                  <a:srgbClr val="F1B60F"/>
                </a:solidFill>
                <a:latin typeface="Arial" charset="0"/>
              </a:rPr>
              <a:t>int</a:t>
            </a:r>
            <a:r>
              <a:rPr lang="pt-BR" sz="3200" dirty="0">
                <a:solidFill>
                  <a:srgbClr val="F1B60F"/>
                </a:solidFill>
                <a:latin typeface="Arial" charset="0"/>
              </a:rPr>
              <a:t>[5];</a:t>
            </a:r>
          </a:p>
        </p:txBody>
      </p:sp>
      <p:sp>
        <p:nvSpPr>
          <p:cNvPr id="7178" name="AutoShape 9"/>
          <p:cNvSpPr>
            <a:spLocks/>
          </p:cNvSpPr>
          <p:nvPr/>
        </p:nvSpPr>
        <p:spPr bwMode="auto">
          <a:xfrm rot="5400000">
            <a:off x="4356770" y="3717925"/>
            <a:ext cx="215900" cy="3384550"/>
          </a:xfrm>
          <a:prstGeom prst="rightBrace">
            <a:avLst>
              <a:gd name="adj1" fmla="val 130637"/>
              <a:gd name="adj2" fmla="val 50000"/>
            </a:avLst>
          </a:prstGeom>
          <a:noFill/>
          <a:ln w="381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2051720" y="5543550"/>
            <a:ext cx="4957763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 dirty="0">
                <a:solidFill>
                  <a:srgbClr val="FFFFFF"/>
                </a:solidFill>
                <a:latin typeface="Arial" charset="0"/>
              </a:rPr>
              <a:t>Variável </a:t>
            </a:r>
            <a:r>
              <a:rPr lang="pt-BR" sz="30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3000" dirty="0">
                <a:solidFill>
                  <a:srgbClr val="FFFFFF"/>
                </a:solidFill>
                <a:latin typeface="Arial" charset="0"/>
              </a:rPr>
              <a:t> (5 posições)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Preenchendo o array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203848" y="1773238"/>
            <a:ext cx="2980601" cy="21463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[0] = 1250.3;</a:t>
            </a:r>
          </a:p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[1] = 520.6;</a:t>
            </a:r>
          </a:p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[2] = 5200;</a:t>
            </a:r>
          </a:p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[3] = 2500.15;</a:t>
            </a:r>
          </a:p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[4] = 840.2;</a:t>
            </a:r>
          </a:p>
        </p:txBody>
      </p:sp>
      <p:sp>
        <p:nvSpPr>
          <p:cNvPr id="8196" name="AutoShape 3"/>
          <p:cNvSpPr>
            <a:spLocks noChangeArrowheads="1"/>
          </p:cNvSpPr>
          <p:nvPr/>
        </p:nvSpPr>
        <p:spPr bwMode="auto">
          <a:xfrm>
            <a:off x="1979613" y="4248150"/>
            <a:ext cx="1300162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3060700" y="4248150"/>
            <a:ext cx="1300163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8198" name="AutoShape 5"/>
          <p:cNvSpPr>
            <a:spLocks noChangeArrowheads="1"/>
          </p:cNvSpPr>
          <p:nvPr/>
        </p:nvSpPr>
        <p:spPr bwMode="auto">
          <a:xfrm>
            <a:off x="4140200" y="4248150"/>
            <a:ext cx="1300163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8199" name="AutoShape 6"/>
          <p:cNvSpPr>
            <a:spLocks noChangeArrowheads="1"/>
          </p:cNvSpPr>
          <p:nvPr/>
        </p:nvSpPr>
        <p:spPr bwMode="auto">
          <a:xfrm>
            <a:off x="5219700" y="4248150"/>
            <a:ext cx="1300163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8200" name="AutoShape 7"/>
          <p:cNvSpPr>
            <a:spLocks noChangeArrowheads="1"/>
          </p:cNvSpPr>
          <p:nvPr/>
        </p:nvSpPr>
        <p:spPr bwMode="auto">
          <a:xfrm>
            <a:off x="6300788" y="4248150"/>
            <a:ext cx="1300162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2208213" y="4244975"/>
            <a:ext cx="852487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1250.3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3332163" y="4244975"/>
            <a:ext cx="736600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520.6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4468813" y="4248150"/>
            <a:ext cx="677862" cy="360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5200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5400675" y="4244975"/>
            <a:ext cx="968375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2500.15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6572250" y="4248150"/>
            <a:ext cx="736600" cy="333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840.2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4104603" y="5506339"/>
            <a:ext cx="1388820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9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err="1">
                <a:solidFill>
                  <a:srgbClr val="F1B60F"/>
                </a:solidFill>
                <a:latin typeface="Arial" charset="0"/>
              </a:rPr>
              <a:t>salario</a:t>
            </a:r>
            <a:endParaRPr lang="pt-BR" sz="3200" dirty="0">
              <a:solidFill>
                <a:srgbClr val="F1B60F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Declarando arrays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3213" y="2133600"/>
            <a:ext cx="3683000" cy="3827463"/>
          </a:xfrm>
        </p:spPr>
        <p:txBody>
          <a:bodyPr/>
          <a:lstStyle/>
          <a:p>
            <a:pPr eaLnBrk="1" hangingPunct="1">
              <a:buNone/>
            </a:pPr>
            <a:r>
              <a:rPr lang="pt-BR" dirty="0" err="1" smtClean="0"/>
              <a:t>double</a:t>
            </a:r>
            <a:r>
              <a:rPr lang="pt-BR" dirty="0" smtClean="0"/>
              <a:t>[] </a:t>
            </a:r>
            <a:r>
              <a:rPr lang="pt-BR" dirty="0" err="1" smtClean="0">
                <a:solidFill>
                  <a:srgbClr val="FFC000"/>
                </a:solidFill>
              </a:rPr>
              <a:t>salario</a:t>
            </a:r>
            <a:r>
              <a:rPr lang="pt-BR" dirty="0" smtClean="0"/>
              <a:t>;</a:t>
            </a:r>
          </a:p>
          <a:p>
            <a:pPr eaLnBrk="1" hangingPunct="1">
              <a:buNone/>
            </a:pPr>
            <a:r>
              <a:rPr lang="pt-BR" dirty="0" err="1" smtClean="0"/>
              <a:t>float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C000"/>
                </a:solidFill>
              </a:rPr>
              <a:t>comprimento</a:t>
            </a:r>
            <a:r>
              <a:rPr lang="pt-BR" dirty="0" smtClean="0"/>
              <a:t>[];</a:t>
            </a:r>
          </a:p>
          <a:p>
            <a:pPr eaLnBrk="1" hangingPunct="1">
              <a:buNone/>
            </a:pPr>
            <a:r>
              <a:rPr lang="pt-BR" dirty="0" smtClean="0"/>
              <a:t>String[] </a:t>
            </a:r>
            <a:r>
              <a:rPr lang="pt-BR" dirty="0" smtClean="0">
                <a:solidFill>
                  <a:srgbClr val="FFC000"/>
                </a:solidFill>
              </a:rPr>
              <a:t>telefone</a:t>
            </a:r>
            <a:r>
              <a:rPr lang="pt-BR" dirty="0" smtClean="0"/>
              <a:t>;</a:t>
            </a:r>
          </a:p>
          <a:p>
            <a:pPr eaLnBrk="1" hangingPunct="1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C000"/>
                </a:solidFill>
              </a:rPr>
              <a:t>idade</a:t>
            </a:r>
            <a:r>
              <a:rPr lang="pt-BR" dirty="0" smtClean="0"/>
              <a:t>[];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Declarando e inicializando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0" y="2133600"/>
            <a:ext cx="6130925" cy="3827463"/>
          </a:xfrm>
        </p:spPr>
        <p:txBody>
          <a:bodyPr/>
          <a:lstStyle/>
          <a:p>
            <a:pPr eaLnBrk="1" hangingPunct="1">
              <a:buNone/>
            </a:pPr>
            <a:r>
              <a:rPr lang="pt-BR" dirty="0" err="1" smtClean="0"/>
              <a:t>double</a:t>
            </a:r>
            <a:r>
              <a:rPr lang="pt-BR" dirty="0" smtClean="0"/>
              <a:t>[] </a:t>
            </a:r>
            <a:r>
              <a:rPr lang="pt-BR" dirty="0" err="1" smtClean="0">
                <a:solidFill>
                  <a:srgbClr val="FFC000"/>
                </a:solidFill>
              </a:rPr>
              <a:t>salario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double</a:t>
            </a:r>
            <a:r>
              <a:rPr lang="pt-BR" dirty="0" smtClean="0"/>
              <a:t>[5];</a:t>
            </a:r>
          </a:p>
          <a:p>
            <a:pPr eaLnBrk="1" hangingPunct="1">
              <a:buNone/>
            </a:pPr>
            <a:r>
              <a:rPr lang="pt-BR" dirty="0" err="1" smtClean="0"/>
              <a:t>float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C000"/>
                </a:solidFill>
              </a:rPr>
              <a:t>comprimento</a:t>
            </a:r>
            <a:r>
              <a:rPr lang="pt-BR" dirty="0" smtClean="0"/>
              <a:t>[]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float</a:t>
            </a:r>
            <a:r>
              <a:rPr lang="pt-BR" dirty="0" smtClean="0"/>
              <a:t>[3];</a:t>
            </a:r>
          </a:p>
          <a:p>
            <a:pPr eaLnBrk="1" hangingPunct="1">
              <a:buNone/>
            </a:pPr>
            <a:r>
              <a:rPr lang="pt-BR" dirty="0" smtClean="0"/>
              <a:t>String[] </a:t>
            </a:r>
            <a:r>
              <a:rPr lang="pt-BR" dirty="0" smtClean="0">
                <a:solidFill>
                  <a:srgbClr val="FFC000"/>
                </a:solidFill>
              </a:rPr>
              <a:t>telefone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String[18];</a:t>
            </a:r>
          </a:p>
          <a:p>
            <a:pPr eaLnBrk="1" hangingPunct="1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C000"/>
                </a:solidFill>
              </a:rPr>
              <a:t>idade</a:t>
            </a:r>
            <a:r>
              <a:rPr lang="pt-BR" dirty="0" smtClean="0"/>
              <a:t>[]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[4];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800" smtClean="0"/>
              <a:t>Declarando, inicializando e preenchendo arrays</a:t>
            </a:r>
            <a:endParaRPr lang="en-US" sz="38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133600"/>
            <a:ext cx="8064896" cy="38274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2400" dirty="0" err="1" smtClean="0"/>
              <a:t>double</a:t>
            </a:r>
            <a:r>
              <a:rPr lang="pt-BR" sz="2400" dirty="0" smtClean="0"/>
              <a:t>[ ] </a:t>
            </a:r>
            <a:r>
              <a:rPr lang="pt-BR" sz="2400" dirty="0" err="1" smtClean="0">
                <a:solidFill>
                  <a:srgbClr val="FFC000"/>
                </a:solidFill>
              </a:rPr>
              <a:t>salario</a:t>
            </a:r>
            <a:r>
              <a:rPr lang="pt-BR" sz="2400" dirty="0" smtClean="0"/>
              <a:t> = { 1250.3, 520.6, 5200, 2500.15, 840.2 };</a:t>
            </a:r>
          </a:p>
          <a:p>
            <a:pPr marL="0" indent="0" eaLnBrk="1" hangingPunct="1">
              <a:buNone/>
            </a:pPr>
            <a:r>
              <a:rPr lang="pt-BR" sz="2400" dirty="0" smtClean="0"/>
              <a:t>String[ ] </a:t>
            </a:r>
            <a:r>
              <a:rPr lang="pt-BR" sz="2400" dirty="0" smtClean="0">
                <a:solidFill>
                  <a:srgbClr val="FFC000"/>
                </a:solidFill>
              </a:rPr>
              <a:t>telefone</a:t>
            </a:r>
            <a:r>
              <a:rPr lang="pt-BR" sz="2400" dirty="0" smtClean="0"/>
              <a:t> = {</a:t>
            </a:r>
            <a:br>
              <a:rPr lang="pt-BR" sz="2400" dirty="0" smtClean="0"/>
            </a:br>
            <a:r>
              <a:rPr lang="pt-BR" sz="2400" dirty="0" smtClean="0"/>
              <a:t>	“5689-3214”,</a:t>
            </a:r>
            <a:br>
              <a:rPr lang="pt-BR" sz="2400" dirty="0" smtClean="0"/>
            </a:br>
            <a:r>
              <a:rPr lang="pt-BR" sz="2400" dirty="0" smtClean="0"/>
              <a:t>	“9856-4217”,</a:t>
            </a:r>
            <a:br>
              <a:rPr lang="pt-BR" sz="2400" dirty="0" smtClean="0"/>
            </a:br>
            <a:r>
              <a:rPr lang="pt-BR" sz="2400" dirty="0" smtClean="0"/>
              <a:t>	“7568-0231”,</a:t>
            </a:r>
            <a:br>
              <a:rPr lang="pt-BR" sz="2400" dirty="0" smtClean="0"/>
            </a:br>
            <a:r>
              <a:rPr lang="pt-BR" sz="2400" dirty="0" smtClean="0"/>
              <a:t>	“3276-8241”</a:t>
            </a:r>
            <a:br>
              <a:rPr lang="pt-BR" sz="2400" dirty="0" smtClean="0"/>
            </a:br>
            <a:r>
              <a:rPr lang="pt-BR" sz="2400" dirty="0" smtClean="0"/>
              <a:t>};</a:t>
            </a:r>
          </a:p>
          <a:p>
            <a:pPr marL="0" indent="0" eaLnBrk="1" hangingPunct="1">
              <a:buNone/>
            </a:pP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idade</a:t>
            </a:r>
            <a:r>
              <a:rPr lang="pt-BR" sz="2400" dirty="0" smtClean="0"/>
              <a:t>[ ] = { 15, 28, 57, 32, 14, 45, 8, 1, 37, 65};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99</TotalTime>
  <Words>526</Words>
  <Application>Microsoft Office PowerPoint</Application>
  <PresentationFormat>Apresentação na tela (4:3)</PresentationFormat>
  <Paragraphs>146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Técnica</vt:lpstr>
      <vt:lpstr>Arrays</vt:lpstr>
      <vt:lpstr>Arrays</vt:lpstr>
      <vt:lpstr>Introdução</vt:lpstr>
      <vt:lpstr>Tipo do array</vt:lpstr>
      <vt:lpstr>Tamanho do array</vt:lpstr>
      <vt:lpstr>Preenchendo o array</vt:lpstr>
      <vt:lpstr>Declarando arrays</vt:lpstr>
      <vt:lpstr>Declarando e inicializando</vt:lpstr>
      <vt:lpstr>Declarando, inicializando e preenchendo arrays</vt:lpstr>
      <vt:lpstr>Varrendo um array (forma 1)</vt:lpstr>
      <vt:lpstr>Varrendo um array (forma 2)</vt:lpstr>
      <vt:lpstr>Array de 2 dimensões (matriz)</vt:lpstr>
      <vt:lpstr>Array de 2 dimensões (matriz)</vt:lpstr>
      <vt:lpstr>Varrendo uma matriz</vt:lpstr>
      <vt:lpstr>Varrendo uma matriz</vt:lpstr>
      <vt:lpstr>Array de objetos</vt:lpstr>
      <vt:lpstr>Array de objetos</vt:lpstr>
      <vt:lpstr>Array de objetos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Sandro Vieira</dc:creator>
  <cp:lastModifiedBy>Sandro</cp:lastModifiedBy>
  <cp:revision>29</cp:revision>
  <dcterms:created xsi:type="dcterms:W3CDTF">2011-12-17T14:07:49Z</dcterms:created>
  <dcterms:modified xsi:type="dcterms:W3CDTF">2012-02-27T11:20:02Z</dcterms:modified>
</cp:coreProperties>
</file>