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265" autoAdjust="0"/>
  </p:normalViewPr>
  <p:slideViewPr>
    <p:cSldViewPr>
      <p:cViewPr varScale="1">
        <p:scale>
          <a:sx n="65" d="100"/>
          <a:sy n="65" d="100"/>
        </p:scale>
        <p:origin x="-12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884F74D-DAC2-4392-811E-0839E228D50D}" type="datetimeFigureOut">
              <a:rPr lang="pt-BR"/>
              <a:pPr>
                <a:defRPr/>
              </a:pPr>
              <a:t>01/03/2012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5AB13B-50C7-437A-A5FD-DCBCFCE109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DD55D8-3F90-4693-A21C-F8AD34A2C27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C0E617-BAA3-420D-BCE4-75F2B0A4ABB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02402-EF93-47BF-B2BA-72AFC5CB3302}" type="datetime1">
              <a:rPr lang="pt-BR" smtClean="0"/>
              <a:pPr>
                <a:defRPr/>
              </a:pPr>
              <a:t>01/03/2012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4995-D8CD-4A1E-9C9E-64FBCFBA2C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76418-9C68-4833-8E64-5FC1BEB99B10}" type="datetime1">
              <a:rPr lang="pt-BR" smtClean="0"/>
              <a:pPr>
                <a:defRPr/>
              </a:pPr>
              <a:t>01/03/2012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DFFA8-6097-4A79-BFBF-B51AE0418B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22E7C-5488-45EE-8E7B-120FED24E163}" type="datetime1">
              <a:rPr lang="pt-BR" smtClean="0"/>
              <a:pPr>
                <a:defRPr/>
              </a:pPr>
              <a:t>01/03/2012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6300F-9854-4AE8-BF41-F2B4BDB84A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3E01D-838F-4F89-9E37-2315BEA96722}" type="datetime1">
              <a:rPr lang="pt-BR" smtClean="0"/>
              <a:pPr>
                <a:defRPr/>
              </a:pPr>
              <a:t>01/03/2012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D0DB4-801C-41EC-8349-1D089238E8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7F7AE-00A0-4702-A6B4-5D5BF8B493A3}" type="datetime1">
              <a:rPr lang="pt-BR" smtClean="0"/>
              <a:pPr>
                <a:defRPr/>
              </a:pPr>
              <a:t>01/03/2012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1F30-441B-4C97-879D-A7CDE7A99C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736C7-D254-4C2B-B5F9-FFFFD40A7B22}" type="datetime1">
              <a:rPr lang="pt-BR" smtClean="0"/>
              <a:pPr>
                <a:defRPr/>
              </a:pPr>
              <a:t>01/03/2012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4CE3-A46F-4C27-B40A-8C650EEE14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9F32-303C-44BC-AF36-E035DC268861}" type="datetime1">
              <a:rPr lang="pt-BR" smtClean="0"/>
              <a:pPr>
                <a:defRPr/>
              </a:pPr>
              <a:t>01/03/2012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3CBA-F4D7-4E38-90FB-1443B7B3CC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A3FE4-B768-4419-AA9E-A3B5D75B675C}" type="datetime1">
              <a:rPr lang="pt-BR" smtClean="0"/>
              <a:pPr>
                <a:defRPr/>
              </a:pPr>
              <a:t>01/03/2012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13F0-BACB-456A-9BCE-CA25E26BD0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A009B-A83A-449E-B17A-B5F002C66E94}" type="datetime1">
              <a:rPr lang="pt-BR" smtClean="0"/>
              <a:pPr>
                <a:defRPr/>
              </a:pPr>
              <a:t>01/03/2012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843EC-1267-4966-A06A-A323172287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FD1FE-542E-4739-8DC7-F134701067C1}" type="datetime1">
              <a:rPr lang="pt-BR" smtClean="0"/>
              <a:pPr>
                <a:defRPr/>
              </a:pPr>
              <a:t>01/03/2012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4B781-ADC2-4C7A-996F-69FFAD8A0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543B-6C3A-4F47-9274-26639F378F12}" type="datetime1">
              <a:rPr lang="pt-BR" smtClean="0"/>
              <a:pPr>
                <a:defRPr/>
              </a:pPr>
              <a:t>01/03/2012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D3D4-3535-4368-9D5E-7319C5AF14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8CD75D-C5F7-4CB5-9B81-343A043AD957}" type="datetime1">
              <a:rPr lang="pt-BR" smtClean="0"/>
              <a:pPr>
                <a:defRPr/>
              </a:pPr>
              <a:t>01/03/2012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5D3A59-8CFE-473F-B233-79E4E277995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16" r:id="rId3"/>
    <p:sldLayoutId id="2147483710" r:id="rId4"/>
    <p:sldLayoutId id="2147483717" r:id="rId5"/>
    <p:sldLayoutId id="2147483711" r:id="rId6"/>
    <p:sldLayoutId id="2147483712" r:id="rId7"/>
    <p:sldLayoutId id="2147483718" r:id="rId8"/>
    <p:sldLayoutId id="2147483719" r:id="rId9"/>
    <p:sldLayoutId id="2147483713" r:id="rId10"/>
    <p:sldLayoutId id="21474837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Generics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Múltiplos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147248" cy="3849291"/>
          </a:xfrm>
        </p:spPr>
        <p:txBody>
          <a:bodyPr/>
          <a:lstStyle/>
          <a:p>
            <a:pPr marL="4763" lvl="1" indent="0">
              <a:buNone/>
            </a:pPr>
            <a:r>
              <a:rPr lang="pt-BR" sz="1800" dirty="0" smtClean="0"/>
              <a:t>Trio&lt;</a:t>
            </a:r>
            <a:r>
              <a:rPr lang="pt-BR" sz="1800" dirty="0" err="1" smtClean="0"/>
              <a:t>Integer</a:t>
            </a:r>
            <a:r>
              <a:rPr lang="pt-BR" sz="1800" dirty="0" smtClean="0"/>
              <a:t>, String, Produto&gt;</a:t>
            </a:r>
            <a:r>
              <a:rPr lang="pt-BR" sz="1800" dirty="0" smtClean="0">
                <a:solidFill>
                  <a:srgbClr val="FFC000"/>
                </a:solidFill>
              </a:rPr>
              <a:t> trio1 = </a:t>
            </a:r>
            <a:r>
              <a:rPr lang="pt-BR" sz="1800" dirty="0" err="1" smtClean="0">
                <a:solidFill>
                  <a:srgbClr val="FFC000"/>
                </a:solidFill>
              </a:rPr>
              <a:t>new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Trio&lt;</a:t>
            </a:r>
            <a:r>
              <a:rPr lang="pt-BR" sz="1800" dirty="0" err="1" smtClean="0"/>
              <a:t>Integer</a:t>
            </a:r>
            <a:r>
              <a:rPr lang="pt-BR" sz="1800" dirty="0" smtClean="0"/>
              <a:t>, String, Produto&gt;()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trio1.</a:t>
            </a:r>
            <a:r>
              <a:rPr lang="pt-BR" sz="1800" dirty="0" err="1" smtClean="0"/>
              <a:t>setPrimeiro</a:t>
            </a:r>
            <a:r>
              <a:rPr lang="pt-BR" sz="1800" dirty="0" smtClean="0"/>
              <a:t>(</a:t>
            </a:r>
            <a:r>
              <a:rPr lang="pt-BR" sz="1800" dirty="0" smtClean="0">
                <a:solidFill>
                  <a:srgbClr val="FFC000"/>
                </a:solidFill>
              </a:rPr>
              <a:t>39</a:t>
            </a:r>
            <a:r>
              <a:rPr lang="pt-BR" sz="1800" dirty="0" smtClean="0"/>
              <a:t>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trio1.</a:t>
            </a:r>
            <a:r>
              <a:rPr lang="pt-BR" sz="1800" dirty="0" err="1" smtClean="0"/>
              <a:t>setSegundo</a:t>
            </a:r>
            <a:r>
              <a:rPr lang="pt-BR" sz="1800" dirty="0" smtClean="0"/>
              <a:t>(</a:t>
            </a:r>
            <a:r>
              <a:rPr lang="pt-BR" sz="1800" dirty="0" smtClean="0">
                <a:solidFill>
                  <a:srgbClr val="FFC000"/>
                </a:solidFill>
              </a:rPr>
              <a:t>“Canela”</a:t>
            </a:r>
            <a:r>
              <a:rPr lang="pt-BR" sz="1800" dirty="0" smtClean="0"/>
              <a:t>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trio1.</a:t>
            </a:r>
            <a:r>
              <a:rPr lang="pt-BR" sz="1800" dirty="0" err="1" smtClean="0"/>
              <a:t>setTerceiro</a:t>
            </a:r>
            <a:r>
              <a:rPr lang="pt-BR" sz="1800" dirty="0" smtClean="0"/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new</a:t>
            </a:r>
            <a:r>
              <a:rPr lang="pt-BR" sz="1800" dirty="0" smtClean="0">
                <a:solidFill>
                  <a:srgbClr val="FFC000"/>
                </a:solidFill>
              </a:rPr>
              <a:t> Produto()</a:t>
            </a:r>
            <a:r>
              <a:rPr lang="pt-BR" sz="1800" dirty="0" smtClean="0"/>
              <a:t>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4763" lvl="1" indent="0">
              <a:buNone/>
            </a:pPr>
            <a:r>
              <a:rPr lang="pt-BR" sz="1800" dirty="0" smtClean="0"/>
              <a:t>Trio&lt;String, Date, Double&gt;</a:t>
            </a:r>
            <a:r>
              <a:rPr lang="pt-BR" sz="1800" dirty="0" smtClean="0">
                <a:solidFill>
                  <a:srgbClr val="FFC000"/>
                </a:solidFill>
              </a:rPr>
              <a:t> trio2 = </a:t>
            </a:r>
            <a:r>
              <a:rPr lang="pt-BR" sz="1800" dirty="0" err="1" smtClean="0">
                <a:solidFill>
                  <a:srgbClr val="FFC000"/>
                </a:solidFill>
              </a:rPr>
              <a:t>new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Trio&lt;String, Date, Double&gt;()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trio2.</a:t>
            </a:r>
            <a:r>
              <a:rPr lang="pt-BR" sz="1800" dirty="0" err="1" smtClean="0"/>
              <a:t>setPrimeiro</a:t>
            </a:r>
            <a:r>
              <a:rPr lang="pt-BR" sz="1800" dirty="0" smtClean="0"/>
              <a:t>(</a:t>
            </a:r>
            <a:r>
              <a:rPr lang="pt-BR" sz="1800" dirty="0" smtClean="0">
                <a:solidFill>
                  <a:srgbClr val="FFC000"/>
                </a:solidFill>
              </a:rPr>
              <a:t>“João”</a:t>
            </a:r>
            <a:r>
              <a:rPr lang="pt-BR" sz="1800" dirty="0" smtClean="0"/>
              <a:t>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trio2.</a:t>
            </a:r>
            <a:r>
              <a:rPr lang="pt-BR" sz="1800" dirty="0" err="1" smtClean="0"/>
              <a:t>setSegundo</a:t>
            </a:r>
            <a:r>
              <a:rPr lang="pt-BR" sz="1800" dirty="0" smtClean="0"/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new</a:t>
            </a:r>
            <a:r>
              <a:rPr lang="pt-BR" sz="1800" dirty="0" smtClean="0">
                <a:solidFill>
                  <a:srgbClr val="FFC000"/>
                </a:solidFill>
              </a:rPr>
              <a:t> Date(1982, 6, 12)</a:t>
            </a:r>
            <a:r>
              <a:rPr lang="pt-BR" sz="1800" dirty="0" smtClean="0"/>
              <a:t>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trio2.</a:t>
            </a:r>
            <a:r>
              <a:rPr lang="pt-BR" sz="1800" dirty="0" err="1" smtClean="0"/>
              <a:t>setTerceiro</a:t>
            </a:r>
            <a:r>
              <a:rPr lang="pt-BR" sz="1800" dirty="0" smtClean="0"/>
              <a:t>(</a:t>
            </a:r>
            <a:r>
              <a:rPr lang="pt-BR" sz="1800" dirty="0" smtClean="0">
                <a:solidFill>
                  <a:srgbClr val="FFC000"/>
                </a:solidFill>
              </a:rPr>
              <a:t>2450.3</a:t>
            </a:r>
            <a:r>
              <a:rPr lang="pt-BR" sz="1800" dirty="0" smtClean="0"/>
              <a:t>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</a:pPr>
            <a:endParaRPr lang="pt-BR" sz="18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genéricos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1412776"/>
            <a:ext cx="7283152" cy="4525963"/>
          </a:xfrm>
        </p:spPr>
        <p:txBody>
          <a:bodyPr/>
          <a:lstStyle/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/>
              <a:t>Exemplo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/* Método sem </a:t>
            </a:r>
            <a:r>
              <a:rPr lang="pt-BR" sz="2000" dirty="0" err="1" smtClean="0">
                <a:solidFill>
                  <a:srgbClr val="00B050"/>
                </a:solidFill>
              </a:rPr>
              <a:t>generics</a:t>
            </a:r>
            <a:r>
              <a:rPr lang="pt-BR" sz="2000" dirty="0" smtClean="0">
                <a:solidFill>
                  <a:srgbClr val="00B050"/>
                </a:solidFill>
              </a:rPr>
              <a:t> */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static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/>
              <a:t>String </a:t>
            </a:r>
            <a:r>
              <a:rPr lang="pt-BR" sz="2000" dirty="0" err="1" smtClean="0"/>
              <a:t>ultimoItem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String[ ] </a:t>
            </a:r>
            <a:r>
              <a:rPr lang="pt-BR" sz="2000" dirty="0" err="1" smtClean="0"/>
              <a:t>array</a:t>
            </a:r>
            <a:r>
              <a:rPr lang="pt-BR" sz="2000" dirty="0" smtClean="0">
                <a:solidFill>
                  <a:srgbClr val="FFC000"/>
                </a:solidFill>
              </a:rPr>
              <a:t>)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if</a:t>
            </a:r>
            <a:r>
              <a:rPr lang="pt-BR" sz="2000" dirty="0" smtClean="0">
                <a:solidFill>
                  <a:srgbClr val="FFC000"/>
                </a:solidFill>
              </a:rPr>
              <a:t> (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>
                <a:solidFill>
                  <a:srgbClr val="FFC000"/>
                </a:solidFill>
              </a:rPr>
              <a:t> == </a:t>
            </a:r>
            <a:r>
              <a:rPr lang="pt-BR" sz="2000" dirty="0" err="1" smtClean="0">
                <a:solidFill>
                  <a:srgbClr val="FFC000"/>
                </a:solidFill>
              </a:rPr>
              <a:t>null</a:t>
            </a:r>
            <a:r>
              <a:rPr lang="pt-BR" sz="2000" dirty="0" smtClean="0">
                <a:solidFill>
                  <a:srgbClr val="FFC000"/>
                </a:solidFill>
              </a:rPr>
              <a:t> |</a:t>
            </a:r>
            <a:r>
              <a:rPr lang="pt-BR" sz="2000" dirty="0" err="1" smtClean="0">
                <a:solidFill>
                  <a:srgbClr val="FFC000"/>
                </a:solidFill>
              </a:rPr>
              <a:t>|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length</a:t>
            </a:r>
            <a:r>
              <a:rPr lang="pt-BR" sz="2000" dirty="0" smtClean="0">
                <a:solidFill>
                  <a:srgbClr val="FFC000"/>
                </a:solidFill>
              </a:rPr>
              <a:t> == 0) </a:t>
            </a:r>
            <a:r>
              <a:rPr lang="pt-BR" sz="2000" dirty="0" err="1" smtClean="0">
                <a:solidFill>
                  <a:srgbClr val="FFC000"/>
                </a:solidFill>
              </a:rPr>
              <a:t>return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null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else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return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>
                <a:solidFill>
                  <a:srgbClr val="FFC000"/>
                </a:solidFill>
              </a:rPr>
              <a:t>[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length</a:t>
            </a:r>
            <a:r>
              <a:rPr lang="pt-BR" sz="2000" dirty="0" smtClean="0">
                <a:solidFill>
                  <a:srgbClr val="FFC000"/>
                </a:solidFill>
              </a:rPr>
              <a:t> - 1];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}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/* Método com </a:t>
            </a:r>
            <a:r>
              <a:rPr lang="pt-BR" sz="2000" dirty="0" err="1" smtClean="0">
                <a:solidFill>
                  <a:srgbClr val="00B050"/>
                </a:solidFill>
              </a:rPr>
              <a:t>generics</a:t>
            </a:r>
            <a:r>
              <a:rPr lang="pt-BR" sz="2000" dirty="0" smtClean="0">
                <a:solidFill>
                  <a:srgbClr val="00B050"/>
                </a:solidFill>
              </a:rPr>
              <a:t> */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static</a:t>
            </a:r>
            <a:r>
              <a:rPr lang="pt-BR" sz="2000" dirty="0" smtClean="0">
                <a:solidFill>
                  <a:srgbClr val="FFC000"/>
                </a:solidFill>
              </a:rPr>
              <a:t> &lt;T&gt; </a:t>
            </a:r>
            <a:r>
              <a:rPr lang="pt-BR" sz="2000" dirty="0" smtClean="0"/>
              <a:t>T </a:t>
            </a:r>
            <a:r>
              <a:rPr lang="pt-BR" sz="2000" dirty="0" err="1" smtClean="0"/>
              <a:t>ultimoItem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T[ ]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>
                <a:solidFill>
                  <a:srgbClr val="FFC000"/>
                </a:solidFill>
              </a:rPr>
              <a:t>)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if</a:t>
            </a:r>
            <a:r>
              <a:rPr lang="pt-BR" sz="2000" dirty="0" smtClean="0">
                <a:solidFill>
                  <a:srgbClr val="FFC000"/>
                </a:solidFill>
              </a:rPr>
              <a:t> (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>
                <a:solidFill>
                  <a:srgbClr val="FFC000"/>
                </a:solidFill>
              </a:rPr>
              <a:t> == </a:t>
            </a:r>
            <a:r>
              <a:rPr lang="pt-BR" sz="2000" dirty="0" err="1" smtClean="0">
                <a:solidFill>
                  <a:srgbClr val="FFC000"/>
                </a:solidFill>
              </a:rPr>
              <a:t>null</a:t>
            </a:r>
            <a:r>
              <a:rPr lang="pt-BR" sz="2000" dirty="0" smtClean="0">
                <a:solidFill>
                  <a:srgbClr val="FFC000"/>
                </a:solidFill>
              </a:rPr>
              <a:t> |</a:t>
            </a:r>
            <a:r>
              <a:rPr lang="pt-BR" sz="2000" dirty="0" err="1" smtClean="0">
                <a:solidFill>
                  <a:srgbClr val="FFC000"/>
                </a:solidFill>
              </a:rPr>
              <a:t>|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length</a:t>
            </a:r>
            <a:r>
              <a:rPr lang="pt-BR" sz="2000" dirty="0" smtClean="0">
                <a:solidFill>
                  <a:srgbClr val="FFC000"/>
                </a:solidFill>
              </a:rPr>
              <a:t> == 0) </a:t>
            </a:r>
            <a:r>
              <a:rPr lang="pt-BR" sz="2000" dirty="0" err="1" smtClean="0">
                <a:solidFill>
                  <a:srgbClr val="FFC000"/>
                </a:solidFill>
              </a:rPr>
              <a:t>return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null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else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return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>
                <a:solidFill>
                  <a:srgbClr val="FFC000"/>
                </a:solidFill>
              </a:rPr>
              <a:t>[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length</a:t>
            </a:r>
            <a:r>
              <a:rPr lang="pt-BR" sz="2000" dirty="0" smtClean="0">
                <a:solidFill>
                  <a:srgbClr val="FFC000"/>
                </a:solidFill>
              </a:rPr>
              <a:t> - 1];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}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Copie as classes abaixo para dentro de um novo projeto do Eclipse: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Pessoa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Cachorro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Gato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Cor</a:t>
            </a:r>
          </a:p>
          <a:p>
            <a:r>
              <a:rPr lang="pt-BR" sz="2400" dirty="0" smtClean="0"/>
              <a:t>Crie uma classe chamada </a:t>
            </a:r>
            <a:r>
              <a:rPr lang="pt-BR" sz="2400" dirty="0" smtClean="0">
                <a:solidFill>
                  <a:srgbClr val="FFC000"/>
                </a:solidFill>
              </a:rPr>
              <a:t>Casal</a:t>
            </a:r>
            <a:r>
              <a:rPr lang="pt-BR" sz="2400" dirty="0" smtClean="0"/>
              <a:t> contendo dois atributos: </a:t>
            </a:r>
            <a:r>
              <a:rPr lang="pt-BR" sz="2400" dirty="0" smtClean="0">
                <a:solidFill>
                  <a:srgbClr val="FFC000"/>
                </a:solidFill>
              </a:rPr>
              <a:t>marido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mulher</a:t>
            </a:r>
            <a:r>
              <a:rPr lang="pt-BR" sz="2400" dirty="0" smtClean="0"/>
              <a:t>. Estes atributos deverão ser de um tipo genérico especificado pela classe Casal.</a:t>
            </a:r>
          </a:p>
          <a:p>
            <a:r>
              <a:rPr lang="pt-BR" sz="2400" dirty="0" smtClean="0"/>
              <a:t>A classe Casal também deverá possuir os métodos </a:t>
            </a:r>
            <a:r>
              <a:rPr lang="pt-BR" sz="2400" dirty="0" err="1" smtClean="0"/>
              <a:t>get</a:t>
            </a:r>
            <a:r>
              <a:rPr lang="pt-BR" sz="2400" dirty="0" smtClean="0"/>
              <a:t> e set para ambos os atributos mencionados acima.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em seguida uma classe chamada Start contendo o método </a:t>
            </a:r>
            <a:r>
              <a:rPr lang="pt-BR" sz="2800" dirty="0" err="1" smtClean="0"/>
              <a:t>main</a:t>
            </a:r>
            <a:r>
              <a:rPr lang="pt-BR" sz="2800" dirty="0" smtClean="0"/>
              <a:t>().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Dentro deste método crie 3 casais: 1 de Cachorro, 1 de Gato e 1 de Pessoa, especificando as características de cada indivíduo ao instanciá-los.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Exiba o conteúdo de cada casal conforme mostrado no próximo slide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77752" y="1600200"/>
            <a:ext cx="522649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cachorros: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</a:t>
            </a:r>
            <a:r>
              <a:rPr lang="pt-BR" sz="2800" dirty="0" err="1" smtClean="0">
                <a:solidFill>
                  <a:srgbClr val="FFC000"/>
                </a:solidFill>
              </a:rPr>
              <a:t>Rex</a:t>
            </a:r>
            <a:r>
              <a:rPr lang="pt-BR" sz="2800" dirty="0" smtClean="0">
                <a:solidFill>
                  <a:srgbClr val="FFC000"/>
                </a:solidFill>
              </a:rPr>
              <a:t> - Pastor Alemão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July - </a:t>
            </a:r>
            <a:r>
              <a:rPr lang="pt-BR" sz="2800" dirty="0" err="1" smtClean="0">
                <a:solidFill>
                  <a:srgbClr val="FFC000"/>
                </a:solidFill>
              </a:rPr>
              <a:t>Boxer</a:t>
            </a: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gatos: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</a:t>
            </a:r>
            <a:r>
              <a:rPr lang="pt-BR" sz="2800" dirty="0" err="1" smtClean="0">
                <a:solidFill>
                  <a:srgbClr val="FFC000"/>
                </a:solidFill>
              </a:rPr>
              <a:t>Bilbo</a:t>
            </a:r>
            <a:r>
              <a:rPr lang="pt-BR" sz="2800" dirty="0" smtClean="0">
                <a:solidFill>
                  <a:srgbClr val="FFC000"/>
                </a:solidFill>
              </a:rPr>
              <a:t> - Amarelo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Susie - Branco</a:t>
            </a:r>
          </a:p>
          <a:p>
            <a:pPr marL="0" indent="0">
              <a:spcBef>
                <a:spcPts val="0"/>
              </a:spcBef>
              <a:buNone/>
            </a:pP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pessoas: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João </a:t>
            </a:r>
            <a:r>
              <a:rPr lang="pt-BR" sz="2800" dirty="0" smtClean="0">
                <a:solidFill>
                  <a:srgbClr val="FFC000"/>
                </a:solidFill>
              </a:rPr>
              <a:t>- 26 anos</a:t>
            </a: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Maria </a:t>
            </a:r>
            <a:r>
              <a:rPr lang="pt-BR" sz="2800" dirty="0" smtClean="0">
                <a:solidFill>
                  <a:srgbClr val="FFC000"/>
                </a:solidFill>
              </a:rPr>
              <a:t>- 22 anos</a:t>
            </a: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8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Novo recurso de linguagem surgida a partir da versão 5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Permite a utilização de  tipos parametrizados por classes e métodos tornando-os flexíveis para uso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Recurso extremamente útil na utilização de estruturas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604663"/>
          </a:xfrm>
        </p:spPr>
        <p:txBody>
          <a:bodyPr/>
          <a:lstStyle/>
          <a:p>
            <a:r>
              <a:rPr lang="pt-BR" sz="3200" dirty="0" smtClean="0"/>
              <a:t>Simples estruturas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half" idx="2"/>
          </p:nvPr>
        </p:nvGraphicFramePr>
        <p:xfrm>
          <a:off x="323528" y="2638008"/>
          <a:ext cx="856895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class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800" b="0" dirty="0" err="1" smtClean="0"/>
                        <a:t>BolsaString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private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String </a:t>
                      </a:r>
                      <a:r>
                        <a:rPr lang="pt-BR" sz="1800" b="0" dirty="0" smtClean="0"/>
                        <a:t>valor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String </a:t>
                      </a:r>
                      <a:r>
                        <a:rPr lang="pt-BR" sz="1800" b="0" dirty="0" err="1" smtClean="0"/>
                        <a:t>getValor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()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return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void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800" b="0" dirty="0" err="1" smtClean="0"/>
                        <a:t>setValor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(String valor)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this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.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= valor;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}</a:t>
                      </a:r>
                    </a:p>
                  </a:txBody>
                  <a:tcPr marL="252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class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800" b="0" dirty="0" err="1" smtClean="0"/>
                        <a:t>BolsaInteger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private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800" b="0" dirty="0" smtClean="0"/>
                        <a:t>valor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800" b="0" dirty="0" err="1" smtClean="0"/>
                        <a:t>getValor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()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return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void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800" b="0" dirty="0" err="1" smtClean="0"/>
                        <a:t>setValor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(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valor)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this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.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 = valor;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}</a:t>
                      </a:r>
                    </a:p>
                  </a:txBody>
                  <a:tcPr marL="25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Simples estruturas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</a:t>
            </a:r>
          </a:p>
          <a:p>
            <a:endParaRPr lang="pt-BR" sz="3200" dirty="0" smtClean="0"/>
          </a:p>
          <a:p>
            <a:pPr marL="447675" lvl="1" indent="0">
              <a:buNone/>
            </a:pPr>
            <a:r>
              <a:rPr lang="pt-BR" sz="2400" dirty="0" err="1" smtClean="0"/>
              <a:t>BolsaString</a:t>
            </a:r>
            <a:r>
              <a:rPr lang="pt-BR" sz="2400" dirty="0" smtClean="0">
                <a:solidFill>
                  <a:srgbClr val="FFC000"/>
                </a:solidFill>
              </a:rPr>
              <a:t> bolsa1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/>
              <a:t>BolsaString</a:t>
            </a:r>
            <a:r>
              <a:rPr lang="pt-BR" sz="2400" dirty="0" smtClean="0"/>
              <a:t>()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bolsa1.</a:t>
            </a:r>
            <a:r>
              <a:rPr lang="pt-BR" sz="2400" dirty="0" err="1" smtClean="0"/>
              <a:t>setValor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FFC000"/>
                </a:solidFill>
              </a:rPr>
              <a:t>“E o vento levou!”</a:t>
            </a:r>
            <a:r>
              <a:rPr lang="pt-BR" sz="2400" dirty="0" smtClean="0"/>
              <a:t>)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String</a:t>
            </a:r>
            <a:r>
              <a:rPr lang="pt-BR" sz="2400" dirty="0" smtClean="0">
                <a:solidFill>
                  <a:srgbClr val="FFC000"/>
                </a:solidFill>
              </a:rPr>
              <a:t> s = bolsa1.</a:t>
            </a:r>
            <a:r>
              <a:rPr lang="pt-BR" sz="2400" dirty="0" err="1" smtClean="0"/>
              <a:t>getValor</a:t>
            </a:r>
            <a:r>
              <a:rPr lang="pt-BR" sz="2400" dirty="0" smtClean="0"/>
              <a:t>()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447675" lvl="1" indent="0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447675" lvl="1" indent="0">
              <a:buNone/>
            </a:pPr>
            <a:r>
              <a:rPr lang="pt-BR" sz="2400" dirty="0" err="1" smtClean="0"/>
              <a:t>BolsaInteger</a:t>
            </a:r>
            <a:r>
              <a:rPr lang="pt-BR" sz="2400" dirty="0" smtClean="0">
                <a:solidFill>
                  <a:srgbClr val="FFC000"/>
                </a:solidFill>
              </a:rPr>
              <a:t> bolsa2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/>
              <a:t>BolsaInteger</a:t>
            </a:r>
            <a:r>
              <a:rPr lang="pt-BR" sz="2400" dirty="0" smtClean="0"/>
              <a:t>()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bolsa2.</a:t>
            </a:r>
            <a:r>
              <a:rPr lang="pt-BR" sz="2400" dirty="0" err="1" smtClean="0"/>
              <a:t>setValor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FFC000"/>
                </a:solidFill>
              </a:rPr>
              <a:t>2012</a:t>
            </a:r>
            <a:r>
              <a:rPr lang="pt-BR" sz="2400" dirty="0" smtClean="0"/>
              <a:t>)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447675" lvl="1" indent="0">
              <a:buNone/>
            </a:pPr>
            <a:r>
              <a:rPr lang="pt-BR" sz="2400" dirty="0" err="1" smtClean="0"/>
              <a:t>Integer</a:t>
            </a:r>
            <a:r>
              <a:rPr lang="pt-BR" sz="2400" dirty="0" smtClean="0">
                <a:solidFill>
                  <a:srgbClr val="FFC000"/>
                </a:solidFill>
              </a:rPr>
              <a:t> i = bolsa2.</a:t>
            </a:r>
            <a:r>
              <a:rPr lang="pt-BR" sz="2400" dirty="0" err="1" smtClean="0"/>
              <a:t>getValor</a:t>
            </a:r>
            <a:r>
              <a:rPr lang="pt-BR" sz="2400" dirty="0" smtClean="0"/>
              <a:t>()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7283152" cy="1108719"/>
          </a:xfrm>
        </p:spPr>
        <p:txBody>
          <a:bodyPr/>
          <a:lstStyle/>
          <a:p>
            <a:r>
              <a:rPr lang="pt-BR" sz="3200" dirty="0" smtClean="0"/>
              <a:t>Simples estrutura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 com </a:t>
            </a:r>
            <a:r>
              <a:rPr lang="pt-BR" sz="3200" dirty="0" err="1" smtClean="0"/>
              <a:t>generics</a:t>
            </a:r>
            <a:endParaRPr lang="pt-BR" sz="32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2092152" y="2564904"/>
            <a:ext cx="4208040" cy="356125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/>
              <a:t>Bolsa&lt;</a:t>
            </a:r>
            <a:r>
              <a:rPr lang="pt-BR" sz="2000" b="1" dirty="0" smtClean="0"/>
              <a:t>T</a:t>
            </a:r>
            <a:r>
              <a:rPr lang="pt-BR" sz="2000" dirty="0" smtClean="0"/>
              <a:t>&gt;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private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/>
              <a:t>valor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getValor</a:t>
            </a:r>
            <a:r>
              <a:rPr lang="pt-BR" sz="2000" dirty="0" smtClean="0">
                <a:solidFill>
                  <a:srgbClr val="FFC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return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/>
              <a:t>valor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setValor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valor)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this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smtClean="0"/>
              <a:t>valor</a:t>
            </a:r>
            <a:r>
              <a:rPr lang="pt-BR" sz="2000" dirty="0" smtClean="0">
                <a:solidFill>
                  <a:srgbClr val="FFC000"/>
                </a:solidFill>
              </a:rPr>
              <a:t>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857403"/>
          </a:xfrm>
        </p:spPr>
        <p:txBody>
          <a:bodyPr/>
          <a:lstStyle/>
          <a:p>
            <a:r>
              <a:rPr lang="pt-BR" sz="3200" dirty="0" smtClean="0"/>
              <a:t>Simples estrutura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 com </a:t>
            </a:r>
            <a:r>
              <a:rPr lang="pt-BR" sz="3200" dirty="0" err="1" smtClean="0"/>
              <a:t>generics</a:t>
            </a:r>
            <a:endParaRPr lang="pt-BR" sz="3200" dirty="0" smtClean="0"/>
          </a:p>
          <a:p>
            <a:endParaRPr lang="pt-BR" sz="3200" dirty="0" smtClean="0"/>
          </a:p>
          <a:p>
            <a:pPr marL="447675" lvl="1" indent="0">
              <a:buNone/>
            </a:pPr>
            <a:r>
              <a:rPr lang="pt-BR" sz="2400" dirty="0" smtClean="0"/>
              <a:t>Bolsa&lt;String&gt;</a:t>
            </a:r>
            <a:r>
              <a:rPr lang="pt-BR" sz="2400" dirty="0" smtClean="0">
                <a:solidFill>
                  <a:srgbClr val="FFC000"/>
                </a:solidFill>
              </a:rPr>
              <a:t> bolsa1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smtClean="0"/>
              <a:t>Bolsa&lt;String&gt;()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bolsa1.</a:t>
            </a:r>
            <a:r>
              <a:rPr lang="pt-BR" sz="2400" dirty="0" err="1" smtClean="0"/>
              <a:t>setValor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FFC000"/>
                </a:solidFill>
              </a:rPr>
              <a:t>“E o vento levou!”</a:t>
            </a:r>
            <a:r>
              <a:rPr lang="pt-BR" sz="2400" dirty="0" smtClean="0"/>
              <a:t>)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String</a:t>
            </a:r>
            <a:r>
              <a:rPr lang="pt-BR" sz="2400" dirty="0" smtClean="0">
                <a:solidFill>
                  <a:srgbClr val="FFC000"/>
                </a:solidFill>
              </a:rPr>
              <a:t> s = bolsa1.</a:t>
            </a:r>
            <a:r>
              <a:rPr lang="pt-BR" sz="2400" dirty="0" err="1" smtClean="0"/>
              <a:t>getValor</a:t>
            </a:r>
            <a:r>
              <a:rPr lang="pt-BR" sz="2400" dirty="0" smtClean="0"/>
              <a:t>()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447675" lvl="1" indent="0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447675" lvl="1" indent="0">
              <a:buNone/>
            </a:pPr>
            <a:r>
              <a:rPr lang="pt-BR" sz="2400" dirty="0" smtClean="0"/>
              <a:t>Bolsa&lt;</a:t>
            </a:r>
            <a:r>
              <a:rPr lang="pt-BR" sz="2400" dirty="0" err="1" smtClean="0"/>
              <a:t>Integer</a:t>
            </a:r>
            <a:r>
              <a:rPr lang="pt-BR" sz="2400" dirty="0" smtClean="0"/>
              <a:t>&gt;</a:t>
            </a:r>
            <a:r>
              <a:rPr lang="pt-BR" sz="2400" dirty="0" smtClean="0">
                <a:solidFill>
                  <a:srgbClr val="FFC000"/>
                </a:solidFill>
              </a:rPr>
              <a:t> bolsa2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smtClean="0"/>
              <a:t>Bolsa&lt;</a:t>
            </a:r>
            <a:r>
              <a:rPr lang="pt-BR" sz="2400" dirty="0" err="1" smtClean="0"/>
              <a:t>Integer</a:t>
            </a:r>
            <a:r>
              <a:rPr lang="pt-BR" sz="2400" dirty="0" smtClean="0"/>
              <a:t>&gt;()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bolsa2.</a:t>
            </a:r>
            <a:r>
              <a:rPr lang="pt-BR" sz="2400" dirty="0" err="1" smtClean="0"/>
              <a:t>setValor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FFC000"/>
                </a:solidFill>
              </a:rPr>
              <a:t>2012</a:t>
            </a:r>
            <a:r>
              <a:rPr lang="pt-BR" sz="2400" dirty="0" smtClean="0"/>
              <a:t>)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447675" lvl="1" indent="0">
              <a:buNone/>
            </a:pPr>
            <a:r>
              <a:rPr lang="pt-BR" sz="2400" dirty="0" err="1" smtClean="0"/>
              <a:t>Integer</a:t>
            </a:r>
            <a:r>
              <a:rPr lang="pt-BR" sz="2400" dirty="0" smtClean="0">
                <a:solidFill>
                  <a:srgbClr val="FFC000"/>
                </a:solidFill>
              </a:rPr>
              <a:t> i = bolsa2.</a:t>
            </a:r>
            <a:r>
              <a:rPr lang="pt-BR" sz="2400" dirty="0" err="1" smtClean="0"/>
              <a:t>getValor</a:t>
            </a:r>
            <a:r>
              <a:rPr lang="pt-BR" sz="2400" dirty="0" smtClean="0"/>
              <a:t>()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exemplo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225824" y="1600200"/>
            <a:ext cx="3930352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public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class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Trio&lt;</a:t>
            </a:r>
            <a:r>
              <a:rPr lang="pt-BR" sz="1800" b="1" dirty="0" smtClean="0"/>
              <a:t>T</a:t>
            </a:r>
            <a:r>
              <a:rPr lang="pt-BR" sz="1800" dirty="0" smtClean="0"/>
              <a:t>&gt;</a:t>
            </a:r>
            <a:r>
              <a:rPr lang="pt-BR" sz="1800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private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primeiro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private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segundo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private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terceiro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public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/>
              <a:t>getPrimeiro</a:t>
            </a:r>
            <a:r>
              <a:rPr lang="pt-BR" sz="1800" dirty="0" smtClean="0">
                <a:solidFill>
                  <a:srgbClr val="FFC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	</a:t>
            </a:r>
            <a:r>
              <a:rPr lang="pt-BR" sz="1800" dirty="0" err="1" smtClean="0">
                <a:solidFill>
                  <a:srgbClr val="FFC000"/>
                </a:solidFill>
              </a:rPr>
              <a:t>return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primeiro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public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/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valor)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	</a:t>
            </a:r>
            <a:r>
              <a:rPr lang="pt-BR" sz="1800" dirty="0" err="1" smtClean="0">
                <a:solidFill>
                  <a:srgbClr val="FFC000"/>
                </a:solidFill>
              </a:rPr>
              <a:t>this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smtClean="0"/>
              <a:t>primeiro</a:t>
            </a:r>
            <a:r>
              <a:rPr lang="pt-BR" sz="1800" dirty="0" smtClean="0">
                <a:solidFill>
                  <a:srgbClr val="FFC000"/>
                </a:solidFill>
              </a:rPr>
              <a:t>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public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/>
              <a:t>getSegundo</a:t>
            </a:r>
            <a:r>
              <a:rPr lang="pt-BR" sz="1800" dirty="0" smtClean="0">
                <a:solidFill>
                  <a:srgbClr val="FFC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	</a:t>
            </a:r>
            <a:r>
              <a:rPr lang="pt-BR" sz="1800" dirty="0" err="1" smtClean="0">
                <a:solidFill>
                  <a:srgbClr val="FFC000"/>
                </a:solidFill>
              </a:rPr>
              <a:t>return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segundo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3384" y="2276872"/>
            <a:ext cx="4834880" cy="3849291"/>
          </a:xfrm>
        </p:spPr>
        <p:txBody>
          <a:bodyPr/>
          <a:lstStyle/>
          <a:p>
            <a:pPr marL="4763" lvl="1" indent="0">
              <a:buNone/>
            </a:pPr>
            <a:r>
              <a:rPr lang="pt-BR" sz="1800" dirty="0" smtClean="0"/>
              <a:t>Trio&lt;</a:t>
            </a:r>
            <a:r>
              <a:rPr lang="pt-BR" sz="1800" dirty="0" err="1" smtClean="0"/>
              <a:t>Integer</a:t>
            </a:r>
            <a:r>
              <a:rPr lang="pt-BR" sz="1800" dirty="0" smtClean="0"/>
              <a:t>&gt;</a:t>
            </a:r>
            <a:r>
              <a:rPr lang="pt-BR" sz="1800" dirty="0" smtClean="0">
                <a:solidFill>
                  <a:srgbClr val="FFC000"/>
                </a:solidFill>
              </a:rPr>
              <a:t> trio1 = </a:t>
            </a:r>
            <a:r>
              <a:rPr lang="pt-BR" sz="1800" dirty="0" err="1" smtClean="0">
                <a:solidFill>
                  <a:srgbClr val="FFC000"/>
                </a:solidFill>
              </a:rPr>
              <a:t>new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Trio&lt;</a:t>
            </a:r>
            <a:r>
              <a:rPr lang="pt-BR" sz="1800" dirty="0" err="1" smtClean="0"/>
              <a:t>Integer</a:t>
            </a:r>
            <a:r>
              <a:rPr lang="pt-BR" sz="1800" dirty="0" smtClean="0"/>
              <a:t>&gt;()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trio1.</a:t>
            </a:r>
            <a:r>
              <a:rPr lang="pt-BR" sz="1800" dirty="0" err="1" smtClean="0"/>
              <a:t>setPrimeiro</a:t>
            </a:r>
            <a:r>
              <a:rPr lang="pt-BR" sz="1800" dirty="0" smtClean="0"/>
              <a:t>(</a:t>
            </a:r>
            <a:r>
              <a:rPr lang="pt-BR" sz="1800" dirty="0" smtClean="0">
                <a:solidFill>
                  <a:srgbClr val="FFC000"/>
                </a:solidFill>
              </a:rPr>
              <a:t>39</a:t>
            </a:r>
            <a:r>
              <a:rPr lang="pt-BR" sz="1800" dirty="0" smtClean="0"/>
              <a:t>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trio1.</a:t>
            </a:r>
            <a:r>
              <a:rPr lang="pt-BR" sz="1800" dirty="0" err="1" smtClean="0"/>
              <a:t>setSegundo</a:t>
            </a:r>
            <a:r>
              <a:rPr lang="pt-BR" sz="1800" dirty="0" smtClean="0"/>
              <a:t>(</a:t>
            </a:r>
            <a:r>
              <a:rPr lang="pt-BR" sz="1800" dirty="0" smtClean="0">
                <a:solidFill>
                  <a:srgbClr val="FFC000"/>
                </a:solidFill>
              </a:rPr>
              <a:t>63</a:t>
            </a:r>
            <a:r>
              <a:rPr lang="pt-BR" sz="1800" dirty="0" smtClean="0"/>
              <a:t>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trio1.</a:t>
            </a:r>
            <a:r>
              <a:rPr lang="pt-BR" sz="1800" dirty="0" err="1" smtClean="0"/>
              <a:t>setTerceiro</a:t>
            </a:r>
            <a:r>
              <a:rPr lang="pt-BR" sz="1800" dirty="0" smtClean="0"/>
              <a:t>(</a:t>
            </a:r>
            <a:r>
              <a:rPr lang="pt-BR" sz="1800" dirty="0" smtClean="0">
                <a:solidFill>
                  <a:srgbClr val="FFC000"/>
                </a:solidFill>
              </a:rPr>
              <a:t>15</a:t>
            </a:r>
            <a:r>
              <a:rPr lang="pt-BR" sz="1800" dirty="0" smtClean="0"/>
              <a:t>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4763" lvl="1" indent="0">
              <a:buNone/>
            </a:pPr>
            <a:r>
              <a:rPr lang="pt-BR" sz="1800" dirty="0" smtClean="0"/>
              <a:t>Trio&lt;String&gt;</a:t>
            </a:r>
            <a:r>
              <a:rPr lang="pt-BR" sz="1800" dirty="0" smtClean="0">
                <a:solidFill>
                  <a:srgbClr val="FFC000"/>
                </a:solidFill>
              </a:rPr>
              <a:t> trio2 = </a:t>
            </a:r>
            <a:r>
              <a:rPr lang="pt-BR" sz="1800" dirty="0" err="1" smtClean="0">
                <a:solidFill>
                  <a:srgbClr val="FFC000"/>
                </a:solidFill>
              </a:rPr>
              <a:t>new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Trio&lt;String&gt;()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trio2.</a:t>
            </a:r>
            <a:r>
              <a:rPr lang="pt-BR" sz="1800" dirty="0" err="1" smtClean="0"/>
              <a:t>setPrimeiro</a:t>
            </a:r>
            <a:r>
              <a:rPr lang="pt-BR" sz="1800" dirty="0" smtClean="0"/>
              <a:t>(</a:t>
            </a:r>
            <a:r>
              <a:rPr lang="pt-BR" sz="1800" dirty="0" smtClean="0">
                <a:solidFill>
                  <a:srgbClr val="FFC000"/>
                </a:solidFill>
              </a:rPr>
              <a:t>“</a:t>
            </a:r>
            <a:r>
              <a:rPr lang="pt-BR" sz="1800" dirty="0" err="1" smtClean="0">
                <a:solidFill>
                  <a:srgbClr val="FFC000"/>
                </a:solidFill>
              </a:rPr>
              <a:t>Huguinho</a:t>
            </a:r>
            <a:r>
              <a:rPr lang="pt-BR" sz="1800" dirty="0" smtClean="0">
                <a:solidFill>
                  <a:srgbClr val="FFC000"/>
                </a:solidFill>
              </a:rPr>
              <a:t>”</a:t>
            </a:r>
            <a:r>
              <a:rPr lang="pt-BR" sz="1800" dirty="0" smtClean="0"/>
              <a:t>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trio2.</a:t>
            </a:r>
            <a:r>
              <a:rPr lang="pt-BR" sz="1800" dirty="0" err="1" smtClean="0"/>
              <a:t>setSegundo</a:t>
            </a:r>
            <a:r>
              <a:rPr lang="pt-BR" sz="1800" dirty="0" smtClean="0"/>
              <a:t>(</a:t>
            </a:r>
            <a:r>
              <a:rPr lang="pt-BR" sz="1800" dirty="0" smtClean="0">
                <a:solidFill>
                  <a:srgbClr val="FFC000"/>
                </a:solidFill>
              </a:rPr>
              <a:t>“Zezinho”</a:t>
            </a:r>
            <a:r>
              <a:rPr lang="pt-BR" sz="1800" dirty="0" smtClean="0"/>
              <a:t>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trio2.</a:t>
            </a:r>
            <a:r>
              <a:rPr lang="pt-BR" sz="1800" dirty="0" err="1" smtClean="0"/>
              <a:t>setTerceiro</a:t>
            </a:r>
            <a:r>
              <a:rPr lang="pt-BR" sz="1800" dirty="0" smtClean="0"/>
              <a:t>(</a:t>
            </a:r>
            <a:r>
              <a:rPr lang="pt-BR" sz="1800" dirty="0" smtClean="0">
                <a:solidFill>
                  <a:srgbClr val="FFC000"/>
                </a:solidFill>
              </a:rPr>
              <a:t>“Luizinho”</a:t>
            </a:r>
            <a:r>
              <a:rPr lang="pt-BR" sz="1800" dirty="0" smtClean="0"/>
              <a:t>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4763" lvl="1" indent="0">
              <a:buNone/>
            </a:pPr>
            <a:endParaRPr lang="pt-BR" sz="18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Múltiplos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225824" y="1600200"/>
            <a:ext cx="3930352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public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class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Trio&lt;</a:t>
            </a:r>
            <a:r>
              <a:rPr lang="pt-BR" sz="1800" b="1" dirty="0" smtClean="0"/>
              <a:t>T, U, V</a:t>
            </a:r>
            <a:r>
              <a:rPr lang="pt-BR" sz="1800" dirty="0" smtClean="0"/>
              <a:t>&gt;</a:t>
            </a:r>
            <a:r>
              <a:rPr lang="pt-BR" sz="1800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private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primeiro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private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U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segundo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private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V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terceiro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public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/>
              <a:t>getPrimeiro</a:t>
            </a:r>
            <a:r>
              <a:rPr lang="pt-BR" sz="1800" dirty="0" smtClean="0">
                <a:solidFill>
                  <a:srgbClr val="FFC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	</a:t>
            </a:r>
            <a:r>
              <a:rPr lang="pt-BR" sz="1800" dirty="0" err="1" smtClean="0">
                <a:solidFill>
                  <a:srgbClr val="FFC000"/>
                </a:solidFill>
              </a:rPr>
              <a:t>return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primeiro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public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/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valor)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	</a:t>
            </a:r>
            <a:r>
              <a:rPr lang="pt-BR" sz="1800" dirty="0" err="1" smtClean="0">
                <a:solidFill>
                  <a:srgbClr val="FFC000"/>
                </a:solidFill>
              </a:rPr>
              <a:t>this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smtClean="0"/>
              <a:t>primeiro</a:t>
            </a:r>
            <a:r>
              <a:rPr lang="pt-BR" sz="1800" dirty="0" smtClean="0">
                <a:solidFill>
                  <a:srgbClr val="FFC000"/>
                </a:solidFill>
              </a:rPr>
              <a:t>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public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U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/>
              <a:t>getSegundo</a:t>
            </a:r>
            <a:r>
              <a:rPr lang="pt-BR" sz="1800" dirty="0" smtClean="0">
                <a:solidFill>
                  <a:srgbClr val="FFC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	</a:t>
            </a:r>
            <a:r>
              <a:rPr lang="pt-BR" sz="1800" dirty="0" err="1" smtClean="0">
                <a:solidFill>
                  <a:srgbClr val="FFC000"/>
                </a:solidFill>
              </a:rPr>
              <a:t>return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segundo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393</TotalTime>
  <Words>455</Words>
  <Application>Microsoft Office PowerPoint</Application>
  <PresentationFormat>Apresentação na tela (4:3)</PresentationFormat>
  <Paragraphs>188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Técnica</vt:lpstr>
      <vt:lpstr>Generics</vt:lpstr>
      <vt:lpstr>Generics</vt:lpstr>
      <vt:lpstr>Generics</vt:lpstr>
      <vt:lpstr>Generics</vt:lpstr>
      <vt:lpstr>Generics</vt:lpstr>
      <vt:lpstr>Generics</vt:lpstr>
      <vt:lpstr>Outro exemplo</vt:lpstr>
      <vt:lpstr>Outro exemplo</vt:lpstr>
      <vt:lpstr>Múltiplos generics</vt:lpstr>
      <vt:lpstr>Múltiplos generics</vt:lpstr>
      <vt:lpstr>Métodos genéricos</vt:lpstr>
      <vt:lpstr>Exercício</vt:lpstr>
      <vt:lpstr>Exercício (continuação)</vt:lpstr>
      <vt:lpstr>Exercício (continuação)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Sandro Vieira</dc:creator>
  <cp:lastModifiedBy>Sandro</cp:lastModifiedBy>
  <cp:revision>52</cp:revision>
  <dcterms:created xsi:type="dcterms:W3CDTF">2011-12-17T14:07:49Z</dcterms:created>
  <dcterms:modified xsi:type="dcterms:W3CDTF">2012-03-02T01:10:37Z</dcterms:modified>
</cp:coreProperties>
</file>