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0" r:id="rId9"/>
    <p:sldId id="263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7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12/03/2012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t>12/03/2012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t>12/03/2012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t>12/03/2012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t>12/03/2012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t>12/03/2012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t>12/03/2012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t>12/03/2012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t>12/03/2012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t>12/03/2012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t>12/03/2012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t>12/03/2012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t>12/03/2012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matricula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smtClean="0"/>
              <a:t>nome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smtClean="0"/>
              <a:t>cargo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// ... métodos </a:t>
            </a:r>
            <a:r>
              <a:rPr lang="pt-BR" sz="2000" dirty="0" err="1" smtClean="0">
                <a:solidFill>
                  <a:srgbClr val="FFC000"/>
                </a:solidFill>
              </a:rPr>
              <a:t>gets</a:t>
            </a:r>
            <a:r>
              <a:rPr lang="pt-BR" sz="2000" dirty="0" smtClean="0">
                <a:solidFill>
                  <a:srgbClr val="FFC00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hashCode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= 31 *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+ </a:t>
            </a:r>
            <a:r>
              <a:rPr lang="pt-BR" sz="2000" dirty="0" smtClean="0"/>
              <a:t>matricula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= 31 *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+ (nome == 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 ? 0 : </a:t>
            </a:r>
            <a:r>
              <a:rPr lang="pt-BR" sz="2000" dirty="0" smtClean="0"/>
              <a:t>nome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= 31 *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 + (cargo == 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 ? 0 : </a:t>
            </a:r>
            <a:r>
              <a:rPr lang="pt-BR" sz="2000" dirty="0" smtClean="0"/>
              <a:t>cargo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hash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public class Funcionario </a:t>
            </a:r>
            <a:r>
              <a:rPr lang="pt-BR" sz="1800" dirty="0" smtClean="0"/>
              <a:t>implements Comparable&lt;Funcionario&gt;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matricula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String </a:t>
            </a:r>
            <a:r>
              <a:rPr lang="pt-BR" sz="1800" dirty="0" smtClean="0"/>
              <a:t>nome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String </a:t>
            </a:r>
            <a:r>
              <a:rPr lang="pt-BR" sz="1800" dirty="0" smtClean="0"/>
              <a:t>cargo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// ... métodos </a:t>
            </a:r>
            <a:r>
              <a:rPr lang="pt-BR" sz="1800" dirty="0" err="1" smtClean="0">
                <a:solidFill>
                  <a:srgbClr val="FFC000"/>
                </a:solidFill>
              </a:rPr>
              <a:t>gets</a:t>
            </a:r>
            <a:r>
              <a:rPr lang="pt-BR" sz="1800" dirty="0" smtClean="0">
                <a:solidFill>
                  <a:srgbClr val="FFC00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/>
              <a:t>public int compareTo(Funcionario outro)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if (</a:t>
            </a:r>
            <a:r>
              <a:rPr lang="pt-BR" sz="1800" dirty="0" smtClean="0"/>
              <a:t>this.nome</a:t>
            </a:r>
            <a:r>
              <a:rPr lang="pt-BR" sz="1800" dirty="0" smtClean="0">
                <a:solidFill>
                  <a:srgbClr val="FFC000"/>
                </a:solidFill>
              </a:rPr>
              <a:t>.compareTo(</a:t>
            </a:r>
            <a:r>
              <a:rPr lang="pt-BR" sz="1800" dirty="0" smtClean="0"/>
              <a:t>outro.nome</a:t>
            </a:r>
            <a:r>
              <a:rPr lang="pt-BR" sz="1800" dirty="0" smtClean="0">
                <a:solidFill>
                  <a:srgbClr val="FFC000"/>
                </a:solidFill>
              </a:rPr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} else (</a:t>
            </a:r>
            <a:r>
              <a:rPr lang="pt-BR" sz="1800" dirty="0" smtClean="0"/>
              <a:t>this.nome</a:t>
            </a:r>
            <a:r>
              <a:rPr lang="pt-BR" sz="1800" dirty="0" smtClean="0">
                <a:solidFill>
                  <a:srgbClr val="FFC000"/>
                </a:solidFill>
              </a:rPr>
              <a:t>.compareTo(</a:t>
            </a:r>
            <a:r>
              <a:rPr lang="pt-BR" sz="1800" dirty="0" smtClean="0"/>
              <a:t>outro.nome</a:t>
            </a:r>
            <a:r>
              <a:rPr lang="pt-BR" sz="1800" dirty="0" smtClean="0">
                <a:solidFill>
                  <a:srgbClr val="FFC000"/>
                </a:solidFill>
              </a:rPr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interface Comparable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</a:t>
            </a:r>
            <a:endParaRPr lang="pt-BR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Funcionario f1</a:t>
            </a:r>
            <a:r>
              <a:rPr lang="pt-BR" sz="1800" dirty="0" smtClean="0">
                <a:solidFill>
                  <a:srgbClr val="FFC000"/>
                </a:solidFill>
              </a:rPr>
              <a:t> = new Funcionario(1023, “Manuel”);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Funcionario f2</a:t>
            </a:r>
            <a:r>
              <a:rPr lang="pt-BR" sz="1800" dirty="0" smtClean="0">
                <a:solidFill>
                  <a:srgbClr val="FFC000"/>
                </a:solidFill>
              </a:rPr>
              <a:t> = new Funcionario(930, “Paulo”);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if (</a:t>
            </a:r>
            <a:r>
              <a:rPr lang="pt-BR" sz="1800" dirty="0" smtClean="0"/>
              <a:t>f1.equals(f2)</a:t>
            </a:r>
            <a:r>
              <a:rPr lang="pt-BR" sz="1800" dirty="0" smtClean="0">
                <a:solidFill>
                  <a:srgbClr val="FFC000"/>
                </a:solidFill>
              </a:rPr>
              <a:t>) {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System.out.println(“Funcionario 1 é igual ao funcionario 2”);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 else if (</a:t>
            </a:r>
            <a:r>
              <a:rPr lang="pt-BR" sz="1800" dirty="0" smtClean="0"/>
              <a:t>f1.compareTo(f2)</a:t>
            </a:r>
            <a:r>
              <a:rPr lang="pt-BR" sz="1800" dirty="0" smtClean="0">
                <a:solidFill>
                  <a:srgbClr val="FFC000"/>
                </a:solidFill>
              </a:rPr>
              <a:t> &gt; 0) {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System.out.println(“Funcionario 1 é maior que funcionario 2”);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 else {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System.out.println(“Funcionario 2 é maior que funcionario 1”);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(continuação)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Start e no método main()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Produto p1</a:t>
            </a:r>
            <a:r>
              <a:rPr lang="pt-BR" sz="1800" dirty="0" smtClean="0">
                <a:solidFill>
                  <a:srgbClr val="FFC000"/>
                </a:solidFill>
              </a:rPr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Produto p2</a:t>
            </a:r>
            <a:r>
              <a:rPr lang="pt-BR" sz="1800" dirty="0" smtClean="0">
                <a:solidFill>
                  <a:srgbClr val="FFC000"/>
                </a:solidFill>
              </a:rPr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Produto p3</a:t>
            </a:r>
            <a:r>
              <a:rPr lang="pt-BR" sz="1800" dirty="0" smtClean="0">
                <a:solidFill>
                  <a:srgbClr val="FFC000"/>
                </a:solidFill>
              </a:rPr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4525963"/>
          </a:xfrm>
        </p:spPr>
        <p:txBody>
          <a:bodyPr/>
          <a:lstStyle/>
          <a:p>
            <a:pPr eaLnBrk="1" hangingPunct="1"/>
            <a:r>
              <a:rPr lang="pt-BR" sz="3200" dirty="0" smtClean="0"/>
              <a:t>Equivalência de tipos primitivos</a:t>
            </a:r>
          </a:p>
          <a:p>
            <a:pPr eaLnBrk="1" hangingPunct="1"/>
            <a:r>
              <a:rPr lang="pt-BR" sz="3200" dirty="0" smtClean="0"/>
              <a:t>Equivalência de String</a:t>
            </a:r>
          </a:p>
          <a:p>
            <a:pPr eaLnBrk="1" hangingPunct="1"/>
            <a:r>
              <a:rPr lang="pt-BR" sz="3200" dirty="0" smtClean="0"/>
              <a:t>Equivalência de outros objetos</a:t>
            </a:r>
          </a:p>
          <a:p>
            <a:pPr eaLnBrk="1" hangingPunct="1"/>
            <a:r>
              <a:rPr lang="pt-BR" sz="3200" dirty="0" smtClean="0"/>
              <a:t>O método </a:t>
            </a:r>
            <a:r>
              <a:rPr lang="pt-BR" sz="3200" dirty="0" err="1" smtClean="0"/>
              <a:t>equals</a:t>
            </a:r>
            <a:r>
              <a:rPr lang="pt-BR" sz="3200" dirty="0" smtClean="0"/>
              <a:t>()</a:t>
            </a:r>
          </a:p>
          <a:p>
            <a:pPr eaLnBrk="1" hangingPunct="1"/>
            <a:r>
              <a:rPr lang="pt-BR" sz="3200" dirty="0" smtClean="0"/>
              <a:t>O método </a:t>
            </a:r>
            <a:r>
              <a:rPr lang="pt-BR" sz="3200" dirty="0" err="1" smtClean="0"/>
              <a:t>hashCode</a:t>
            </a:r>
            <a:r>
              <a:rPr lang="pt-BR" sz="3200" dirty="0" smtClean="0"/>
              <a:t>()</a:t>
            </a:r>
          </a:p>
          <a:p>
            <a:pPr eaLnBrk="1" hangingPunct="1"/>
            <a:r>
              <a:rPr lang="pt-BR" sz="3200" dirty="0" smtClean="0"/>
              <a:t>A interface </a:t>
            </a:r>
            <a:r>
              <a:rPr lang="pt-BR" sz="3200" dirty="0" err="1" smtClean="0"/>
              <a:t>Comparable</a:t>
            </a:r>
            <a:r>
              <a:rPr lang="pt-BR" sz="3200" dirty="0" smtClean="0"/>
              <a:t> e o método </a:t>
            </a:r>
            <a:r>
              <a:rPr lang="pt-BR" sz="3200" dirty="0" err="1" smtClean="0"/>
              <a:t>compareTo</a:t>
            </a:r>
            <a:r>
              <a:rPr lang="pt-BR" sz="32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2400" b="1" dirty="0" smtClean="0"/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err="1" smtClean="0"/>
              <a:t>int</a:t>
            </a:r>
            <a:r>
              <a:rPr lang="pt-BR" sz="2400" dirty="0" smtClean="0"/>
              <a:t> x</a:t>
            </a:r>
            <a:r>
              <a:rPr lang="pt-BR" sz="2400" dirty="0" smtClean="0">
                <a:solidFill>
                  <a:srgbClr val="FFC000"/>
                </a:solidFill>
              </a:rPr>
              <a:t> = 8;</a:t>
            </a:r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err="1" smtClean="0"/>
              <a:t>int</a:t>
            </a:r>
            <a:r>
              <a:rPr lang="pt-BR" sz="2400" dirty="0" smtClean="0"/>
              <a:t> y</a:t>
            </a:r>
            <a:r>
              <a:rPr lang="pt-BR" sz="2400" dirty="0" smtClean="0">
                <a:solidFill>
                  <a:srgbClr val="FFC000"/>
                </a:solidFill>
              </a:rPr>
              <a:t> = 4 + 4;</a:t>
            </a:r>
          </a:p>
          <a:p>
            <a:pPr marL="800100" lvl="1" indent="0"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if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smtClean="0"/>
              <a:t>x == y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out.println</a:t>
            </a:r>
            <a:r>
              <a:rPr lang="pt-BR" sz="2400" dirty="0" smtClean="0">
                <a:solidFill>
                  <a:srgbClr val="FFC000"/>
                </a:solidFill>
              </a:rPr>
              <a:t>("Valores iguais.");</a:t>
            </a:r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} </a:t>
            </a:r>
            <a:r>
              <a:rPr lang="pt-BR" sz="2400" dirty="0" err="1" smtClean="0">
                <a:solidFill>
                  <a:srgbClr val="FFC000"/>
                </a:solidFill>
              </a:rPr>
              <a:t>else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out.println</a:t>
            </a:r>
            <a:r>
              <a:rPr lang="pt-BR" sz="2400" dirty="0" smtClean="0">
                <a:solidFill>
                  <a:srgbClr val="FFC000"/>
                </a:solidFill>
              </a:rPr>
              <a:t>("Valores diferentes.");</a:t>
            </a:r>
          </a:p>
          <a:p>
            <a:pPr marL="800100" lvl="1" indent="0">
              <a:buNone/>
              <a:tabLst>
                <a:tab pos="1250950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2400" b="1" dirty="0" smtClean="0"/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>
                <a:solidFill>
                  <a:srgbClr val="FFC000"/>
                </a:solidFill>
              </a:rPr>
              <a:t> = "nova";</a:t>
            </a: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/>
              <a:t>String valor1</a:t>
            </a:r>
            <a:r>
              <a:rPr lang="pt-BR" sz="2000" dirty="0" smtClean="0">
                <a:solidFill>
                  <a:srgbClr val="FFC000"/>
                </a:solidFill>
              </a:rPr>
              <a:t> = "</a:t>
            </a:r>
            <a:r>
              <a:rPr lang="pt-BR" sz="2000" dirty="0" err="1" smtClean="0">
                <a:solidFill>
                  <a:srgbClr val="FFC000"/>
                </a:solidFill>
              </a:rPr>
              <a:t>casanova</a:t>
            </a:r>
            <a:r>
              <a:rPr lang="pt-BR" sz="2000" dirty="0" smtClean="0">
                <a:solidFill>
                  <a:srgbClr val="FFC000"/>
                </a:solidFill>
              </a:rPr>
              <a:t>";</a:t>
            </a: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/>
              <a:t>String valor2</a:t>
            </a:r>
            <a:r>
              <a:rPr lang="pt-BR" sz="2000" dirty="0" smtClean="0">
                <a:solidFill>
                  <a:srgbClr val="FFC000"/>
                </a:solidFill>
              </a:rPr>
              <a:t> = "casa" +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249363" lvl="1" indent="0">
              <a:buNone/>
              <a:tabLst>
                <a:tab pos="1620838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if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smtClean="0"/>
              <a:t>valor1.</a:t>
            </a:r>
            <a:r>
              <a:rPr lang="pt-BR" sz="2000" dirty="0" err="1" smtClean="0"/>
              <a:t>equals</a:t>
            </a:r>
            <a:r>
              <a:rPr lang="pt-BR" sz="2000" dirty="0" smtClean="0"/>
              <a:t>(valor2)</a:t>
            </a:r>
            <a:r>
              <a:rPr lang="pt-BR" sz="2000" dirty="0" smtClean="0">
                <a:solidFill>
                  <a:srgbClr val="FFC000"/>
                </a:solidFill>
              </a:rPr>
              <a:t>) {</a:t>
            </a: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("Strings iguais");</a:t>
            </a: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 </a:t>
            </a:r>
            <a:r>
              <a:rPr lang="pt-BR" sz="2000" dirty="0" err="1" smtClean="0">
                <a:solidFill>
                  <a:srgbClr val="FFC000"/>
                </a:solidFill>
              </a:rPr>
              <a:t>else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("Strings diferentes");</a:t>
            </a:r>
          </a:p>
          <a:p>
            <a:pPr marL="1249363" lvl="1" indent="0"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Funcionario</a:t>
            </a:r>
            <a:r>
              <a:rPr lang="pt-BR" sz="2000" dirty="0" smtClean="0"/>
              <a:t> f1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1021, "João", "Vendedor", 1815.5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Funcionario</a:t>
            </a:r>
            <a:r>
              <a:rPr lang="pt-BR" sz="2000" dirty="0" smtClean="0"/>
              <a:t> f2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if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smtClean="0"/>
              <a:t>f1.</a:t>
            </a:r>
            <a:r>
              <a:rPr lang="pt-BR" sz="2000" dirty="0" err="1" smtClean="0"/>
              <a:t>equals</a:t>
            </a:r>
            <a:r>
              <a:rPr lang="pt-BR" sz="2000" dirty="0" smtClean="0"/>
              <a:t>(f2)</a:t>
            </a:r>
            <a:r>
              <a:rPr lang="pt-BR" sz="2000" dirty="0" smtClean="0">
                <a:solidFill>
                  <a:srgbClr val="FFC000"/>
                </a:solidFill>
              </a:rPr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("</a:t>
            </a:r>
            <a:r>
              <a:rPr lang="pt-BR" sz="2000" dirty="0" err="1" smtClean="0">
                <a:solidFill>
                  <a:srgbClr val="FFC000"/>
                </a:solidFill>
              </a:rPr>
              <a:t>Funcionarios</a:t>
            </a:r>
            <a:r>
              <a:rPr lang="pt-BR" sz="2000" dirty="0" smtClean="0">
                <a:solidFill>
                  <a:srgbClr val="FFC000"/>
                </a:solidFill>
              </a:rPr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 </a:t>
            </a:r>
            <a:r>
              <a:rPr lang="pt-BR" sz="2000" dirty="0" err="1" smtClean="0">
                <a:solidFill>
                  <a:srgbClr val="FFC000"/>
                </a:solidFill>
              </a:rPr>
              <a:t>else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("</a:t>
            </a:r>
            <a:r>
              <a:rPr lang="pt-BR" sz="2000" dirty="0" err="1" smtClean="0">
                <a:solidFill>
                  <a:srgbClr val="FFC000"/>
                </a:solidFill>
              </a:rPr>
              <a:t>Funcionarios</a:t>
            </a:r>
            <a:r>
              <a:rPr lang="pt-BR" sz="2000" dirty="0" smtClean="0">
                <a:solidFill>
                  <a:srgbClr val="FFC000"/>
                </a:solidFill>
              </a:rPr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matricula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smtClean="0"/>
              <a:t>nome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smtClean="0"/>
              <a:t>cargo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double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// ... métodos </a:t>
            </a:r>
            <a:r>
              <a:rPr lang="pt-BR" sz="2000" dirty="0" err="1" smtClean="0">
                <a:solidFill>
                  <a:srgbClr val="FFC000"/>
                </a:solidFill>
              </a:rPr>
              <a:t>gets</a:t>
            </a:r>
            <a:r>
              <a:rPr lang="pt-BR" sz="2000" dirty="0" smtClean="0">
                <a:solidFill>
                  <a:srgbClr val="FFC00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if</a:t>
            </a:r>
            <a:r>
              <a:rPr lang="pt-BR" sz="2000" dirty="0" smtClean="0">
                <a:solidFill>
                  <a:srgbClr val="FFC000"/>
                </a:solidFill>
              </a:rPr>
              <a:t> (!(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instanceof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)) 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outro = (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matricula == outro.matricula;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Gera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1170</TotalTime>
  <Words>678</Words>
  <Application>Microsoft Office PowerPoint</Application>
  <PresentationFormat>Apresentação na tela (4:3)</PresentationFormat>
  <Paragraphs>203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Implementando a interface Comparable</vt:lpstr>
      <vt:lpstr>A interface Comparable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</cp:lastModifiedBy>
  <cp:revision>104</cp:revision>
  <dcterms:created xsi:type="dcterms:W3CDTF">2011-12-17T14:07:49Z</dcterms:created>
  <dcterms:modified xsi:type="dcterms:W3CDTF">2012-03-13T03:00:08Z</dcterms:modified>
</cp:coreProperties>
</file>