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2"/>
  </p:notesMasterIdLst>
  <p:sldIdLst>
    <p:sldId id="256" r:id="rId2"/>
    <p:sldId id="309" r:id="rId3"/>
    <p:sldId id="323" r:id="rId4"/>
    <p:sldId id="298" r:id="rId5"/>
    <p:sldId id="325" r:id="rId6"/>
    <p:sldId id="333" r:id="rId7"/>
    <p:sldId id="326" r:id="rId8"/>
    <p:sldId id="334" r:id="rId9"/>
    <p:sldId id="335" r:id="rId10"/>
    <p:sldId id="336" r:id="rId11"/>
    <p:sldId id="337" r:id="rId12"/>
    <p:sldId id="338" r:id="rId13"/>
    <p:sldId id="339" r:id="rId14"/>
    <p:sldId id="341" r:id="rId15"/>
    <p:sldId id="340" r:id="rId16"/>
    <p:sldId id="342" r:id="rId17"/>
    <p:sldId id="343" r:id="rId18"/>
    <p:sldId id="344" r:id="rId19"/>
    <p:sldId id="345" r:id="rId20"/>
    <p:sldId id="329" r:id="rId21"/>
    <p:sldId id="346" r:id="rId22"/>
    <p:sldId id="352" r:id="rId23"/>
    <p:sldId id="348" r:id="rId24"/>
    <p:sldId id="351" r:id="rId25"/>
    <p:sldId id="350" r:id="rId26"/>
    <p:sldId id="347" r:id="rId27"/>
    <p:sldId id="353" r:id="rId28"/>
    <p:sldId id="355" r:id="rId29"/>
    <p:sldId id="354" r:id="rId30"/>
    <p:sldId id="324" r:id="rId31"/>
    <p:sldId id="301" r:id="rId32"/>
    <p:sldId id="357" r:id="rId33"/>
    <p:sldId id="358" r:id="rId34"/>
    <p:sldId id="359" r:id="rId35"/>
    <p:sldId id="371" r:id="rId36"/>
    <p:sldId id="370" r:id="rId37"/>
    <p:sldId id="372" r:id="rId38"/>
    <p:sldId id="360" r:id="rId39"/>
    <p:sldId id="373" r:id="rId40"/>
    <p:sldId id="374" r:id="rId41"/>
    <p:sldId id="363" r:id="rId42"/>
    <p:sldId id="375" r:id="rId43"/>
    <p:sldId id="364" r:id="rId44"/>
    <p:sldId id="376" r:id="rId45"/>
    <p:sldId id="377" r:id="rId46"/>
    <p:sldId id="378" r:id="rId47"/>
    <p:sldId id="379" r:id="rId48"/>
    <p:sldId id="380" r:id="rId49"/>
    <p:sldId id="381" r:id="rId50"/>
    <p:sldId id="393" r:id="rId51"/>
    <p:sldId id="382" r:id="rId52"/>
    <p:sldId id="384" r:id="rId53"/>
    <p:sldId id="394" r:id="rId54"/>
    <p:sldId id="389" r:id="rId55"/>
    <p:sldId id="390" r:id="rId56"/>
    <p:sldId id="395" r:id="rId57"/>
    <p:sldId id="392" r:id="rId58"/>
    <p:sldId id="396" r:id="rId59"/>
    <p:sldId id="397" r:id="rId60"/>
    <p:sldId id="303" r:id="rId61"/>
    <p:sldId id="321" r:id="rId62"/>
    <p:sldId id="398" r:id="rId63"/>
    <p:sldId id="399" r:id="rId64"/>
    <p:sldId id="401" r:id="rId65"/>
    <p:sldId id="400" r:id="rId66"/>
    <p:sldId id="402" r:id="rId67"/>
    <p:sldId id="403" r:id="rId68"/>
    <p:sldId id="404" r:id="rId69"/>
    <p:sldId id="405" r:id="rId70"/>
    <p:sldId id="407" r:id="rId71"/>
    <p:sldId id="408" r:id="rId72"/>
    <p:sldId id="410" r:id="rId73"/>
    <p:sldId id="411" r:id="rId74"/>
    <p:sldId id="412" r:id="rId75"/>
    <p:sldId id="414" r:id="rId76"/>
    <p:sldId id="413" r:id="rId77"/>
    <p:sldId id="417" r:id="rId78"/>
    <p:sldId id="416" r:id="rId79"/>
    <p:sldId id="418" r:id="rId80"/>
    <p:sldId id="429" r:id="rId81"/>
    <p:sldId id="419" r:id="rId82"/>
    <p:sldId id="420" r:id="rId83"/>
    <p:sldId id="421" r:id="rId84"/>
    <p:sldId id="426" r:id="rId85"/>
    <p:sldId id="423" r:id="rId86"/>
    <p:sldId id="424" r:id="rId87"/>
    <p:sldId id="427" r:id="rId88"/>
    <p:sldId id="425" r:id="rId89"/>
    <p:sldId id="430" r:id="rId90"/>
    <p:sldId id="316" r:id="rId9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8382" autoAdjust="0"/>
    <p:restoredTop sz="86380" autoAdjust="0"/>
  </p:normalViewPr>
  <p:slideViewPr>
    <p:cSldViewPr>
      <p:cViewPr varScale="1">
        <p:scale>
          <a:sx n="69" d="100"/>
          <a:sy n="69" d="100"/>
        </p:scale>
        <p:origin x="-108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1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2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32F60CC-E9F1-4D6D-9575-86562CE1CF43}" type="datetimeFigureOut">
              <a:rPr lang="pt-BR"/>
              <a:pPr>
                <a:defRPr/>
              </a:pPr>
              <a:t>28/05/2012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73010A1-97EB-4147-B509-23B1A33D84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DEEADA-C7F4-4190-AB85-DAE024F76D9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739769-D500-4250-868A-C2B8871F91C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43</a:t>
            </a:fld>
            <a:endParaRPr 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44</a:t>
            </a:fld>
            <a:endParaRPr 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45</a:t>
            </a:fld>
            <a:endParaRPr lang="pt-B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46</a:t>
            </a:fld>
            <a:endParaRPr lang="pt-B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47</a:t>
            </a:fld>
            <a:endParaRPr lang="pt-B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48</a:t>
            </a:fld>
            <a:endParaRPr lang="pt-B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49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50</a:t>
            </a:fld>
            <a:endParaRPr lang="pt-B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51</a:t>
            </a:fld>
            <a:endParaRPr lang="pt-B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52</a:t>
            </a:fld>
            <a:endParaRPr lang="pt-B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53</a:t>
            </a:fld>
            <a:endParaRPr lang="pt-B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54</a:t>
            </a:fld>
            <a:endParaRPr lang="pt-B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55</a:t>
            </a:fld>
            <a:endParaRPr lang="pt-B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56</a:t>
            </a:fld>
            <a:endParaRPr lang="pt-B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57</a:t>
            </a:fld>
            <a:endParaRPr lang="pt-BR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58</a:t>
            </a:fld>
            <a:endParaRPr lang="pt-BR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59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37879-4216-4327-8CFB-D8AEF1EC61E8}" type="slidenum">
              <a:rPr lang="pt-BR" smtClean="0"/>
              <a:pPr>
                <a:defRPr/>
              </a:pPr>
              <a:t>60</a:t>
            </a:fld>
            <a:endParaRPr lang="pt-BR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61</a:t>
            </a:fld>
            <a:endParaRPr lang="pt-BR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62</a:t>
            </a:fld>
            <a:endParaRPr lang="pt-BR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63</a:t>
            </a:fld>
            <a:endParaRPr lang="pt-BR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64</a:t>
            </a:fld>
            <a:endParaRPr lang="pt-BR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65</a:t>
            </a:fld>
            <a:endParaRPr lang="pt-BR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66</a:t>
            </a:fld>
            <a:endParaRPr lang="pt-BR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67</a:t>
            </a:fld>
            <a:endParaRPr lang="pt-BR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68</a:t>
            </a:fld>
            <a:endParaRPr lang="pt-BR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69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70</a:t>
            </a:fld>
            <a:endParaRPr lang="pt-BR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71</a:t>
            </a:fld>
            <a:endParaRPr lang="pt-BR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72</a:t>
            </a:fld>
            <a:endParaRPr lang="pt-BR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73</a:t>
            </a:fld>
            <a:endParaRPr lang="pt-BR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74</a:t>
            </a:fld>
            <a:endParaRPr lang="pt-BR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75</a:t>
            </a:fld>
            <a:endParaRPr lang="pt-BR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76</a:t>
            </a:fld>
            <a:endParaRPr lang="pt-BR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77</a:t>
            </a:fld>
            <a:endParaRPr lang="pt-BR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78</a:t>
            </a:fld>
            <a:endParaRPr lang="pt-BR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79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80</a:t>
            </a:fld>
            <a:endParaRPr lang="pt-BR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81</a:t>
            </a:fld>
            <a:endParaRPr lang="pt-BR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82</a:t>
            </a:fld>
            <a:endParaRPr lang="pt-BR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83</a:t>
            </a:fld>
            <a:endParaRPr lang="pt-BR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84</a:t>
            </a:fld>
            <a:endParaRPr lang="pt-BR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85</a:t>
            </a:fld>
            <a:endParaRPr lang="pt-BR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86</a:t>
            </a:fld>
            <a:endParaRPr lang="pt-BR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5632-67D5-4670-88B2-2454E24DEDD1}" type="slidenum">
              <a:rPr lang="pt-BR" smtClean="0"/>
              <a:pPr>
                <a:defRPr/>
              </a:pPr>
              <a:t>87</a:t>
            </a:fld>
            <a:endParaRPr lang="pt-BR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88</a:t>
            </a:fld>
            <a:endParaRPr lang="pt-BR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89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3010A1-97EB-4147-B509-23B1A33D8481}" type="slidenum">
              <a:rPr lang="pt-BR" smtClean="0"/>
              <a:pPr>
                <a:defRPr/>
              </a:pPr>
              <a:t>90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5A6A2-C68B-40CA-9E37-D72BA046AE71}" type="datetime1">
              <a:rPr lang="pt-BR" smtClean="0"/>
              <a:pPr>
                <a:defRPr/>
              </a:pPr>
              <a:t>28/05/2012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9714E-884E-49D1-BFEA-EB9C769B51B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B29BB-7A37-4304-A0D4-BC9D95EBBF73}" type="datetime1">
              <a:rPr lang="pt-BR" smtClean="0"/>
              <a:pPr>
                <a:defRPr/>
              </a:pPr>
              <a:t>28/05/2012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C4129-82C9-44DC-91D8-3848D3220C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19AA9-B850-4052-9F05-059628A352AA}" type="datetime1">
              <a:rPr lang="pt-BR" smtClean="0"/>
              <a:pPr>
                <a:defRPr/>
              </a:pPr>
              <a:t>28/05/2012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7538D-5C5C-4AE6-B8C5-86CD882E3EC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7CC71-A433-4586-96D2-DA4193EACA1F}" type="datetime1">
              <a:rPr lang="pt-BR" smtClean="0"/>
              <a:pPr>
                <a:defRPr/>
              </a:pPr>
              <a:t>28/05/2012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E120-6210-44C4-9C14-8704E13AF0B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9C00B-5FE9-43E4-A8D9-33CBBA8BD092}" type="datetime1">
              <a:rPr lang="pt-BR" smtClean="0"/>
              <a:pPr>
                <a:defRPr/>
              </a:pPr>
              <a:t>28/05/2012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5ECCE-2536-4D0F-B03E-A7861CBA8D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0991C-853B-4EF3-A97B-E787F7281166}" type="datetime1">
              <a:rPr lang="pt-BR" smtClean="0"/>
              <a:pPr>
                <a:defRPr/>
              </a:pPr>
              <a:t>28/05/2012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62884-6945-4AD0-B9E7-509287E8F1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F18D3-0149-41C9-AD6A-BF51FF911158}" type="datetime1">
              <a:rPr lang="pt-BR" smtClean="0"/>
              <a:pPr>
                <a:defRPr/>
              </a:pPr>
              <a:t>28/05/2012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90B93-B4AA-46EB-B8AB-DE912AEA2C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CA835-AAE5-49A3-9629-E7C2848CAC9F}" type="datetime1">
              <a:rPr lang="pt-BR" smtClean="0"/>
              <a:pPr>
                <a:defRPr/>
              </a:pPr>
              <a:t>28/05/2012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DD186-F532-45B6-BED0-3E4A3A7AE75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B7CE1-2BBC-4F3A-8132-700BCE528D53}" type="datetime1">
              <a:rPr lang="pt-BR" smtClean="0"/>
              <a:pPr>
                <a:defRPr/>
              </a:pPr>
              <a:t>28/05/2012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A7331-CE90-466A-8F04-1D698A9A24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2FDF2-B98B-411A-8532-AE207D83727B}" type="datetime1">
              <a:rPr lang="pt-BR" smtClean="0"/>
              <a:pPr>
                <a:defRPr/>
              </a:pPr>
              <a:t>28/05/2012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3FD7C-57FF-4ADE-83EA-E8FF26BE67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16530-859C-4788-AB8F-91D51CC31A55}" type="datetime1">
              <a:rPr lang="pt-BR" smtClean="0"/>
              <a:pPr>
                <a:defRPr/>
              </a:pPr>
              <a:t>28/05/2012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75A93-47A9-4738-934C-DDA2D6372A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789166A-69C1-43C9-BE1B-964C9E953AB2}" type="datetime1">
              <a:rPr lang="pt-BR" smtClean="0"/>
              <a:pPr>
                <a:defRPr/>
              </a:pPr>
              <a:t>28/05/2012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60F594C-1F2F-439B-9F0B-0CEFB1F9CF57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1" r:id="rId2"/>
    <p:sldLayoutId id="2147483828" r:id="rId3"/>
    <p:sldLayoutId id="2147483822" r:id="rId4"/>
    <p:sldLayoutId id="2147483829" r:id="rId5"/>
    <p:sldLayoutId id="2147483823" r:id="rId6"/>
    <p:sldLayoutId id="2147483824" r:id="rId7"/>
    <p:sldLayoutId id="2147483830" r:id="rId8"/>
    <p:sldLayoutId id="2147483831" r:id="rId9"/>
    <p:sldLayoutId id="2147483825" r:id="rId10"/>
    <p:sldLayoutId id="214748382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err="1" smtClean="0"/>
              <a:t>Stream</a:t>
            </a:r>
            <a:r>
              <a:rPr lang="pt-BR" cap="none" dirty="0" smtClean="0"/>
              <a:t> - Fluxo I/O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err="1" smtClean="0"/>
              <a:t>boolean</a:t>
            </a:r>
            <a:r>
              <a:rPr lang="pt-BR" dirty="0" smtClean="0"/>
              <a:t> </a:t>
            </a:r>
            <a:r>
              <a:rPr lang="pt-BR" dirty="0" err="1" smtClean="0"/>
              <a:t>renameTo</a:t>
            </a:r>
            <a:r>
              <a:rPr lang="pt-BR" dirty="0" smtClean="0"/>
              <a:t>(File </a:t>
            </a:r>
            <a:r>
              <a:rPr lang="pt-BR" dirty="0" err="1" smtClean="0"/>
              <a:t>dest</a:t>
            </a:r>
            <a:r>
              <a:rPr lang="pt-BR" dirty="0" smtClean="0"/>
              <a:t>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Tenta mover e/ou renomear o arquivo ou diretório, retornando </a:t>
            </a:r>
            <a:r>
              <a:rPr lang="pt-BR" b="1" i="1" dirty="0" err="1" smtClean="0"/>
              <a:t>true</a:t>
            </a:r>
            <a:r>
              <a:rPr lang="pt-BR" dirty="0" smtClean="0"/>
              <a:t> caso tiver sucesso.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origem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File(“C:\\Documentos\\foto5.jpg”);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destino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File(“E:\\fotos\\carnaval.jpg”);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boolean</a:t>
            </a:r>
            <a:r>
              <a:rPr lang="pt-BR" sz="2200" dirty="0" smtClean="0"/>
              <a:t> ok = </a:t>
            </a:r>
            <a:r>
              <a:rPr lang="pt-BR" sz="2200" dirty="0" smtClean="0">
                <a:solidFill>
                  <a:srgbClr val="FFC000"/>
                </a:solidFill>
              </a:rPr>
              <a:t>origem.</a:t>
            </a:r>
            <a:r>
              <a:rPr lang="pt-BR" sz="2200" dirty="0" err="1" smtClean="0">
                <a:solidFill>
                  <a:srgbClr val="FFC000"/>
                </a:solidFill>
              </a:rPr>
              <a:t>renameTo</a:t>
            </a:r>
            <a:r>
              <a:rPr lang="pt-BR" sz="2200" dirty="0" smtClean="0">
                <a:solidFill>
                  <a:srgbClr val="FFC000"/>
                </a:solidFill>
              </a:rPr>
              <a:t>(destino)</a:t>
            </a:r>
            <a:r>
              <a:rPr lang="pt-BR" sz="22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if</a:t>
            </a:r>
            <a:r>
              <a:rPr lang="pt-BR" sz="2200" dirty="0" smtClean="0"/>
              <a:t> (ok) {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(“Arquivo movido com sucesso.”);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err="1" smtClean="0"/>
              <a:t>boolean</a:t>
            </a:r>
            <a:r>
              <a:rPr lang="pt-BR" dirty="0" smtClean="0"/>
              <a:t> </a:t>
            </a:r>
            <a:r>
              <a:rPr lang="pt-BR" dirty="0" err="1" smtClean="0"/>
              <a:t>createNewFile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Tenta criar um arquivo vazio, retornando </a:t>
            </a:r>
            <a:r>
              <a:rPr lang="pt-BR" b="1" i="1" dirty="0" err="1" smtClean="0"/>
              <a:t>true</a:t>
            </a:r>
            <a:r>
              <a:rPr lang="pt-BR" dirty="0" smtClean="0"/>
              <a:t> caso tiver sucesso.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novo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File(“C:\\Documentos\\carta.txt”);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boolean</a:t>
            </a:r>
            <a:r>
              <a:rPr lang="pt-BR" sz="2200" dirty="0" smtClean="0"/>
              <a:t> ok = </a:t>
            </a:r>
            <a:r>
              <a:rPr lang="pt-BR" sz="2200" dirty="0" smtClean="0">
                <a:solidFill>
                  <a:srgbClr val="FFC000"/>
                </a:solidFill>
              </a:rPr>
              <a:t>novo.</a:t>
            </a:r>
            <a:r>
              <a:rPr lang="pt-BR" sz="2200" dirty="0" err="1" smtClean="0">
                <a:solidFill>
                  <a:srgbClr val="FFC000"/>
                </a:solidFill>
              </a:rPr>
              <a:t>createNewFile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if</a:t>
            </a:r>
            <a:r>
              <a:rPr lang="pt-BR" sz="2200" dirty="0" smtClean="0"/>
              <a:t> (ok) {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(“Arquivo criado com sucesso.”);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err="1" smtClean="0"/>
              <a:t>boolean</a:t>
            </a:r>
            <a:r>
              <a:rPr lang="pt-BR" dirty="0" smtClean="0"/>
              <a:t> </a:t>
            </a:r>
            <a:r>
              <a:rPr lang="pt-BR" dirty="0" err="1" smtClean="0"/>
              <a:t>mkdir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Tenta criar um diretório, retornando </a:t>
            </a:r>
            <a:r>
              <a:rPr lang="pt-BR" b="1" i="1" dirty="0" err="1" smtClean="0"/>
              <a:t>true</a:t>
            </a:r>
            <a:r>
              <a:rPr lang="pt-BR" dirty="0" smtClean="0"/>
              <a:t> caso tiver sucesso.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novo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File(“C:\\Documentos\\planilhas”);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boolean</a:t>
            </a:r>
            <a:r>
              <a:rPr lang="pt-BR" sz="2200" dirty="0" smtClean="0"/>
              <a:t> ok = </a:t>
            </a:r>
            <a:r>
              <a:rPr lang="pt-BR" sz="2200" dirty="0" smtClean="0">
                <a:solidFill>
                  <a:srgbClr val="FFC000"/>
                </a:solidFill>
              </a:rPr>
              <a:t>novo.</a:t>
            </a:r>
            <a:r>
              <a:rPr lang="pt-BR" sz="2200" dirty="0" err="1" smtClean="0">
                <a:solidFill>
                  <a:srgbClr val="FFC000"/>
                </a:solidFill>
              </a:rPr>
              <a:t>mkdir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if</a:t>
            </a:r>
            <a:r>
              <a:rPr lang="pt-BR" sz="2200" dirty="0" smtClean="0"/>
              <a:t> (ok) {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(“Diretório criado com sucesso.”);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err="1" smtClean="0"/>
              <a:t>boolean</a:t>
            </a:r>
            <a:r>
              <a:rPr lang="pt-BR" dirty="0" smtClean="0"/>
              <a:t> </a:t>
            </a:r>
            <a:r>
              <a:rPr lang="pt-BR" dirty="0" err="1" smtClean="0"/>
              <a:t>mkdirs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Tenta criar um diretório e seus superdiretórios em cascata, retornando </a:t>
            </a:r>
            <a:r>
              <a:rPr lang="pt-BR" b="1" i="1" dirty="0" err="1" smtClean="0"/>
              <a:t>true</a:t>
            </a:r>
            <a:r>
              <a:rPr lang="pt-BR" dirty="0" smtClean="0"/>
              <a:t> caso tiver sucesso.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novo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File(“E:\\Particular\\</a:t>
            </a:r>
            <a:r>
              <a:rPr lang="pt-BR" sz="2200" dirty="0" err="1" smtClean="0"/>
              <a:t>Docs</a:t>
            </a:r>
            <a:r>
              <a:rPr lang="pt-BR" sz="2200" dirty="0" smtClean="0"/>
              <a:t>\\Planilhas”);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boolean</a:t>
            </a:r>
            <a:r>
              <a:rPr lang="pt-BR" sz="2200" dirty="0" smtClean="0"/>
              <a:t> ok = </a:t>
            </a:r>
            <a:r>
              <a:rPr lang="pt-BR" sz="2200" dirty="0" smtClean="0">
                <a:solidFill>
                  <a:srgbClr val="FFC000"/>
                </a:solidFill>
              </a:rPr>
              <a:t>novo.</a:t>
            </a:r>
            <a:r>
              <a:rPr lang="pt-BR" sz="2200" dirty="0" err="1" smtClean="0">
                <a:solidFill>
                  <a:srgbClr val="FFC000"/>
                </a:solidFill>
              </a:rPr>
              <a:t>mkdirs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if</a:t>
            </a:r>
            <a:r>
              <a:rPr lang="pt-BR" sz="2200" dirty="0" smtClean="0"/>
              <a:t> (ok) {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(“Diretório criado com sucesso.”);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String </a:t>
            </a:r>
            <a:r>
              <a:rPr lang="pt-BR" dirty="0" err="1" smtClean="0"/>
              <a:t>getPath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Retorna o caminho completo do arquivo ou diretório.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arquivo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</a:t>
            </a:r>
            <a:r>
              <a:rPr lang="pt-BR" sz="2200" spc="-100" dirty="0" smtClean="0"/>
              <a:t>C:\\Documentos\\Planilhas\\plan1.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</a:t>
            </a:r>
            <a:r>
              <a:rPr lang="pt-BR" sz="2200" dirty="0" smtClean="0">
                <a:solidFill>
                  <a:srgbClr val="FFC000"/>
                </a:solidFill>
              </a:rPr>
              <a:t>arquivo.</a:t>
            </a:r>
            <a:r>
              <a:rPr lang="pt-BR" sz="2200" dirty="0" err="1" smtClean="0">
                <a:solidFill>
                  <a:srgbClr val="FFC000"/>
                </a:solidFill>
              </a:rPr>
              <a:t>getPath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6350" indent="0" algn="ctr">
              <a:spcBef>
                <a:spcPts val="0"/>
              </a:spcBef>
              <a:buNone/>
            </a:pPr>
            <a:r>
              <a:rPr lang="pt-BR" sz="2200" dirty="0" smtClean="0"/>
              <a:t>C:\Documentos\Planilhas\plan1.xls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395536" y="4653136"/>
            <a:ext cx="8136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String </a:t>
            </a:r>
            <a:r>
              <a:rPr lang="pt-BR" dirty="0" err="1" smtClean="0"/>
              <a:t>getName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Retorna o nome do arquivo ou diretório.</a:t>
            </a:r>
            <a:br>
              <a:rPr lang="pt-BR" dirty="0" smtClean="0"/>
            </a:br>
            <a:endParaRPr lang="pt-BR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arquivo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</a:t>
            </a:r>
            <a:r>
              <a:rPr lang="pt-BR" sz="2200" spc="-100" dirty="0" smtClean="0"/>
              <a:t>C:\\Documentos\\Planilhas\\plan1.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</a:t>
            </a:r>
            <a:r>
              <a:rPr lang="pt-BR" sz="2200" dirty="0" smtClean="0">
                <a:solidFill>
                  <a:srgbClr val="FFC000"/>
                </a:solidFill>
              </a:rPr>
              <a:t>arquivo.</a:t>
            </a:r>
            <a:r>
              <a:rPr lang="pt-BR" sz="2200" dirty="0" err="1" smtClean="0">
                <a:solidFill>
                  <a:srgbClr val="FFC000"/>
                </a:solidFill>
              </a:rPr>
              <a:t>getName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6350" indent="0" algn="ctr">
              <a:spcBef>
                <a:spcPts val="0"/>
              </a:spcBef>
              <a:buNone/>
            </a:pPr>
            <a:r>
              <a:rPr lang="pt-BR" sz="2200" dirty="0" smtClean="0"/>
              <a:t>plan1.</a:t>
            </a:r>
            <a:r>
              <a:rPr lang="pt-BR" sz="2200" dirty="0" err="1" smtClean="0"/>
              <a:t>xls</a:t>
            </a:r>
            <a:endParaRPr lang="pt-BR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395536" y="4653136"/>
            <a:ext cx="8136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File </a:t>
            </a:r>
            <a:r>
              <a:rPr lang="pt-BR" dirty="0" err="1" smtClean="0"/>
              <a:t>getParentFile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Retorna uma referência ao diretório onde o arquivo ou diretório se encontra.</a:t>
            </a:r>
            <a:br>
              <a:rPr lang="pt-BR" dirty="0" smtClean="0"/>
            </a:b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arquivo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</a:t>
            </a:r>
            <a:r>
              <a:rPr lang="pt-BR" sz="2200" spc="-100" dirty="0" smtClean="0"/>
              <a:t>C:\\Documentos\\Planilhas\\plan1.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pasta</a:t>
            </a:r>
            <a:r>
              <a:rPr lang="pt-BR" sz="2200" dirty="0" smtClean="0"/>
              <a:t> = </a:t>
            </a:r>
            <a:r>
              <a:rPr lang="pt-BR" sz="2200" dirty="0" smtClean="0">
                <a:solidFill>
                  <a:srgbClr val="FFC000"/>
                </a:solidFill>
              </a:rPr>
              <a:t>arquivo.</a:t>
            </a:r>
            <a:r>
              <a:rPr lang="pt-BR" sz="2200" dirty="0" err="1" smtClean="0">
                <a:solidFill>
                  <a:srgbClr val="FFC000"/>
                </a:solidFill>
              </a:rPr>
              <a:t>getParentFile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</a:t>
            </a:r>
            <a:r>
              <a:rPr lang="pt-BR" sz="2200" dirty="0" smtClean="0">
                <a:solidFill>
                  <a:srgbClr val="FFC000"/>
                </a:solidFill>
              </a:rPr>
              <a:t>pasta.</a:t>
            </a:r>
            <a:r>
              <a:rPr lang="pt-BR" sz="2200" dirty="0" err="1" smtClean="0">
                <a:solidFill>
                  <a:srgbClr val="FFC000"/>
                </a:solidFill>
              </a:rPr>
              <a:t>getPath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6350" indent="0" algn="ctr">
              <a:spcBef>
                <a:spcPts val="0"/>
              </a:spcBef>
              <a:buNone/>
            </a:pPr>
            <a:r>
              <a:rPr lang="pt-BR" sz="2200" dirty="0" smtClean="0"/>
              <a:t>C:\Documentos\Planilhas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395536" y="5013176"/>
            <a:ext cx="8136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File[] </a:t>
            </a:r>
            <a:r>
              <a:rPr lang="pt-BR" dirty="0" err="1" smtClean="0"/>
              <a:t>listFiles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Retorna um </a:t>
            </a:r>
            <a:r>
              <a:rPr lang="pt-BR" dirty="0" err="1" smtClean="0"/>
              <a:t>array</a:t>
            </a:r>
            <a:r>
              <a:rPr lang="pt-BR" dirty="0" smtClean="0"/>
              <a:t> contendo referências de todos os arquivos e subdiretórios contidos no diretório especificado.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Caso o item especificado não exista ou não seja um diretório, este método retorna </a:t>
            </a:r>
            <a:r>
              <a:rPr lang="pt-BR" b="1" i="1" dirty="0" err="1" smtClean="0"/>
              <a:t>null</a:t>
            </a:r>
            <a:r>
              <a:rPr lang="pt-BR" dirty="0" smtClean="0"/>
              <a:t>.</a:t>
            </a:r>
            <a:endParaRPr lang="pt-BR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5232" y="2137124"/>
            <a:ext cx="7283152" cy="345211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File </a:t>
            </a:r>
            <a:r>
              <a:rPr lang="pt-BR" sz="2400" dirty="0" smtClean="0">
                <a:solidFill>
                  <a:srgbClr val="FFC000"/>
                </a:solidFill>
              </a:rPr>
              <a:t>pasta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File(“C:\\Meus Documentos”);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File[] </a:t>
            </a:r>
            <a:r>
              <a:rPr lang="pt-BR" sz="2400" dirty="0" err="1" smtClean="0">
                <a:solidFill>
                  <a:srgbClr val="FFC000"/>
                </a:solidFill>
              </a:rPr>
              <a:t>arquivoArray</a:t>
            </a:r>
            <a:r>
              <a:rPr lang="pt-BR" sz="2400" dirty="0" smtClean="0"/>
              <a:t> = </a:t>
            </a:r>
            <a:r>
              <a:rPr lang="pt-BR" sz="2400" dirty="0" smtClean="0">
                <a:solidFill>
                  <a:srgbClr val="FFC000"/>
                </a:solidFill>
              </a:rPr>
              <a:t>pasta.</a:t>
            </a:r>
            <a:r>
              <a:rPr lang="pt-BR" sz="2400" dirty="0" err="1" smtClean="0">
                <a:solidFill>
                  <a:srgbClr val="FFC000"/>
                </a:solidFill>
              </a:rPr>
              <a:t>listFiles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arquivoArray</a:t>
            </a:r>
            <a:r>
              <a:rPr lang="pt-BR" sz="2400" dirty="0" smtClean="0"/>
              <a:t>.</a:t>
            </a:r>
            <a:r>
              <a:rPr lang="pt-BR" sz="2400" dirty="0" err="1" smtClean="0"/>
              <a:t>length</a:t>
            </a:r>
            <a:r>
              <a:rPr lang="pt-BR" sz="2400" dirty="0" smtClean="0"/>
              <a:t> +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	“ itens encontrados”);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for (File arquivo : </a:t>
            </a:r>
            <a:r>
              <a:rPr lang="pt-BR" sz="2400" dirty="0" err="1" smtClean="0">
                <a:solidFill>
                  <a:srgbClr val="FFC000"/>
                </a:solidFill>
              </a:rPr>
              <a:t>arquivoArray</a:t>
            </a:r>
            <a:r>
              <a:rPr lang="pt-BR" sz="24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(arquivo.</a:t>
            </a:r>
            <a:r>
              <a:rPr lang="pt-BR" sz="2400" dirty="0" err="1" smtClean="0"/>
              <a:t>getName</a:t>
            </a:r>
            <a:r>
              <a:rPr lang="pt-BR" sz="2400" dirty="0" smtClean="0"/>
              <a:t>());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err="1" smtClean="0"/>
              <a:t>long</a:t>
            </a:r>
            <a:r>
              <a:rPr lang="pt-BR" dirty="0" smtClean="0"/>
              <a:t> </a:t>
            </a:r>
            <a:r>
              <a:rPr lang="pt-BR" dirty="0" err="1" smtClean="0"/>
              <a:t>length</a:t>
            </a:r>
            <a:r>
              <a:rPr lang="pt-BR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Retorna o tamanho (em bytes) do arquivo especificado.</a:t>
            </a:r>
            <a:br>
              <a:rPr lang="pt-BR" dirty="0" smtClean="0"/>
            </a:b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smtClean="0">
                <a:solidFill>
                  <a:srgbClr val="FFC000"/>
                </a:solidFill>
              </a:rPr>
              <a:t>arquivo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</a:t>
            </a:r>
            <a:r>
              <a:rPr lang="pt-BR" sz="2200" spc="-100" dirty="0" smtClean="0"/>
              <a:t>C:\\Documentos\\Planilhas\\plan1.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System.</a:t>
            </a:r>
            <a:r>
              <a:rPr lang="pt-BR" sz="2200" dirty="0" err="1" smtClean="0"/>
              <a:t>out.printf</a:t>
            </a:r>
            <a:r>
              <a:rPr lang="pt-BR" sz="2200" dirty="0" smtClean="0"/>
              <a:t>(“Tamanho do arquivo: %d bytes”,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	arquivo.</a:t>
            </a:r>
            <a:r>
              <a:rPr lang="pt-BR" sz="2200" dirty="0" err="1" smtClean="0">
                <a:solidFill>
                  <a:srgbClr val="FFC000"/>
                </a:solidFill>
              </a:rPr>
              <a:t>length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6350" indent="0" algn="ctr">
              <a:spcBef>
                <a:spcPts val="0"/>
              </a:spcBef>
              <a:buNone/>
            </a:pPr>
            <a:r>
              <a:rPr lang="pt-BR" sz="2400" dirty="0" smtClean="0"/>
              <a:t>Tamanho do arquivo: 39936</a:t>
            </a:r>
            <a:r>
              <a:rPr lang="pt-BR" sz="2200" dirty="0" smtClean="0"/>
              <a:t> bytes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>
            <a:off x="395536" y="5013176"/>
            <a:ext cx="8136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Stream</a:t>
            </a:r>
            <a:r>
              <a:rPr lang="pt-BR" dirty="0" smtClean="0"/>
              <a:t> – Fluxo I/O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2400" dirty="0" smtClean="0"/>
              <a:t>Acessando o sistema de arquivos</a:t>
            </a:r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.File</a:t>
            </a:r>
          </a:p>
          <a:p>
            <a:r>
              <a:rPr lang="pt-BR" sz="2400" dirty="0" smtClean="0"/>
              <a:t>Gravação em arquivos texto</a:t>
            </a:r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FileWriter</a:t>
            </a:r>
            <a:endParaRPr lang="pt-BR" sz="2000" dirty="0" smtClean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BufferedWriter</a:t>
            </a:r>
            <a:endParaRPr lang="pt-BR" sz="2000" dirty="0" smtClean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PrintWriter</a:t>
            </a:r>
            <a:endParaRPr lang="pt-BR" sz="2000" dirty="0" smtClean="0"/>
          </a:p>
          <a:p>
            <a:r>
              <a:rPr lang="pt-BR" sz="2400" dirty="0" smtClean="0"/>
              <a:t>Leitura de arquivos texto</a:t>
            </a:r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FileReader</a:t>
            </a:r>
            <a:endParaRPr lang="pt-BR" sz="2000" dirty="0" smtClean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BufferedReader</a:t>
            </a:r>
            <a:endParaRPr lang="pt-BR" sz="2000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553272" cy="4525963"/>
          </a:xfrm>
        </p:spPr>
        <p:txBody>
          <a:bodyPr/>
          <a:lstStyle/>
          <a:p>
            <a:r>
              <a:rPr lang="pt-BR" sz="2400" dirty="0" smtClean="0"/>
              <a:t>Gravação em arquivos binários</a:t>
            </a:r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FileOutputStream</a:t>
            </a:r>
            <a:endParaRPr lang="pt-BR" sz="2000" dirty="0" smtClean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ByteArrayOutputStream</a:t>
            </a:r>
            <a:endParaRPr lang="pt-BR" sz="2000" dirty="0" smtClean="0"/>
          </a:p>
          <a:p>
            <a:r>
              <a:rPr lang="pt-BR" sz="2400" dirty="0" smtClean="0"/>
              <a:t>Leitura em arquivos binários</a:t>
            </a:r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FileInputStream</a:t>
            </a:r>
            <a:endParaRPr lang="pt-BR" sz="2000" dirty="0" smtClean="0"/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ByteArrayInputStream</a:t>
            </a:r>
            <a:endParaRPr lang="pt-BR" sz="2000" dirty="0" smtClean="0"/>
          </a:p>
          <a:p>
            <a:r>
              <a:rPr lang="pt-BR" sz="2400" dirty="0" smtClean="0"/>
              <a:t>Arquivos de acesso randômico</a:t>
            </a:r>
          </a:p>
          <a:p>
            <a:pPr lvl="1"/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io</a:t>
            </a:r>
            <a:r>
              <a:rPr lang="pt-BR" sz="2000" dirty="0" smtClean="0"/>
              <a:t>.</a:t>
            </a:r>
            <a:r>
              <a:rPr lang="pt-BR" sz="2000" dirty="0" err="1" smtClean="0"/>
              <a:t>RandomAccessFile</a:t>
            </a:r>
            <a:endParaRPr lang="pt-BR" sz="2000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499176" cy="3701008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err="1" smtClean="0"/>
              <a:t>long</a:t>
            </a:r>
            <a:r>
              <a:rPr lang="pt-BR" sz="2800" dirty="0" smtClean="0"/>
              <a:t> </a:t>
            </a:r>
            <a:r>
              <a:rPr lang="pt-BR" sz="2800" dirty="0" err="1" smtClean="0"/>
              <a:t>lastModified</a:t>
            </a:r>
            <a:r>
              <a:rPr lang="pt-BR" sz="2800" dirty="0" smtClean="0"/>
              <a:t>()</a:t>
            </a:r>
          </a:p>
          <a:p>
            <a:pPr lvl="1">
              <a:spcBef>
                <a:spcPts val="3000"/>
              </a:spcBef>
            </a:pPr>
            <a:r>
              <a:rPr lang="pt-BR" sz="2400" dirty="0" err="1" smtClean="0"/>
              <a:t>Obtem</a:t>
            </a:r>
            <a:r>
              <a:rPr lang="pt-BR" sz="2400" dirty="0" smtClean="0"/>
              <a:t> um número sequencial referente à data da última modificação sobre o arquivo ou diretório.</a:t>
            </a:r>
          </a:p>
          <a:p>
            <a:pPr>
              <a:spcBef>
                <a:spcPts val="3000"/>
              </a:spcBef>
            </a:pPr>
            <a:r>
              <a:rPr lang="pt-BR" sz="2800" dirty="0" err="1" smtClean="0"/>
              <a:t>boolean</a:t>
            </a:r>
            <a:r>
              <a:rPr lang="pt-BR" sz="2800" dirty="0" smtClean="0"/>
              <a:t> </a:t>
            </a:r>
            <a:r>
              <a:rPr lang="pt-BR" sz="2800" dirty="0" err="1" smtClean="0"/>
              <a:t>setLastModified</a:t>
            </a:r>
            <a:r>
              <a:rPr lang="pt-BR" sz="2800" dirty="0" smtClean="0"/>
              <a:t>(</a:t>
            </a:r>
            <a:r>
              <a:rPr lang="pt-BR" sz="2800" dirty="0" err="1" smtClean="0"/>
              <a:t>long</a:t>
            </a:r>
            <a:r>
              <a:rPr lang="pt-BR" sz="2800" dirty="0" smtClean="0"/>
              <a:t> time)</a:t>
            </a:r>
          </a:p>
          <a:p>
            <a:pPr lvl="1">
              <a:spcBef>
                <a:spcPts val="3000"/>
              </a:spcBef>
            </a:pPr>
            <a:r>
              <a:rPr lang="pt-BR" sz="2400" dirty="0" smtClean="0"/>
              <a:t>Assinala a data da última modificação sobre o arquivo.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67544" y="5877272"/>
            <a:ext cx="7457256" cy="43204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t-BR" sz="2000" dirty="0" smtClean="0"/>
              <a:t>Utilize a classe </a:t>
            </a:r>
            <a:r>
              <a:rPr lang="pt-BR" sz="2000" dirty="0" err="1" smtClean="0">
                <a:solidFill>
                  <a:srgbClr val="FFC000"/>
                </a:solidFill>
              </a:rPr>
              <a:t>java</a:t>
            </a:r>
            <a:r>
              <a:rPr lang="pt-BR" sz="2000" dirty="0" smtClean="0">
                <a:solidFill>
                  <a:srgbClr val="FFC000"/>
                </a:solidFill>
              </a:rPr>
              <a:t>.util.Date</a:t>
            </a:r>
            <a:r>
              <a:rPr lang="pt-BR" sz="2000" dirty="0" smtClean="0"/>
              <a:t> para processar estas informações.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1216" y="1556792"/>
            <a:ext cx="7859216" cy="431621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>
                <a:solidFill>
                  <a:schemeClr val="accent6"/>
                </a:solidFill>
              </a:rPr>
              <a:t>/* Obtém o instante da última modificação */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File </a:t>
            </a:r>
            <a:r>
              <a:rPr lang="pt-BR" sz="2400" dirty="0" smtClean="0">
                <a:solidFill>
                  <a:srgbClr val="FFC000"/>
                </a:solidFill>
              </a:rPr>
              <a:t>arquivo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File(“C:\\Documentos\\curriculo.doc”);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err="1" smtClean="0"/>
              <a:t>long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dataLong</a:t>
            </a:r>
            <a:r>
              <a:rPr lang="pt-BR" sz="2400" dirty="0" smtClean="0"/>
              <a:t> = </a:t>
            </a:r>
            <a:r>
              <a:rPr lang="pt-BR" sz="2400" dirty="0" smtClean="0">
                <a:solidFill>
                  <a:srgbClr val="FFC000"/>
                </a:solidFill>
              </a:rPr>
              <a:t>arquivo.</a:t>
            </a:r>
            <a:r>
              <a:rPr lang="pt-BR" sz="2400" dirty="0" err="1" smtClean="0">
                <a:solidFill>
                  <a:srgbClr val="FFC000"/>
                </a:solidFill>
              </a:rPr>
              <a:t>lastModified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>
                <a:solidFill>
                  <a:schemeClr val="accent6"/>
                </a:solidFill>
              </a:rPr>
              <a:t>/* Converte para data. */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Date </a:t>
            </a:r>
            <a:r>
              <a:rPr lang="pt-BR" sz="2400" dirty="0" smtClean="0">
                <a:solidFill>
                  <a:srgbClr val="FFC000"/>
                </a:solidFill>
              </a:rPr>
              <a:t>data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Date(</a:t>
            </a:r>
            <a:r>
              <a:rPr lang="pt-BR" sz="2400" dirty="0" err="1" smtClean="0">
                <a:solidFill>
                  <a:srgbClr val="FFC000"/>
                </a:solidFill>
              </a:rPr>
              <a:t>dataLong</a:t>
            </a:r>
            <a:r>
              <a:rPr lang="pt-BR" sz="2400" dirty="0" smtClean="0"/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>
                <a:solidFill>
                  <a:schemeClr val="accent6"/>
                </a:solidFill>
              </a:rPr>
              <a:t>/* Prepara o formato de exibição da data. */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err="1" smtClean="0"/>
              <a:t>SimpleDateFormat</a:t>
            </a:r>
            <a:r>
              <a:rPr lang="pt-BR" sz="2400" dirty="0" smtClean="0"/>
              <a:t> mascara =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	</a:t>
            </a:r>
            <a:r>
              <a:rPr lang="pt-BR" sz="2400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err="1" smtClean="0"/>
              <a:t>SimpleDateFormat</a:t>
            </a:r>
            <a:r>
              <a:rPr lang="pt-BR" sz="2400" dirty="0" smtClean="0"/>
              <a:t>(“HH:mm:</a:t>
            </a:r>
            <a:r>
              <a:rPr lang="pt-BR" sz="2400" dirty="0" err="1" smtClean="0"/>
              <a:t>ss</a:t>
            </a:r>
            <a:r>
              <a:rPr lang="pt-BR" sz="2400" dirty="0" smtClean="0"/>
              <a:t>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(“Data da última modificação: ”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400" dirty="0" smtClean="0"/>
              <a:t>	+ mascara.</a:t>
            </a:r>
            <a:r>
              <a:rPr lang="pt-BR" sz="2400" dirty="0" err="1" smtClean="0"/>
              <a:t>format</a:t>
            </a:r>
            <a:r>
              <a:rPr lang="pt-BR" sz="2400" dirty="0" smtClean="0"/>
              <a:t>(</a:t>
            </a:r>
            <a:r>
              <a:rPr lang="pt-BR" sz="2400" dirty="0" smtClean="0">
                <a:solidFill>
                  <a:srgbClr val="FFC000"/>
                </a:solidFill>
              </a:rPr>
              <a:t>data</a:t>
            </a:r>
            <a:r>
              <a:rPr lang="pt-BR" sz="2400" dirty="0" smtClean="0"/>
              <a:t>));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7467600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canWrite</a:t>
            </a:r>
            <a:r>
              <a:rPr lang="pt-BR" sz="2400" dirty="0" smtClean="0"/>
              <a:t>()</a:t>
            </a:r>
          </a:p>
          <a:p>
            <a:pPr lvl="1"/>
            <a:r>
              <a:rPr lang="pt-BR" sz="2000" dirty="0" smtClean="0"/>
              <a:t>Verifica se o arquivo possui permissão para escrita.</a:t>
            </a:r>
          </a:p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setWritable</a:t>
            </a:r>
            <a:r>
              <a:rPr lang="pt-BR" sz="2400" dirty="0" smtClean="0"/>
              <a:t>(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writable</a:t>
            </a:r>
            <a:r>
              <a:rPr lang="pt-BR" sz="2400" dirty="0" smtClean="0"/>
              <a:t>)</a:t>
            </a:r>
          </a:p>
          <a:p>
            <a:pPr lvl="1"/>
            <a:r>
              <a:rPr lang="pt-BR" sz="2000" dirty="0" smtClean="0"/>
              <a:t>Assinala (</a:t>
            </a:r>
            <a:r>
              <a:rPr lang="pt-BR" sz="2000" b="1" i="1" dirty="0" err="1" smtClean="0"/>
              <a:t>true</a:t>
            </a:r>
            <a:r>
              <a:rPr lang="pt-BR" sz="2000" dirty="0" smtClean="0"/>
              <a:t>) ou revoga (</a:t>
            </a:r>
            <a:r>
              <a:rPr lang="pt-BR" sz="2000" b="1" i="1" dirty="0" err="1" smtClean="0"/>
              <a:t>false</a:t>
            </a:r>
            <a:r>
              <a:rPr lang="pt-BR" sz="2000" dirty="0" smtClean="0"/>
              <a:t>) a permissão para escrita no arquivo somente ao proprietário e retorna </a:t>
            </a:r>
            <a:r>
              <a:rPr lang="pt-BR" sz="2000" b="1" i="1" dirty="0" err="1" smtClean="0"/>
              <a:t>true</a:t>
            </a:r>
            <a:r>
              <a:rPr lang="pt-BR" sz="2000" dirty="0" smtClean="0"/>
              <a:t> ou </a:t>
            </a:r>
            <a:r>
              <a:rPr lang="pt-BR" sz="2000" b="1" i="1" dirty="0" err="1" smtClean="0"/>
              <a:t>false</a:t>
            </a:r>
            <a:r>
              <a:rPr lang="pt-BR" sz="2000" dirty="0" smtClean="0"/>
              <a:t> informando se a operação foi bem sucedida.</a:t>
            </a:r>
          </a:p>
          <a:p>
            <a:pPr>
              <a:spcBef>
                <a:spcPts val="1800"/>
              </a:spcBef>
              <a:tabLst>
                <a:tab pos="3317875" algn="l"/>
              </a:tabLst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setWritable</a:t>
            </a:r>
            <a:r>
              <a:rPr lang="pt-BR" sz="2400" dirty="0" smtClean="0"/>
              <a:t>(	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writable</a:t>
            </a:r>
            <a:r>
              <a:rPr lang="pt-BR" sz="2400" dirty="0" smtClean="0"/>
              <a:t>,</a:t>
            </a:r>
            <a:br>
              <a:rPr lang="pt-BR" sz="2400" dirty="0" smtClean="0"/>
            </a:br>
            <a:r>
              <a:rPr lang="pt-BR" sz="2400" dirty="0" smtClean="0"/>
              <a:t>	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ownerOnly</a:t>
            </a:r>
            <a:r>
              <a:rPr lang="pt-BR" sz="2400" dirty="0" smtClean="0"/>
              <a:t>)</a:t>
            </a:r>
          </a:p>
          <a:p>
            <a:pPr lvl="1"/>
            <a:r>
              <a:rPr lang="pt-BR" sz="2000" dirty="0" smtClean="0"/>
              <a:t>Quando o segundo parâmetro é </a:t>
            </a:r>
            <a:r>
              <a:rPr lang="pt-BR" sz="2000" b="1" i="1" dirty="0" err="1" smtClean="0"/>
              <a:t>false</a:t>
            </a:r>
            <a:r>
              <a:rPr lang="pt-BR" sz="2000" dirty="0" smtClean="0"/>
              <a:t>, este método assinala ou revoga a permissão para escrita no arquivo a todos os usuários do sistema operacional.</a:t>
            </a:r>
          </a:p>
          <a:p>
            <a:pPr lvl="1"/>
            <a:r>
              <a:rPr lang="pt-BR" sz="2000" dirty="0" smtClean="0"/>
              <a:t>Quando o segundo parâmetro é </a:t>
            </a:r>
            <a:r>
              <a:rPr lang="pt-BR" sz="2000" b="1" i="1" dirty="0" err="1" smtClean="0"/>
              <a:t>true</a:t>
            </a:r>
            <a:r>
              <a:rPr lang="pt-BR" sz="2000" dirty="0" smtClean="0"/>
              <a:t>, assinala ou revoga somente para o proprietário do arquivo.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22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2056580"/>
            <a:ext cx="8064896" cy="331663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File </a:t>
            </a:r>
            <a:r>
              <a:rPr lang="pt-BR" sz="2400" dirty="0" smtClean="0">
                <a:solidFill>
                  <a:srgbClr val="FFC000"/>
                </a:solidFill>
              </a:rPr>
              <a:t>arquivo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File(“C:\\Documentos\\curriculo.doc”);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err="1" smtClean="0"/>
              <a:t>if</a:t>
            </a:r>
            <a:r>
              <a:rPr lang="pt-BR" sz="2400" dirty="0" smtClean="0"/>
              <a:t> (</a:t>
            </a:r>
            <a:r>
              <a:rPr lang="pt-BR" sz="2400" dirty="0" smtClean="0">
                <a:solidFill>
                  <a:srgbClr val="FFC000"/>
                </a:solidFill>
              </a:rPr>
              <a:t>arquivo.</a:t>
            </a:r>
            <a:r>
              <a:rPr lang="pt-BR" sz="2400" dirty="0" err="1" smtClean="0">
                <a:solidFill>
                  <a:srgbClr val="FFC000"/>
                </a:solidFill>
              </a:rPr>
              <a:t>canWrite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(“O arquivo pode ser editado.”);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} </a:t>
            </a:r>
            <a:r>
              <a:rPr lang="pt-BR" sz="2400" dirty="0" err="1" smtClean="0"/>
              <a:t>else</a:t>
            </a:r>
            <a:r>
              <a:rPr lang="pt-BR" sz="24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(“O arquivo não pode ser editado.”);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1556792"/>
            <a:ext cx="8064896" cy="431621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File </a:t>
            </a:r>
            <a:r>
              <a:rPr lang="pt-BR" sz="2400" dirty="0" smtClean="0">
                <a:solidFill>
                  <a:srgbClr val="FFC000"/>
                </a:solidFill>
              </a:rPr>
              <a:t>arquivo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File(“C:\\Documentos\\curriculo.doc”);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result</a:t>
            </a:r>
            <a:r>
              <a:rPr lang="pt-BR" sz="2400" dirty="0" smtClean="0"/>
              <a:t> = </a:t>
            </a:r>
            <a:r>
              <a:rPr lang="pt-BR" sz="2400" dirty="0" smtClean="0">
                <a:solidFill>
                  <a:srgbClr val="FFC000"/>
                </a:solidFill>
              </a:rPr>
              <a:t>arquivo.</a:t>
            </a:r>
            <a:r>
              <a:rPr lang="pt-BR" sz="2400" dirty="0" err="1" smtClean="0">
                <a:solidFill>
                  <a:srgbClr val="FFC000"/>
                </a:solidFill>
              </a:rPr>
              <a:t>setWritable</a:t>
            </a:r>
            <a:r>
              <a:rPr lang="pt-BR" sz="2400" dirty="0" smtClean="0">
                <a:solidFill>
                  <a:srgbClr val="FFC000"/>
                </a:solidFill>
              </a:rPr>
              <a:t>(</a:t>
            </a:r>
            <a:r>
              <a:rPr lang="pt-BR" sz="2400" dirty="0" err="1" smtClean="0"/>
              <a:t>true</a:t>
            </a:r>
            <a:r>
              <a:rPr lang="pt-BR" sz="2400" dirty="0" smtClean="0">
                <a:solidFill>
                  <a:srgbClr val="FFC000"/>
                </a:solidFill>
              </a:rPr>
              <a:t>)</a:t>
            </a:r>
            <a:r>
              <a:rPr lang="pt-BR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err="1" smtClean="0"/>
              <a:t>if</a:t>
            </a:r>
            <a:r>
              <a:rPr lang="pt-BR" sz="2400" dirty="0" smtClean="0"/>
              <a:t> (</a:t>
            </a:r>
            <a:r>
              <a:rPr lang="pt-BR" sz="2400" dirty="0" err="1" smtClean="0"/>
              <a:t>result</a:t>
            </a:r>
            <a:r>
              <a:rPr lang="pt-BR" sz="24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(“Permissão de escrita concedida ”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			+ “ao proprietário do arquivo.”);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} </a:t>
            </a:r>
            <a:r>
              <a:rPr lang="pt-BR" sz="2400" dirty="0" err="1" smtClean="0"/>
              <a:t>else</a:t>
            </a:r>
            <a:r>
              <a:rPr lang="pt-BR" sz="24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(“Não foi possível conceder ”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			+ “permissão de escrita ao proprietário ”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			+ “do arquivo.”);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1556792"/>
            <a:ext cx="8064896" cy="431621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File </a:t>
            </a:r>
            <a:r>
              <a:rPr lang="pt-BR" sz="2400" dirty="0" smtClean="0">
                <a:solidFill>
                  <a:srgbClr val="FFC000"/>
                </a:solidFill>
              </a:rPr>
              <a:t>arquivo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File(“C:\\Documentos\\curriculo.doc”);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result</a:t>
            </a:r>
            <a:r>
              <a:rPr lang="pt-BR" sz="2400" dirty="0" smtClean="0"/>
              <a:t> = </a:t>
            </a:r>
            <a:r>
              <a:rPr lang="pt-BR" sz="2400" dirty="0" smtClean="0">
                <a:solidFill>
                  <a:srgbClr val="FFC000"/>
                </a:solidFill>
              </a:rPr>
              <a:t>arquivo.</a:t>
            </a:r>
            <a:r>
              <a:rPr lang="pt-BR" sz="2400" dirty="0" err="1" smtClean="0">
                <a:solidFill>
                  <a:srgbClr val="FFC000"/>
                </a:solidFill>
              </a:rPr>
              <a:t>setWritable</a:t>
            </a:r>
            <a:r>
              <a:rPr lang="pt-BR" sz="2400" dirty="0" smtClean="0">
                <a:solidFill>
                  <a:srgbClr val="FFC000"/>
                </a:solidFill>
              </a:rPr>
              <a:t>(</a:t>
            </a:r>
            <a:r>
              <a:rPr lang="pt-BR" sz="2400" dirty="0" err="1" smtClean="0"/>
              <a:t>true</a:t>
            </a:r>
            <a:r>
              <a:rPr lang="pt-BR" sz="2400" dirty="0" smtClean="0"/>
              <a:t>, </a:t>
            </a:r>
            <a:r>
              <a:rPr lang="pt-BR" sz="2400" u="sng" dirty="0" err="1" smtClean="0"/>
              <a:t>false</a:t>
            </a:r>
            <a:r>
              <a:rPr lang="pt-BR" sz="2400" dirty="0" smtClean="0">
                <a:solidFill>
                  <a:srgbClr val="FFC000"/>
                </a:solidFill>
              </a:rPr>
              <a:t>)</a:t>
            </a:r>
            <a:r>
              <a:rPr lang="pt-BR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err="1" smtClean="0"/>
              <a:t>if</a:t>
            </a:r>
            <a:r>
              <a:rPr lang="pt-BR" sz="2400" dirty="0" smtClean="0"/>
              <a:t> (</a:t>
            </a:r>
            <a:r>
              <a:rPr lang="pt-BR" sz="2400" dirty="0" err="1" smtClean="0"/>
              <a:t>result</a:t>
            </a:r>
            <a:r>
              <a:rPr lang="pt-BR" sz="24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(“Permissão de escrita concedida ”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			+ “a todos os usuários.”);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} </a:t>
            </a:r>
            <a:r>
              <a:rPr lang="pt-BR" sz="2400" dirty="0" err="1" smtClean="0"/>
              <a:t>else</a:t>
            </a:r>
            <a:r>
              <a:rPr lang="pt-BR" sz="24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	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(“Não foi possível conceder ”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			+ “permissão de escrita a todos os usuários.”);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  <a:tab pos="1076325" algn="l"/>
              </a:tabLst>
            </a:pPr>
            <a:r>
              <a:rPr lang="pt-BR" sz="24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7467600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canRead</a:t>
            </a:r>
            <a:r>
              <a:rPr lang="pt-BR" sz="2400" dirty="0" smtClean="0"/>
              <a:t>()</a:t>
            </a:r>
          </a:p>
          <a:p>
            <a:pPr lvl="1"/>
            <a:r>
              <a:rPr lang="pt-BR" sz="2000" dirty="0" smtClean="0"/>
              <a:t>Verifica se o arquivo possui permissão para leitura.</a:t>
            </a:r>
          </a:p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setReadable</a:t>
            </a:r>
            <a:r>
              <a:rPr lang="pt-BR" sz="2400" dirty="0" smtClean="0"/>
              <a:t>(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readable</a:t>
            </a:r>
            <a:r>
              <a:rPr lang="pt-BR" sz="2400" dirty="0" smtClean="0"/>
              <a:t>)</a:t>
            </a:r>
          </a:p>
          <a:p>
            <a:pPr lvl="1"/>
            <a:r>
              <a:rPr lang="pt-BR" sz="2000" dirty="0" smtClean="0"/>
              <a:t>Assinala (</a:t>
            </a:r>
            <a:r>
              <a:rPr lang="pt-BR" sz="2000" b="1" i="1" dirty="0" err="1" smtClean="0"/>
              <a:t>true</a:t>
            </a:r>
            <a:r>
              <a:rPr lang="pt-BR" sz="2000" dirty="0" smtClean="0"/>
              <a:t>) ou revoga (</a:t>
            </a:r>
            <a:r>
              <a:rPr lang="pt-BR" sz="2000" b="1" i="1" dirty="0" err="1" smtClean="0"/>
              <a:t>false</a:t>
            </a:r>
            <a:r>
              <a:rPr lang="pt-BR" sz="2000" dirty="0" smtClean="0"/>
              <a:t>) a permissão para leitura no arquivo somente ao proprietário e retorna </a:t>
            </a:r>
            <a:r>
              <a:rPr lang="pt-BR" sz="2000" dirty="0" err="1" smtClean="0"/>
              <a:t>true</a:t>
            </a:r>
            <a:r>
              <a:rPr lang="pt-BR" sz="2000" dirty="0" smtClean="0"/>
              <a:t> ou </a:t>
            </a:r>
            <a:r>
              <a:rPr lang="pt-BR" sz="2000" dirty="0" err="1" smtClean="0"/>
              <a:t>false</a:t>
            </a:r>
            <a:r>
              <a:rPr lang="pt-BR" sz="2000" dirty="0" smtClean="0"/>
              <a:t> informando se a operação foi bem sucedida.</a:t>
            </a:r>
          </a:p>
          <a:p>
            <a:pPr>
              <a:spcBef>
                <a:spcPts val="1800"/>
              </a:spcBef>
              <a:tabLst>
                <a:tab pos="3584575" algn="l"/>
              </a:tabLst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setReadable</a:t>
            </a:r>
            <a:r>
              <a:rPr lang="pt-BR" sz="2400" dirty="0" smtClean="0"/>
              <a:t>(	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readable</a:t>
            </a:r>
            <a:r>
              <a:rPr lang="pt-BR" sz="2400" dirty="0" smtClean="0"/>
              <a:t>,</a:t>
            </a:r>
            <a:br>
              <a:rPr lang="pt-BR" sz="2400" dirty="0" smtClean="0"/>
            </a:br>
            <a:r>
              <a:rPr lang="pt-BR" sz="2400" dirty="0" smtClean="0"/>
              <a:t>	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ownerOnly</a:t>
            </a:r>
            <a:r>
              <a:rPr lang="pt-BR" sz="2400" dirty="0" smtClean="0"/>
              <a:t>)</a:t>
            </a:r>
          </a:p>
          <a:p>
            <a:pPr lvl="1"/>
            <a:r>
              <a:rPr lang="pt-BR" sz="2000" dirty="0" smtClean="0"/>
              <a:t>Quando o segundo parâmetro é </a:t>
            </a:r>
            <a:r>
              <a:rPr lang="pt-BR" sz="2000" dirty="0" err="1" smtClean="0"/>
              <a:t>false</a:t>
            </a:r>
            <a:r>
              <a:rPr lang="pt-BR" sz="2000" dirty="0" smtClean="0"/>
              <a:t>, este método assinala ou revoga a permissão para leitura no arquivo a todos os usuários do sistema operacional.</a:t>
            </a:r>
          </a:p>
          <a:p>
            <a:pPr lvl="1"/>
            <a:r>
              <a:rPr lang="pt-BR" sz="2000" dirty="0" smtClean="0"/>
              <a:t>Quando o segundo parâmetro é </a:t>
            </a:r>
            <a:r>
              <a:rPr lang="pt-BR" sz="2000" dirty="0" err="1" smtClean="0"/>
              <a:t>true</a:t>
            </a:r>
            <a:r>
              <a:rPr lang="pt-BR" sz="2000" dirty="0" smtClean="0"/>
              <a:t>, assinala ou revoga somente para o proprietário do arquivo.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26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7467600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canExecute</a:t>
            </a:r>
            <a:r>
              <a:rPr lang="pt-BR" sz="2400" dirty="0" smtClean="0"/>
              <a:t>()</a:t>
            </a:r>
          </a:p>
          <a:p>
            <a:pPr lvl="1"/>
            <a:r>
              <a:rPr lang="pt-BR" sz="2000" dirty="0" smtClean="0"/>
              <a:t>Verifica se o arquivo possui permissão para execução.</a:t>
            </a:r>
          </a:p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setExecutable</a:t>
            </a:r>
            <a:r>
              <a:rPr lang="pt-BR" sz="2400" dirty="0" smtClean="0"/>
              <a:t>(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executable</a:t>
            </a:r>
            <a:r>
              <a:rPr lang="pt-BR" sz="2400" dirty="0" smtClean="0"/>
              <a:t>)</a:t>
            </a:r>
          </a:p>
          <a:p>
            <a:pPr lvl="1"/>
            <a:r>
              <a:rPr lang="pt-BR" sz="2000" dirty="0" smtClean="0"/>
              <a:t>Assinala (</a:t>
            </a:r>
            <a:r>
              <a:rPr lang="pt-BR" sz="2000" b="1" i="1" dirty="0" err="1" smtClean="0"/>
              <a:t>true</a:t>
            </a:r>
            <a:r>
              <a:rPr lang="pt-BR" sz="2000" dirty="0" smtClean="0"/>
              <a:t>) ou revoga (</a:t>
            </a:r>
            <a:r>
              <a:rPr lang="pt-BR" sz="2000" b="1" i="1" dirty="0" err="1" smtClean="0"/>
              <a:t>false</a:t>
            </a:r>
            <a:r>
              <a:rPr lang="pt-BR" sz="2000" dirty="0" smtClean="0"/>
              <a:t>) a permissão para </a:t>
            </a:r>
            <a:r>
              <a:rPr lang="pt-BR" sz="2000" dirty="0" err="1" smtClean="0"/>
              <a:t>excução</a:t>
            </a:r>
            <a:r>
              <a:rPr lang="pt-BR" sz="2000" dirty="0" smtClean="0"/>
              <a:t> no arquivo somente ao proprietário e retorna </a:t>
            </a:r>
            <a:r>
              <a:rPr lang="pt-BR" sz="2000" dirty="0" err="1" smtClean="0"/>
              <a:t>true</a:t>
            </a:r>
            <a:r>
              <a:rPr lang="pt-BR" sz="2000" dirty="0" smtClean="0"/>
              <a:t> ou </a:t>
            </a:r>
            <a:r>
              <a:rPr lang="pt-BR" sz="2000" dirty="0" err="1" smtClean="0"/>
              <a:t>false</a:t>
            </a:r>
            <a:r>
              <a:rPr lang="pt-BR" sz="2000" dirty="0" smtClean="0"/>
              <a:t> informando se a operação foi bem sucedida.</a:t>
            </a:r>
          </a:p>
          <a:p>
            <a:pPr>
              <a:spcBef>
                <a:spcPts val="1800"/>
              </a:spcBef>
              <a:tabLst>
                <a:tab pos="3760788" algn="l"/>
              </a:tabLst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setExecutable</a:t>
            </a:r>
            <a:r>
              <a:rPr lang="pt-BR" sz="2400" dirty="0" smtClean="0"/>
              <a:t>(	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executable</a:t>
            </a:r>
            <a:r>
              <a:rPr lang="pt-BR" sz="2400" dirty="0" smtClean="0"/>
              <a:t>,</a:t>
            </a:r>
            <a:br>
              <a:rPr lang="pt-BR" sz="2400" dirty="0" smtClean="0"/>
            </a:br>
            <a:r>
              <a:rPr lang="pt-BR" sz="2400" dirty="0" smtClean="0"/>
              <a:t>	</a:t>
            </a: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ownerOnly</a:t>
            </a:r>
            <a:r>
              <a:rPr lang="pt-BR" sz="2400" dirty="0" smtClean="0"/>
              <a:t>)</a:t>
            </a:r>
          </a:p>
          <a:p>
            <a:pPr lvl="1"/>
            <a:r>
              <a:rPr lang="pt-BR" sz="2000" dirty="0" smtClean="0"/>
              <a:t>Quando o segundo parâmetro é </a:t>
            </a:r>
            <a:r>
              <a:rPr lang="pt-BR" sz="2000" dirty="0" err="1" smtClean="0"/>
              <a:t>false</a:t>
            </a:r>
            <a:r>
              <a:rPr lang="pt-BR" sz="2000" dirty="0" smtClean="0"/>
              <a:t>, este método assinala ou revoga a permissão para execução no arquivo a todos os usuários do sistema operacional.</a:t>
            </a:r>
          </a:p>
          <a:p>
            <a:pPr lvl="1"/>
            <a:r>
              <a:rPr lang="pt-BR" sz="2000" dirty="0" smtClean="0"/>
              <a:t>Quando o segundo parâmetro é </a:t>
            </a:r>
            <a:r>
              <a:rPr lang="pt-BR" sz="2000" dirty="0" err="1" smtClean="0"/>
              <a:t>true</a:t>
            </a:r>
            <a:r>
              <a:rPr lang="pt-BR" sz="2000" dirty="0" smtClean="0"/>
              <a:t>, assinala ou revoga somente para o proprietário do arquivo.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27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Neste exercício utilizaremos a classe </a:t>
            </a:r>
            <a:r>
              <a:rPr lang="pt-BR" sz="2800" b="1" dirty="0" err="1" smtClean="0"/>
              <a:t>java</a:t>
            </a:r>
            <a:r>
              <a:rPr lang="pt-BR" sz="2800" b="1" dirty="0" smtClean="0"/>
              <a:t>.</a:t>
            </a:r>
            <a:r>
              <a:rPr lang="pt-BR" sz="2800" b="1" dirty="0" err="1" smtClean="0"/>
              <a:t>io</a:t>
            </a:r>
            <a:r>
              <a:rPr lang="pt-BR" sz="2800" b="1" dirty="0" smtClean="0"/>
              <a:t>.File</a:t>
            </a:r>
            <a:r>
              <a:rPr lang="pt-BR" sz="2800" dirty="0" smtClean="0"/>
              <a:t> para separar um conjunto de arquivos conforme seus tipos.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(Continuação)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 marL="493712" indent="-457200">
              <a:spcBef>
                <a:spcPts val="3000"/>
              </a:spcBef>
              <a:buFont typeface="+mj-lt"/>
              <a:buAutoNum type="arabicPeriod"/>
            </a:pPr>
            <a:r>
              <a:rPr lang="pt-BR" sz="2400" dirty="0" smtClean="0"/>
              <a:t>Descompacte o arquivo “</a:t>
            </a:r>
            <a:r>
              <a:rPr lang="pt-BR" sz="2400" dirty="0" smtClean="0">
                <a:solidFill>
                  <a:srgbClr val="FFC000"/>
                </a:solidFill>
              </a:rPr>
              <a:t>documentos.zip</a:t>
            </a:r>
            <a:r>
              <a:rPr lang="pt-BR" sz="2400" dirty="0" smtClean="0"/>
              <a:t>” fornecido pelo instrutor para algum diretório de seu HD. Isto deverá gerar um diretório chamado “</a:t>
            </a:r>
            <a:r>
              <a:rPr lang="pt-BR" sz="2400" i="1" dirty="0" smtClean="0">
                <a:solidFill>
                  <a:srgbClr val="FFC000"/>
                </a:solidFill>
              </a:rPr>
              <a:t>documentos</a:t>
            </a:r>
            <a:r>
              <a:rPr lang="pt-BR" sz="2400" dirty="0" smtClean="0"/>
              <a:t>”.</a:t>
            </a:r>
          </a:p>
          <a:p>
            <a:pPr marL="493712" indent="-457200">
              <a:spcBef>
                <a:spcPts val="3000"/>
              </a:spcBef>
              <a:buFont typeface="+mj-lt"/>
              <a:buAutoNum type="arabicPeriod"/>
            </a:pPr>
            <a:r>
              <a:rPr lang="pt-BR" sz="2400" dirty="0" smtClean="0"/>
              <a:t>Crie uma nova aplicação </a:t>
            </a:r>
            <a:r>
              <a:rPr lang="pt-BR" sz="2400" dirty="0" err="1" smtClean="0"/>
              <a:t>java</a:t>
            </a:r>
            <a:r>
              <a:rPr lang="pt-BR" sz="2400" dirty="0" smtClean="0"/>
              <a:t>, um package </a:t>
            </a:r>
            <a:r>
              <a:rPr lang="pt-BR" sz="2400" dirty="0" smtClean="0">
                <a:solidFill>
                  <a:srgbClr val="FFC000"/>
                </a:solidFill>
              </a:rPr>
              <a:t>br.com.impacta.file</a:t>
            </a:r>
            <a:r>
              <a:rPr lang="pt-BR" sz="2400" dirty="0" smtClean="0"/>
              <a:t> e neste, uma classe </a:t>
            </a:r>
            <a:r>
              <a:rPr lang="pt-BR" sz="2400" dirty="0" err="1" smtClean="0">
                <a:solidFill>
                  <a:srgbClr val="FFC000"/>
                </a:solidFill>
              </a:rPr>
              <a:t>ExercicioFile</a:t>
            </a:r>
            <a:r>
              <a:rPr lang="pt-BR" sz="2400" dirty="0" smtClean="0"/>
              <a:t> que deverá criar 3 subdiretórios em “</a:t>
            </a:r>
            <a:r>
              <a:rPr lang="pt-BR" sz="2400" i="1" dirty="0" smtClean="0"/>
              <a:t>documentos</a:t>
            </a:r>
            <a:r>
              <a:rPr lang="pt-BR" sz="2400" dirty="0" smtClean="0"/>
              <a:t>”:</a:t>
            </a:r>
          </a:p>
          <a:p>
            <a:pPr lvl="1">
              <a:spcBef>
                <a:spcPts val="0"/>
              </a:spcBef>
            </a:pPr>
            <a:r>
              <a:rPr lang="pt-BR" sz="2000" dirty="0" smtClean="0"/>
              <a:t>imagens</a:t>
            </a:r>
          </a:p>
          <a:p>
            <a:pPr lvl="1">
              <a:spcBef>
                <a:spcPts val="0"/>
              </a:spcBef>
            </a:pPr>
            <a:r>
              <a:rPr lang="pt-BR" sz="2000" dirty="0" smtClean="0"/>
              <a:t>mp3</a:t>
            </a:r>
          </a:p>
          <a:p>
            <a:pPr lvl="1">
              <a:spcBef>
                <a:spcPts val="0"/>
              </a:spcBef>
            </a:pPr>
            <a:r>
              <a:rPr lang="pt-BR" sz="2000" dirty="0" err="1" smtClean="0"/>
              <a:t>pdf</a:t>
            </a:r>
            <a:endParaRPr lang="pt-BR" sz="2000" dirty="0" smtClean="0"/>
          </a:p>
          <a:p>
            <a:pPr marL="493712" indent="-457200">
              <a:spcBef>
                <a:spcPts val="3000"/>
              </a:spcBef>
              <a:buFont typeface="+mj-lt"/>
              <a:buAutoNum type="arabicPeriod"/>
            </a:pPr>
            <a:r>
              <a:rPr lang="pt-BR" sz="2400" dirty="0" smtClean="0"/>
              <a:t>... e em seguida deverá varrer o diretório “</a:t>
            </a:r>
            <a:r>
              <a:rPr lang="pt-BR" sz="2400" i="1" dirty="0" smtClean="0"/>
              <a:t>documentos</a:t>
            </a:r>
            <a:r>
              <a:rPr lang="pt-BR" sz="2400" dirty="0" smtClean="0"/>
              <a:t>” movendo cada arquivo para um dos diretórios acima conforme sua extensão.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b="1" dirty="0" smtClean="0"/>
              <a:t>O pacote </a:t>
            </a:r>
            <a:r>
              <a:rPr lang="pt-BR" b="1" dirty="0" err="1" smtClean="0"/>
              <a:t>java</a:t>
            </a:r>
            <a:r>
              <a:rPr lang="pt-BR" b="1" dirty="0" smtClean="0"/>
              <a:t>.</a:t>
            </a:r>
            <a:r>
              <a:rPr lang="pt-BR" b="1" dirty="0" err="1" smtClean="0"/>
              <a:t>io</a:t>
            </a:r>
            <a:endParaRPr lang="pt-BR" b="1" dirty="0" smtClean="0"/>
          </a:p>
          <a:p>
            <a:pPr lvl="1">
              <a:spcBef>
                <a:spcPts val="3000"/>
              </a:spcBef>
            </a:pPr>
            <a:r>
              <a:rPr lang="pt-BR" dirty="0" smtClean="0"/>
              <a:t>Contém classes responsáveis pelo acesso e gravação de dados em formato texto ou formato binário “</a:t>
            </a:r>
            <a:r>
              <a:rPr lang="pt-BR" dirty="0" err="1" smtClean="0"/>
              <a:t>stream</a:t>
            </a:r>
            <a:r>
              <a:rPr lang="pt-BR" dirty="0" smtClean="0"/>
              <a:t>” em arquivos ou outras fontes de dados.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Também contém classes que permitem o acesso e manipulação do sistema de arquivos.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(Fim)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7467600" cy="1252736"/>
          </a:xfrm>
        </p:spPr>
        <p:txBody>
          <a:bodyPr/>
          <a:lstStyle/>
          <a:p>
            <a:r>
              <a:rPr lang="pt-BR" sz="2400" dirty="0" smtClean="0"/>
              <a:t>Após executar a sua aplicação os arquivos deverão estar separados da seguinte forma: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  <p:sp>
        <p:nvSpPr>
          <p:cNvPr id="1026" name="File"/>
          <p:cNvSpPr>
            <a:spLocks noEditPoints="1" noChangeArrowheads="1"/>
          </p:cNvSpPr>
          <p:nvPr/>
        </p:nvSpPr>
        <p:spPr bwMode="auto">
          <a:xfrm>
            <a:off x="1302837" y="3023955"/>
            <a:ext cx="417646" cy="26103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7" name="Document"/>
          <p:cNvSpPr>
            <a:spLocks noEditPoints="1" noChangeArrowheads="1"/>
          </p:cNvSpPr>
          <p:nvPr/>
        </p:nvSpPr>
        <p:spPr bwMode="auto">
          <a:xfrm rot="10800000">
            <a:off x="1763688" y="3429000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>
            <a:off x="1547664" y="3369692"/>
            <a:ext cx="0" cy="2291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 flipH="1">
            <a:off x="1547664" y="364502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ocument"/>
          <p:cNvSpPr>
            <a:spLocks noEditPoints="1" noChangeArrowheads="1"/>
          </p:cNvSpPr>
          <p:nvPr/>
        </p:nvSpPr>
        <p:spPr bwMode="auto">
          <a:xfrm rot="10800000">
            <a:off x="1763688" y="3933056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27" name="Conector reto 26"/>
          <p:cNvCxnSpPr/>
          <p:nvPr/>
        </p:nvCxnSpPr>
        <p:spPr>
          <a:xfrm flipH="1">
            <a:off x="1547664" y="414908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cument"/>
          <p:cNvSpPr>
            <a:spLocks noEditPoints="1" noChangeArrowheads="1"/>
          </p:cNvSpPr>
          <p:nvPr/>
        </p:nvSpPr>
        <p:spPr bwMode="auto">
          <a:xfrm rot="10800000">
            <a:off x="1763688" y="4437112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29" name="Conector reto 28"/>
          <p:cNvCxnSpPr/>
          <p:nvPr/>
        </p:nvCxnSpPr>
        <p:spPr>
          <a:xfrm flipH="1">
            <a:off x="1547664" y="46531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ocument"/>
          <p:cNvSpPr>
            <a:spLocks noEditPoints="1" noChangeArrowheads="1"/>
          </p:cNvSpPr>
          <p:nvPr/>
        </p:nvSpPr>
        <p:spPr bwMode="auto">
          <a:xfrm rot="10800000">
            <a:off x="1763688" y="4941168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31" name="Conector reto 30"/>
          <p:cNvCxnSpPr/>
          <p:nvPr/>
        </p:nvCxnSpPr>
        <p:spPr>
          <a:xfrm flipH="1">
            <a:off x="1547664" y="515719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ocument"/>
          <p:cNvSpPr>
            <a:spLocks noEditPoints="1" noChangeArrowheads="1"/>
          </p:cNvSpPr>
          <p:nvPr/>
        </p:nvSpPr>
        <p:spPr bwMode="auto">
          <a:xfrm rot="10800000">
            <a:off x="1763688" y="5445224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34" name="Conector reto 33"/>
          <p:cNvCxnSpPr/>
          <p:nvPr/>
        </p:nvCxnSpPr>
        <p:spPr>
          <a:xfrm flipH="1">
            <a:off x="1547664" y="566124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>
          <a:xfrm>
            <a:off x="2123728" y="3429000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xxx.jpg</a:t>
            </a:r>
            <a:endParaRPr lang="pt-BR" sz="1600" dirty="0"/>
          </a:p>
        </p:txBody>
      </p:sp>
      <p:sp>
        <p:nvSpPr>
          <p:cNvPr id="38" name="Retângulo 37"/>
          <p:cNvSpPr/>
          <p:nvPr/>
        </p:nvSpPr>
        <p:spPr>
          <a:xfrm>
            <a:off x="2123728" y="3933056"/>
            <a:ext cx="100811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xxx.mp3</a:t>
            </a:r>
            <a:endParaRPr lang="pt-BR" sz="1600" dirty="0"/>
          </a:p>
        </p:txBody>
      </p:sp>
      <p:sp>
        <p:nvSpPr>
          <p:cNvPr id="39" name="Retângulo 38"/>
          <p:cNvSpPr/>
          <p:nvPr/>
        </p:nvSpPr>
        <p:spPr>
          <a:xfrm>
            <a:off x="2123728" y="4437112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xxx.jpg</a:t>
            </a:r>
            <a:endParaRPr lang="pt-BR" sz="1600" dirty="0"/>
          </a:p>
        </p:txBody>
      </p:sp>
      <p:sp>
        <p:nvSpPr>
          <p:cNvPr id="40" name="Retângulo 39"/>
          <p:cNvSpPr/>
          <p:nvPr/>
        </p:nvSpPr>
        <p:spPr>
          <a:xfrm>
            <a:off x="2123728" y="4941168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xxx.pdf</a:t>
            </a:r>
            <a:endParaRPr lang="pt-BR" sz="1600" dirty="0"/>
          </a:p>
        </p:txBody>
      </p:sp>
      <p:sp>
        <p:nvSpPr>
          <p:cNvPr id="41" name="Retângulo 40"/>
          <p:cNvSpPr/>
          <p:nvPr/>
        </p:nvSpPr>
        <p:spPr>
          <a:xfrm>
            <a:off x="2123728" y="5445224"/>
            <a:ext cx="100811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xxx.mp3</a:t>
            </a:r>
            <a:endParaRPr lang="pt-BR" sz="1600" dirty="0"/>
          </a:p>
        </p:txBody>
      </p:sp>
      <p:sp>
        <p:nvSpPr>
          <p:cNvPr id="42" name="File"/>
          <p:cNvSpPr>
            <a:spLocks noEditPoints="1" noChangeArrowheads="1"/>
          </p:cNvSpPr>
          <p:nvPr/>
        </p:nvSpPr>
        <p:spPr bwMode="auto">
          <a:xfrm>
            <a:off x="5580112" y="2321117"/>
            <a:ext cx="417646" cy="26103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44" name="Conector reto 43"/>
          <p:cNvCxnSpPr/>
          <p:nvPr/>
        </p:nvCxnSpPr>
        <p:spPr>
          <a:xfrm>
            <a:off x="5824939" y="2666854"/>
            <a:ext cx="0" cy="3182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H="1">
            <a:off x="5824939" y="294218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ile"/>
          <p:cNvSpPr>
            <a:spLocks noEditPoints="1" noChangeArrowheads="1"/>
          </p:cNvSpPr>
          <p:nvPr/>
        </p:nvSpPr>
        <p:spPr bwMode="auto">
          <a:xfrm>
            <a:off x="6012160" y="2798170"/>
            <a:ext cx="417646" cy="26103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69" name="Conector reto 68"/>
          <p:cNvCxnSpPr/>
          <p:nvPr/>
        </p:nvCxnSpPr>
        <p:spPr>
          <a:xfrm>
            <a:off x="6256987" y="3143907"/>
            <a:ext cx="0" cy="806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Document"/>
          <p:cNvSpPr>
            <a:spLocks noEditPoints="1" noChangeArrowheads="1"/>
          </p:cNvSpPr>
          <p:nvPr/>
        </p:nvSpPr>
        <p:spPr bwMode="auto">
          <a:xfrm rot="10800000">
            <a:off x="6468646" y="3230218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72" name="Conector reto 71"/>
          <p:cNvCxnSpPr/>
          <p:nvPr/>
        </p:nvCxnSpPr>
        <p:spPr>
          <a:xfrm flipH="1">
            <a:off x="6252529" y="344624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ângulo 72"/>
          <p:cNvSpPr/>
          <p:nvPr/>
        </p:nvSpPr>
        <p:spPr>
          <a:xfrm>
            <a:off x="6828686" y="3230218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xxx.jpg</a:t>
            </a:r>
            <a:endParaRPr lang="pt-BR" sz="1600" dirty="0"/>
          </a:p>
        </p:txBody>
      </p:sp>
      <p:sp>
        <p:nvSpPr>
          <p:cNvPr id="78" name="Document"/>
          <p:cNvSpPr>
            <a:spLocks noEditPoints="1" noChangeArrowheads="1"/>
          </p:cNvSpPr>
          <p:nvPr/>
        </p:nvSpPr>
        <p:spPr bwMode="auto">
          <a:xfrm rot="10800000">
            <a:off x="6468646" y="3734274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79" name="Conector reto 78"/>
          <p:cNvCxnSpPr/>
          <p:nvPr/>
        </p:nvCxnSpPr>
        <p:spPr>
          <a:xfrm flipH="1">
            <a:off x="6252529" y="395029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tângulo 79"/>
          <p:cNvSpPr/>
          <p:nvPr/>
        </p:nvSpPr>
        <p:spPr>
          <a:xfrm>
            <a:off x="6828686" y="3734274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xxx.jpg</a:t>
            </a:r>
            <a:endParaRPr lang="pt-BR" sz="1600" dirty="0"/>
          </a:p>
        </p:txBody>
      </p:sp>
      <p:cxnSp>
        <p:nvCxnSpPr>
          <p:cNvPr id="93" name="Conector reto 92"/>
          <p:cNvCxnSpPr/>
          <p:nvPr/>
        </p:nvCxnSpPr>
        <p:spPr>
          <a:xfrm flipH="1">
            <a:off x="5831363" y="4409320"/>
            <a:ext cx="2573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ile"/>
          <p:cNvSpPr>
            <a:spLocks noEditPoints="1" noChangeArrowheads="1"/>
          </p:cNvSpPr>
          <p:nvPr/>
        </p:nvSpPr>
        <p:spPr bwMode="auto">
          <a:xfrm>
            <a:off x="6059927" y="4265304"/>
            <a:ext cx="417646" cy="26103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95" name="Conector reto 94"/>
          <p:cNvCxnSpPr/>
          <p:nvPr/>
        </p:nvCxnSpPr>
        <p:spPr>
          <a:xfrm>
            <a:off x="6304754" y="4611041"/>
            <a:ext cx="0" cy="806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Document"/>
          <p:cNvSpPr>
            <a:spLocks noEditPoints="1" noChangeArrowheads="1"/>
          </p:cNvSpPr>
          <p:nvPr/>
        </p:nvSpPr>
        <p:spPr bwMode="auto">
          <a:xfrm rot="10800000">
            <a:off x="6516413" y="4697352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97" name="Conector reto 96"/>
          <p:cNvCxnSpPr/>
          <p:nvPr/>
        </p:nvCxnSpPr>
        <p:spPr>
          <a:xfrm flipH="1">
            <a:off x="6300296" y="491337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tângulo 97"/>
          <p:cNvSpPr/>
          <p:nvPr/>
        </p:nvSpPr>
        <p:spPr>
          <a:xfrm>
            <a:off x="6876452" y="4697352"/>
            <a:ext cx="1007915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xxx.mp3</a:t>
            </a:r>
            <a:endParaRPr lang="pt-BR" sz="1600" dirty="0"/>
          </a:p>
        </p:txBody>
      </p:sp>
      <p:sp>
        <p:nvSpPr>
          <p:cNvPr id="99" name="Document"/>
          <p:cNvSpPr>
            <a:spLocks noEditPoints="1" noChangeArrowheads="1"/>
          </p:cNvSpPr>
          <p:nvPr/>
        </p:nvSpPr>
        <p:spPr bwMode="auto">
          <a:xfrm rot="10800000">
            <a:off x="6516413" y="5201408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0" name="Conector reto 99"/>
          <p:cNvCxnSpPr/>
          <p:nvPr/>
        </p:nvCxnSpPr>
        <p:spPr>
          <a:xfrm flipH="1">
            <a:off x="6300296" y="541743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tângulo 100"/>
          <p:cNvSpPr/>
          <p:nvPr/>
        </p:nvSpPr>
        <p:spPr>
          <a:xfrm>
            <a:off x="6876452" y="5201408"/>
            <a:ext cx="1007915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xxx.mp3</a:t>
            </a:r>
            <a:endParaRPr lang="pt-BR" sz="1600" dirty="0"/>
          </a:p>
        </p:txBody>
      </p:sp>
      <p:cxnSp>
        <p:nvCxnSpPr>
          <p:cNvPr id="103" name="Conector reto 102"/>
          <p:cNvCxnSpPr/>
          <p:nvPr/>
        </p:nvCxnSpPr>
        <p:spPr>
          <a:xfrm flipH="1">
            <a:off x="5831363" y="5849509"/>
            <a:ext cx="2573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ile"/>
          <p:cNvSpPr>
            <a:spLocks noEditPoints="1" noChangeArrowheads="1"/>
          </p:cNvSpPr>
          <p:nvPr/>
        </p:nvSpPr>
        <p:spPr bwMode="auto">
          <a:xfrm>
            <a:off x="6059927" y="5705493"/>
            <a:ext cx="417646" cy="26103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5" name="Document"/>
          <p:cNvSpPr>
            <a:spLocks noEditPoints="1" noChangeArrowheads="1"/>
          </p:cNvSpPr>
          <p:nvPr/>
        </p:nvSpPr>
        <p:spPr bwMode="auto">
          <a:xfrm rot="10800000">
            <a:off x="6516413" y="6137541"/>
            <a:ext cx="288032" cy="38539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6" name="Conector reto 105"/>
          <p:cNvCxnSpPr/>
          <p:nvPr/>
        </p:nvCxnSpPr>
        <p:spPr>
          <a:xfrm flipH="1">
            <a:off x="6257499" y="6353565"/>
            <a:ext cx="258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tângulo 106"/>
          <p:cNvSpPr/>
          <p:nvPr/>
        </p:nvSpPr>
        <p:spPr>
          <a:xfrm>
            <a:off x="6876453" y="6137541"/>
            <a:ext cx="9361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xxx.pdf</a:t>
            </a:r>
            <a:endParaRPr lang="pt-BR" sz="1600" dirty="0"/>
          </a:p>
        </p:txBody>
      </p:sp>
      <p:cxnSp>
        <p:nvCxnSpPr>
          <p:cNvPr id="109" name="Conector reto 108"/>
          <p:cNvCxnSpPr/>
          <p:nvPr/>
        </p:nvCxnSpPr>
        <p:spPr>
          <a:xfrm>
            <a:off x="6256987" y="5990346"/>
            <a:ext cx="0" cy="372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tângulo 112"/>
          <p:cNvSpPr/>
          <p:nvPr/>
        </p:nvSpPr>
        <p:spPr>
          <a:xfrm>
            <a:off x="6516216" y="2753165"/>
            <a:ext cx="100811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>
                <a:solidFill>
                  <a:srgbClr val="FFC000"/>
                </a:solidFill>
              </a:rPr>
              <a:t>imagens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114" name="Retângulo 113"/>
          <p:cNvSpPr/>
          <p:nvPr/>
        </p:nvSpPr>
        <p:spPr>
          <a:xfrm>
            <a:off x="6516216" y="4193325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>
                <a:solidFill>
                  <a:srgbClr val="FFC000"/>
                </a:solidFill>
              </a:rPr>
              <a:t>mp3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115" name="Retângulo 114"/>
          <p:cNvSpPr/>
          <p:nvPr/>
        </p:nvSpPr>
        <p:spPr>
          <a:xfrm>
            <a:off x="6516216" y="5633485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err="1" smtClean="0">
                <a:solidFill>
                  <a:srgbClr val="FFC000"/>
                </a:solidFill>
              </a:rPr>
              <a:t>pdf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116" name="Retângulo 115"/>
          <p:cNvSpPr/>
          <p:nvPr/>
        </p:nvSpPr>
        <p:spPr>
          <a:xfrm>
            <a:off x="1763688" y="2996952"/>
            <a:ext cx="129614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documentos</a:t>
            </a:r>
            <a:endParaRPr lang="pt-BR" sz="1600" dirty="0"/>
          </a:p>
        </p:txBody>
      </p:sp>
      <p:sp>
        <p:nvSpPr>
          <p:cNvPr id="117" name="Retângulo 116"/>
          <p:cNvSpPr/>
          <p:nvPr/>
        </p:nvSpPr>
        <p:spPr>
          <a:xfrm>
            <a:off x="6084168" y="2276872"/>
            <a:ext cx="129614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smtClean="0"/>
              <a:t>documentos</a:t>
            </a:r>
            <a:endParaRPr lang="pt-BR" sz="1600" dirty="0"/>
          </a:p>
        </p:txBody>
      </p:sp>
      <p:sp>
        <p:nvSpPr>
          <p:cNvPr id="118" name="Seta para a direita 117"/>
          <p:cNvSpPr/>
          <p:nvPr/>
        </p:nvSpPr>
        <p:spPr>
          <a:xfrm>
            <a:off x="3851920" y="3861048"/>
            <a:ext cx="1296144" cy="93610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Acesso a arquivos binários</a:t>
            </a:r>
            <a:endParaRPr lang="pt-BR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pt-BR" sz="2200" dirty="0" smtClean="0"/>
              <a:t>Arquivos binários são arquivos que contém informações ilegíveis por editores de texto comuns.</a:t>
            </a:r>
          </a:p>
          <a:p>
            <a:pPr>
              <a:spcBef>
                <a:spcPts val="2400"/>
              </a:spcBef>
            </a:pPr>
            <a:r>
              <a:rPr lang="pt-BR" sz="2200" dirty="0" smtClean="0"/>
              <a:t>Exemplos de arquivos binários são MP3, </a:t>
            </a:r>
            <a:r>
              <a:rPr lang="pt-BR" sz="2200" dirty="0" err="1" smtClean="0"/>
              <a:t>JPEGs</a:t>
            </a:r>
            <a:r>
              <a:rPr lang="pt-BR" sz="2200" dirty="0" smtClean="0"/>
              <a:t>, </a:t>
            </a:r>
            <a:r>
              <a:rPr lang="pt-BR" sz="2200" dirty="0" err="1" smtClean="0"/>
              <a:t>AVIs</a:t>
            </a:r>
            <a:r>
              <a:rPr lang="pt-BR" sz="2200" dirty="0" smtClean="0"/>
              <a:t>, </a:t>
            </a:r>
            <a:r>
              <a:rPr lang="pt-BR" sz="2200" dirty="0" err="1" smtClean="0"/>
              <a:t>DOCs</a:t>
            </a:r>
            <a:r>
              <a:rPr lang="pt-BR" sz="2200" dirty="0" smtClean="0"/>
              <a:t>, etc.</a:t>
            </a:r>
          </a:p>
          <a:p>
            <a:pPr>
              <a:spcBef>
                <a:spcPts val="2400"/>
              </a:spcBef>
            </a:pPr>
            <a:r>
              <a:rPr lang="pt-BR" sz="2200" dirty="0" smtClean="0"/>
              <a:t>Nestes arquivos, cada conjunto de 8 bits (1 byte) representa uma informação que não é interpretada como um caractere do alfabeto e precisam de softwares específicos para reconhecer e interpretar o seu formato.</a:t>
            </a:r>
          </a:p>
          <a:p>
            <a:pPr>
              <a:spcBef>
                <a:spcPts val="2400"/>
              </a:spcBef>
            </a:pPr>
            <a:r>
              <a:rPr lang="pt-BR" sz="2200" dirty="0" smtClean="0"/>
              <a:t>O pacote </a:t>
            </a:r>
            <a:r>
              <a:rPr lang="pt-BR" sz="2200" b="1" dirty="0" err="1" smtClean="0"/>
              <a:t>java</a:t>
            </a:r>
            <a:r>
              <a:rPr lang="pt-BR" sz="2200" b="1" dirty="0" smtClean="0"/>
              <a:t>.</a:t>
            </a:r>
            <a:r>
              <a:rPr lang="pt-BR" sz="2200" b="1" dirty="0" err="1" smtClean="0"/>
              <a:t>io</a:t>
            </a:r>
            <a:r>
              <a:rPr lang="pt-BR" sz="2200" dirty="0" smtClean="0"/>
              <a:t> possui classes utilitárias que permitem a leitura e gravação de bytes provenientes de arquivos e outras fontes de dados binários.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Acesso a arquivos binários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  <p:graphicFrame>
        <p:nvGraphicFramePr>
          <p:cNvPr id="7" name="Espaço Reservado para Conteúdo 4"/>
          <p:cNvGraphicFramePr>
            <a:graphicFrameLocks/>
          </p:cNvGraphicFramePr>
          <p:nvPr/>
        </p:nvGraphicFramePr>
        <p:xfrm>
          <a:off x="611560" y="1700808"/>
          <a:ext cx="2016224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[Abstract]</a:t>
                      </a:r>
                    </a:p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InputStream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read()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read(byte[])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read(byte[],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skip(long) : long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available()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close()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mark(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markSupported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reset() : void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Espaço Reservado para Conteúdo 4"/>
          <p:cNvGraphicFramePr>
            <a:graphicFrameLocks/>
          </p:cNvGraphicFramePr>
          <p:nvPr/>
        </p:nvGraphicFramePr>
        <p:xfrm>
          <a:off x="611560" y="4581128"/>
          <a:ext cx="2016224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[Abstract]</a:t>
                      </a:r>
                    </a:p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OutputStream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write(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write(byte[])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write(byte[],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flush()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close() : void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Espaço Reservado para Conteúdo 4"/>
          <p:cNvGraphicFramePr>
            <a:graphicFrameLocks/>
          </p:cNvGraphicFramePr>
          <p:nvPr/>
        </p:nvGraphicFramePr>
        <p:xfrm>
          <a:off x="3419872" y="4464392"/>
          <a:ext cx="1944216" cy="764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FileOutputStream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FileOutputStream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(String)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FileOutputStream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(File)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Espaço Reservado para Conteúdo 4"/>
          <p:cNvGraphicFramePr>
            <a:graphicFrameLocks/>
          </p:cNvGraphicFramePr>
          <p:nvPr/>
        </p:nvGraphicFramePr>
        <p:xfrm>
          <a:off x="3419872" y="2060847"/>
          <a:ext cx="1944216" cy="764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FileInputStream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FileInputStream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(String)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FileInputStream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(File)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Espaço Reservado para Conteúdo 4"/>
          <p:cNvGraphicFramePr>
            <a:graphicFrameLocks/>
          </p:cNvGraphicFramePr>
          <p:nvPr/>
        </p:nvGraphicFramePr>
        <p:xfrm>
          <a:off x="3275855" y="3140968"/>
          <a:ext cx="22322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50"/>
              </a:tblGrid>
              <a:tr h="25202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ByteArrayInputStream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ByteArrayInputStream</a:t>
                      </a:r>
                      <a:r>
                        <a:rPr kumimoji="0" lang="pt-B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(byte[])</a:t>
                      </a:r>
                      <a:endParaRPr kumimoji="0"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Espaço Reservado para Conteúdo 4"/>
          <p:cNvGraphicFramePr>
            <a:graphicFrameLocks/>
          </p:cNvGraphicFramePr>
          <p:nvPr/>
        </p:nvGraphicFramePr>
        <p:xfrm>
          <a:off x="3419872" y="5589240"/>
          <a:ext cx="194421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5202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ByteArrayOutputStream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toByteArray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byte[]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Espaço Reservado para Conteúdo 4"/>
          <p:cNvGraphicFramePr>
            <a:graphicFrameLocks/>
          </p:cNvGraphicFramePr>
          <p:nvPr/>
        </p:nvGraphicFramePr>
        <p:xfrm>
          <a:off x="6012160" y="1898352"/>
          <a:ext cx="2520280" cy="3690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RandomAccessFile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RandomAccessFile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(String, String)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RandomAccessFile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(File, String)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readBoolean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readByte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byte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readShort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short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readChar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char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readLong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long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readFloat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float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readDouble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double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writeBoolean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writeByte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writeShort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writeChar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writeLong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(long)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writeFloat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(float)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writeDouble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(double) : void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" name="Conector de seta reta 14"/>
          <p:cNvCxnSpPr/>
          <p:nvPr/>
        </p:nvCxnSpPr>
        <p:spPr>
          <a:xfrm flipH="1">
            <a:off x="2627784" y="249289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>
            <a:off x="2627784" y="3429000"/>
            <a:ext cx="6480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>
            <a:off x="2627784" y="4869160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H="1">
            <a:off x="2627784" y="5733256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Acesso a arquivos binários</a:t>
            </a:r>
            <a:endParaRPr lang="pt-BR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1"/>
          </p:nvPr>
        </p:nvSpPr>
        <p:spPr>
          <a:xfrm>
            <a:off x="288032" y="1600200"/>
            <a:ext cx="3995936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InputStream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Classe abstrata que representa alguma fonte de dados binária.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OutputStream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Classe abstrata que representa algum destino de dados binários.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FileInputStream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algum arquivo de onde podemos ler dados byte a byte.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FileOutputStream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algum arquivo onde podemos armazenar dados byte a byte.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481264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ByteArrayInputStream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um montante de dados em memória de onde podemos ler dados byte a byte.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ByteArrayOutputStream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um montante de dados em memória onde podemos armazenar dados byte a byte.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RandomAccessFile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um arquivo binário com formato pré-definido pelo programador. Útil para armazenamento e leitura de dados de tamanho fixo.</a:t>
            </a:r>
          </a:p>
          <a:p>
            <a:pPr>
              <a:spcBef>
                <a:spcPts val="600"/>
              </a:spcBef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InputStream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2980927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Um </a:t>
            </a:r>
            <a:r>
              <a:rPr lang="pt-BR" sz="2200" dirty="0" err="1" smtClean="0"/>
              <a:t>InputStream</a:t>
            </a:r>
            <a:r>
              <a:rPr lang="pt-BR" sz="2200" dirty="0" smtClean="0"/>
              <a:t> (também chamado de </a:t>
            </a:r>
            <a:r>
              <a:rPr lang="pt-BR" sz="2200" dirty="0" err="1" smtClean="0"/>
              <a:t>stream</a:t>
            </a:r>
            <a:r>
              <a:rPr lang="pt-BR" sz="2200" dirty="0" smtClean="0"/>
              <a:t> de leitura) representa um montante de informações binárias enfileirados de onde podemos capturar seus dados byte a byte.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Uma instância da classe </a:t>
            </a:r>
            <a:r>
              <a:rPr lang="pt-BR" sz="2200" b="1" i="1" dirty="0" err="1" smtClean="0"/>
              <a:t>InputStream</a:t>
            </a:r>
            <a:r>
              <a:rPr lang="pt-BR" sz="2200" dirty="0" smtClean="0"/>
              <a:t> possui um </a:t>
            </a:r>
            <a:r>
              <a:rPr lang="pt-BR" sz="2200" dirty="0" err="1" smtClean="0"/>
              <a:t>posicionador</a:t>
            </a:r>
            <a:r>
              <a:rPr lang="pt-BR" sz="2200" dirty="0" smtClean="0"/>
              <a:t> apontando para algum de seus bytes.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A cada leitura realizada o </a:t>
            </a:r>
            <a:r>
              <a:rPr lang="pt-BR" sz="2200" dirty="0" err="1" smtClean="0"/>
              <a:t>posicionador</a:t>
            </a:r>
            <a:r>
              <a:rPr lang="pt-BR" sz="2200" dirty="0" smtClean="0"/>
              <a:t> captura o byte e avança para o próximo, tornando-o disponível para leitura.</a:t>
            </a:r>
            <a:endParaRPr lang="pt-BR" sz="2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  <p:grpSp>
        <p:nvGrpSpPr>
          <p:cNvPr id="58" name="Grupo 57"/>
          <p:cNvGrpSpPr/>
          <p:nvPr/>
        </p:nvGrpSpPr>
        <p:grpSpPr>
          <a:xfrm>
            <a:off x="467544" y="5013176"/>
            <a:ext cx="8064896" cy="720080"/>
            <a:chOff x="467544" y="5013176"/>
            <a:chExt cx="8064896" cy="720080"/>
          </a:xfrm>
        </p:grpSpPr>
        <p:sp>
          <p:nvSpPr>
            <p:cNvPr id="10" name="Retângulo 9"/>
            <p:cNvSpPr/>
            <p:nvPr/>
          </p:nvSpPr>
          <p:spPr>
            <a:xfrm>
              <a:off x="4675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Ý</a:t>
              </a:r>
              <a:endParaRPr lang="pt-BR" sz="900" dirty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6835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w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8995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11156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ÿ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3316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À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154766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°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76368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í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197971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Ù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219573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41176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262778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84380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Û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05983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Y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27585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ô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349188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±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70790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ê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392392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#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13995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435597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457200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?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478802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@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500404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¶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522007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k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43609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65212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$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8681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ð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0841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»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63001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¼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65162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ƒ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67322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‡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948264" y="5445224"/>
              <a:ext cx="720080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...</a:t>
              </a:r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76683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æ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78843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81003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†</a:t>
              </a: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83164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3</a:t>
              </a:r>
            </a:p>
          </p:txBody>
        </p:sp>
        <p:sp>
          <p:nvSpPr>
            <p:cNvPr id="57" name="Seta para baixo 56"/>
            <p:cNvSpPr/>
            <p:nvPr/>
          </p:nvSpPr>
          <p:spPr>
            <a:xfrm>
              <a:off x="1965648" y="5013176"/>
              <a:ext cx="244152" cy="360040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InputStream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en-US" dirty="0" err="1" smtClean="0"/>
              <a:t>int</a:t>
            </a:r>
            <a:r>
              <a:rPr lang="en-US" dirty="0" smtClean="0"/>
              <a:t> read()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Realiza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leitura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byte da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vez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retornando</a:t>
            </a:r>
            <a:r>
              <a:rPr lang="en-US" sz="2400" dirty="0" smtClean="0"/>
              <a:t> um </a:t>
            </a:r>
            <a:r>
              <a:rPr lang="en-US" sz="2400" dirty="0" err="1" smtClean="0"/>
              <a:t>número</a:t>
            </a:r>
            <a:r>
              <a:rPr lang="en-US" sz="2400" dirty="0" smtClean="0"/>
              <a:t> </a:t>
            </a:r>
            <a:r>
              <a:rPr lang="en-US" sz="2400" dirty="0" err="1" smtClean="0"/>
              <a:t>inteiro</a:t>
            </a:r>
            <a:r>
              <a:rPr lang="en-US" sz="2400" dirty="0" smtClean="0"/>
              <a:t> entre 0 e 255 e </a:t>
            </a:r>
            <a:r>
              <a:rPr lang="en-US" sz="2400" dirty="0" err="1" smtClean="0"/>
              <a:t>avança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o </a:t>
            </a:r>
            <a:r>
              <a:rPr lang="en-US" sz="2400" dirty="0" err="1" smtClean="0"/>
              <a:t>próximo</a:t>
            </a:r>
            <a:r>
              <a:rPr lang="en-US" sz="2400" dirty="0" smtClean="0"/>
              <a:t> byte.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Caso</a:t>
            </a:r>
            <a:r>
              <a:rPr lang="en-US" sz="2400" dirty="0" smtClean="0"/>
              <a:t> o </a:t>
            </a:r>
            <a:r>
              <a:rPr lang="en-US" sz="2400" dirty="0" err="1" smtClean="0"/>
              <a:t>posicionador</a:t>
            </a:r>
            <a:r>
              <a:rPr lang="en-US" sz="2400" dirty="0" smtClean="0"/>
              <a:t> </a:t>
            </a:r>
            <a:r>
              <a:rPr lang="en-US" sz="2400" dirty="0" err="1" smtClean="0"/>
              <a:t>estiver</a:t>
            </a:r>
            <a:r>
              <a:rPr lang="en-US" sz="2400" dirty="0" smtClean="0"/>
              <a:t> </a:t>
            </a:r>
            <a:r>
              <a:rPr lang="en-US" sz="2400" dirty="0" err="1" smtClean="0"/>
              <a:t>apontando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depois</a:t>
            </a:r>
            <a:r>
              <a:rPr lang="en-US" sz="2400" dirty="0" smtClean="0"/>
              <a:t> do </a:t>
            </a:r>
            <a:r>
              <a:rPr lang="en-US" sz="2400" dirty="0" err="1" smtClean="0"/>
              <a:t>último</a:t>
            </a:r>
            <a:r>
              <a:rPr lang="en-US" sz="2400" dirty="0" smtClean="0"/>
              <a:t> byte,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</a:t>
            </a:r>
            <a:r>
              <a:rPr lang="en-US" sz="2400" dirty="0" err="1" smtClean="0"/>
              <a:t>retorna</a:t>
            </a:r>
            <a:r>
              <a:rPr lang="en-US" sz="2400" dirty="0" smtClean="0"/>
              <a:t> o valor -1.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35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InputStream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err="1" smtClean="0"/>
              <a:t>InputStream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C000"/>
                </a:solidFill>
              </a:rPr>
              <a:t>input</a:t>
            </a:r>
            <a:r>
              <a:rPr lang="en-US" sz="2400" dirty="0" smtClean="0"/>
              <a:t> = new </a:t>
            </a:r>
            <a:r>
              <a:rPr lang="en-US" sz="2400" dirty="0" err="1" smtClean="0"/>
              <a:t>FileInputStream</a:t>
            </a:r>
            <a:r>
              <a:rPr lang="en-US" sz="2400" dirty="0" smtClean="0"/>
              <a:t>(“C:\\foto.jpg”);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endParaRPr lang="en-US" sz="2400" dirty="0" smtClean="0"/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byte </a:t>
            </a:r>
            <a:r>
              <a:rPr lang="en-US" sz="2400" dirty="0" err="1" smtClean="0"/>
              <a:t>primeiroByte</a:t>
            </a:r>
            <a:r>
              <a:rPr lang="en-US" sz="2400" dirty="0" smtClean="0"/>
              <a:t> = (byte) </a:t>
            </a:r>
            <a:r>
              <a:rPr lang="en-US" sz="2400" dirty="0" err="1" smtClean="0">
                <a:solidFill>
                  <a:srgbClr val="FFC000"/>
                </a:solidFill>
              </a:rPr>
              <a:t>input.read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  <a:r>
              <a:rPr lang="en-US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byte </a:t>
            </a:r>
            <a:r>
              <a:rPr lang="en-US" sz="2400" dirty="0" err="1" smtClean="0"/>
              <a:t>segundoByte</a:t>
            </a:r>
            <a:r>
              <a:rPr lang="en-US" sz="2400" dirty="0" smtClean="0"/>
              <a:t> = (byte) </a:t>
            </a:r>
            <a:r>
              <a:rPr lang="en-US" sz="2400" dirty="0" err="1" smtClean="0">
                <a:solidFill>
                  <a:srgbClr val="FFC000"/>
                </a:solidFill>
              </a:rPr>
              <a:t>input.read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  <a:r>
              <a:rPr lang="en-US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byte </a:t>
            </a:r>
            <a:r>
              <a:rPr lang="en-US" sz="2400" dirty="0" err="1" smtClean="0"/>
              <a:t>terceiroByte</a:t>
            </a:r>
            <a:r>
              <a:rPr lang="en-US" sz="2400" dirty="0" smtClean="0"/>
              <a:t> = (byte) </a:t>
            </a:r>
            <a:r>
              <a:rPr lang="en-US" sz="2400" dirty="0" err="1" smtClean="0">
                <a:solidFill>
                  <a:srgbClr val="FFC000"/>
                </a:solidFill>
              </a:rPr>
              <a:t>input.read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  <a:r>
              <a:rPr lang="en-US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. . . 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. . .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endParaRPr lang="en-US" sz="2400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36</a:t>
            </a:fld>
            <a:endParaRPr lang="pt-BR" dirty="0"/>
          </a:p>
        </p:txBody>
      </p:sp>
      <p:grpSp>
        <p:nvGrpSpPr>
          <p:cNvPr id="2" name="Grupo 7"/>
          <p:cNvGrpSpPr/>
          <p:nvPr/>
        </p:nvGrpSpPr>
        <p:grpSpPr>
          <a:xfrm>
            <a:off x="467544" y="5445224"/>
            <a:ext cx="8064896" cy="288032"/>
            <a:chOff x="467544" y="5445224"/>
            <a:chExt cx="8064896" cy="288032"/>
          </a:xfrm>
        </p:grpSpPr>
        <p:sp>
          <p:nvSpPr>
            <p:cNvPr id="9" name="Retângulo 8"/>
            <p:cNvSpPr/>
            <p:nvPr/>
          </p:nvSpPr>
          <p:spPr>
            <a:xfrm>
              <a:off x="4675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Ý</a:t>
              </a:r>
              <a:endParaRPr lang="pt-BR" sz="900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6835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w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8995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1156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ÿ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13316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À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54766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°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176368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í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97971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Ù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19573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241176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62778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284380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Û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05983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Y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27585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ô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49188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±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0790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ê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92392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#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413995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435597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457200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?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78802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@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00404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¶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522007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k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43609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565212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$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58681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ð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60841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»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63001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¼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5162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ƒ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7322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‡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6948264" y="5445224"/>
              <a:ext cx="720080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...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76683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æ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78843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81003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†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3164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3</a:t>
              </a:r>
            </a:p>
          </p:txBody>
        </p:sp>
      </p:grpSp>
      <p:sp>
        <p:nvSpPr>
          <p:cNvPr id="45" name="Seta para baixo 44"/>
          <p:cNvSpPr/>
          <p:nvPr/>
        </p:nvSpPr>
        <p:spPr>
          <a:xfrm>
            <a:off x="441648" y="5013176"/>
            <a:ext cx="244152" cy="3600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9"/>
          <p:cNvGrpSpPr/>
          <p:nvPr/>
        </p:nvGrpSpPr>
        <p:grpSpPr>
          <a:xfrm>
            <a:off x="3851920" y="1628800"/>
            <a:ext cx="4752901" cy="1664894"/>
            <a:chOff x="4211960" y="2348881"/>
            <a:chExt cx="4752901" cy="1664894"/>
          </a:xfrm>
        </p:grpSpPr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4211960" y="2348881"/>
              <a:ext cx="4176464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8" name="CaixaDeTexto 47"/>
            <p:cNvSpPr txBox="1"/>
            <p:nvPr/>
          </p:nvSpPr>
          <p:spPr bwMode="auto">
            <a:xfrm>
              <a:off x="6660232" y="3429000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InputStream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50" name="Conector de seta reta 10"/>
            <p:cNvCxnSpPr>
              <a:cxnSpLocks noChangeShapeType="1"/>
              <a:stCxn id="48" idx="0"/>
            </p:cNvCxnSpPr>
            <p:nvPr/>
          </p:nvCxnSpPr>
          <p:spPr bwMode="auto">
            <a:xfrm flipH="1" flipV="1">
              <a:off x="7812360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0.025 4.07407E-6 " pathEditMode="fixed" rAng="0" ptsTypes="AA">
                                      <p:cBhvr>
                                        <p:cTn id="3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96 4.07407E-6 L 0.04757 4.07407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57 4.07407E-6 L 0.07153 4.07407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5" grpId="2" animBg="1"/>
      <p:bldP spid="45" grpId="3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InputStream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err="1" smtClean="0"/>
              <a:t>InputStream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C000"/>
                </a:solidFill>
              </a:rPr>
              <a:t>input</a:t>
            </a:r>
            <a:r>
              <a:rPr lang="en-US" sz="2400" dirty="0" smtClean="0"/>
              <a:t> = new </a:t>
            </a:r>
            <a:r>
              <a:rPr lang="en-US" sz="2400" dirty="0" err="1" smtClean="0"/>
              <a:t>ByteArrayInputStream</a:t>
            </a:r>
            <a:r>
              <a:rPr lang="en-US" sz="2400" dirty="0" smtClean="0"/>
              <a:t>(stream);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byte </a:t>
            </a:r>
            <a:r>
              <a:rPr lang="en-US" sz="2400" dirty="0" err="1" smtClean="0"/>
              <a:t>byteDaVez</a:t>
            </a:r>
            <a:r>
              <a:rPr lang="en-US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endParaRPr lang="en-US" sz="2400" dirty="0" smtClean="0"/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pt-BR" sz="2400" dirty="0" smtClean="0">
                <a:solidFill>
                  <a:schemeClr val="accent6"/>
                </a:solidFill>
              </a:rPr>
              <a:t>/* Exibe todos os bytes, um de cada vez. */</a:t>
            </a:r>
            <a:endParaRPr lang="en-US" sz="2400" dirty="0" smtClean="0"/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while ((</a:t>
            </a:r>
            <a:r>
              <a:rPr lang="en-US" sz="2400" dirty="0" err="1" smtClean="0">
                <a:solidFill>
                  <a:srgbClr val="FFC000"/>
                </a:solidFill>
              </a:rPr>
              <a:t>byteDaVez</a:t>
            </a:r>
            <a:r>
              <a:rPr lang="en-US" sz="2400" dirty="0" smtClean="0">
                <a:solidFill>
                  <a:srgbClr val="FFC000"/>
                </a:solidFill>
              </a:rPr>
              <a:t> = (byte) </a:t>
            </a:r>
            <a:r>
              <a:rPr lang="en-US" sz="2400" dirty="0" err="1" smtClean="0">
                <a:solidFill>
                  <a:srgbClr val="FFC000"/>
                </a:solidFill>
              </a:rPr>
              <a:t>input.read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  <a:r>
              <a:rPr lang="en-US" sz="2400" dirty="0" smtClean="0"/>
              <a:t>) &gt; -1) {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	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err="1" smtClean="0"/>
              <a:t>byteDaVez</a:t>
            </a:r>
            <a:r>
              <a:rPr lang="en-US" sz="2400" dirty="0" smtClean="0"/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37</a:t>
            </a:fld>
            <a:endParaRPr lang="pt-BR" dirty="0"/>
          </a:p>
        </p:txBody>
      </p:sp>
      <p:grpSp>
        <p:nvGrpSpPr>
          <p:cNvPr id="2" name="Grupo 7"/>
          <p:cNvGrpSpPr/>
          <p:nvPr/>
        </p:nvGrpSpPr>
        <p:grpSpPr>
          <a:xfrm>
            <a:off x="467544" y="5445224"/>
            <a:ext cx="8064896" cy="288032"/>
            <a:chOff x="467544" y="5445224"/>
            <a:chExt cx="8064896" cy="288032"/>
          </a:xfrm>
        </p:grpSpPr>
        <p:sp>
          <p:nvSpPr>
            <p:cNvPr id="9" name="Retângulo 8"/>
            <p:cNvSpPr/>
            <p:nvPr/>
          </p:nvSpPr>
          <p:spPr>
            <a:xfrm>
              <a:off x="4675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Ý</a:t>
              </a:r>
              <a:endParaRPr lang="pt-BR" sz="900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6835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w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8995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1156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ÿ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13316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À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54766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°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176368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í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97971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Ù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19573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241176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62778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284380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Û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05983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Y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27585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ô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49188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±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0790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ê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92392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#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413995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435597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457200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?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78802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@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00404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¶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522007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k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43609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565212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$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58681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ð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60841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»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63001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¼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5162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ƒ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7322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‡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6948264" y="5445224"/>
              <a:ext cx="720080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...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76683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æ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78843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81003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†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3164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3</a:t>
              </a:r>
            </a:p>
          </p:txBody>
        </p:sp>
      </p:grpSp>
      <p:sp>
        <p:nvSpPr>
          <p:cNvPr id="45" name="Seta para baixo 44"/>
          <p:cNvSpPr/>
          <p:nvPr/>
        </p:nvSpPr>
        <p:spPr>
          <a:xfrm>
            <a:off x="441648" y="5013176"/>
            <a:ext cx="244152" cy="3600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9"/>
          <p:cNvGrpSpPr/>
          <p:nvPr/>
        </p:nvGrpSpPr>
        <p:grpSpPr>
          <a:xfrm>
            <a:off x="3851920" y="1628800"/>
            <a:ext cx="4752901" cy="2673007"/>
            <a:chOff x="4211960" y="2348881"/>
            <a:chExt cx="4752901" cy="2673007"/>
          </a:xfrm>
        </p:grpSpPr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4211960" y="2348881"/>
              <a:ext cx="4320480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8" name="CaixaDeTexto 47"/>
            <p:cNvSpPr txBox="1"/>
            <p:nvPr/>
          </p:nvSpPr>
          <p:spPr bwMode="auto">
            <a:xfrm>
              <a:off x="6660232" y="4437113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InputStream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50" name="Conector de seta reta 10"/>
            <p:cNvCxnSpPr>
              <a:cxnSpLocks noChangeShapeType="1"/>
              <a:stCxn id="48" idx="0"/>
            </p:cNvCxnSpPr>
            <p:nvPr/>
          </p:nvCxnSpPr>
          <p:spPr bwMode="auto">
            <a:xfrm flipV="1">
              <a:off x="7812547" y="2839826"/>
              <a:ext cx="0" cy="1597287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0.88559 4.07407E-6 " pathEditMode="fixed" rAng="0" ptsTypes="AA">
                                      <p:cBhvr>
                                        <p:cTn id="5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InputStream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en-US" dirty="0" err="1" smtClean="0"/>
              <a:t>int</a:t>
            </a:r>
            <a:r>
              <a:rPr lang="en-US" dirty="0" smtClean="0"/>
              <a:t> read(byte[])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Principal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</a:t>
            </a:r>
            <a:r>
              <a:rPr lang="en-US" sz="2400" dirty="0" err="1" smtClean="0"/>
              <a:t>o</a:t>
            </a:r>
            <a:r>
              <a:rPr lang="en-US" sz="2400" dirty="0" smtClean="0"/>
              <a:t> da </a:t>
            </a:r>
            <a:r>
              <a:rPr lang="en-US" sz="2400" dirty="0" err="1" smtClean="0"/>
              <a:t>classe</a:t>
            </a:r>
            <a:r>
              <a:rPr lang="en-US" sz="2400" dirty="0" smtClean="0"/>
              <a:t> </a:t>
            </a:r>
            <a:r>
              <a:rPr lang="en-US" sz="2400" dirty="0" err="1" smtClean="0"/>
              <a:t>InputStream</a:t>
            </a:r>
            <a:r>
              <a:rPr lang="en-US" sz="2400" dirty="0" smtClean="0"/>
              <a:t>.</a:t>
            </a:r>
            <a:endParaRPr lang="en-US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eaLnBrk="1" hangingPunct="1">
              <a:spcBef>
                <a:spcPts val="3000"/>
              </a:spcBef>
            </a:pP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Realiza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leitura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diversos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bytes de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só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vez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armazenando-os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array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especificado</a:t>
            </a:r>
            <a:r>
              <a:rPr lang="en-US" sz="24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Após</a:t>
            </a:r>
            <a:r>
              <a:rPr lang="en-US" sz="2400" dirty="0" smtClean="0"/>
              <a:t> </a:t>
            </a:r>
            <a:r>
              <a:rPr lang="en-US" sz="2400" dirty="0" err="1" smtClean="0"/>
              <a:t>realizar</a:t>
            </a:r>
            <a:r>
              <a:rPr lang="en-US" sz="2400" dirty="0" smtClean="0"/>
              <a:t> a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</a:t>
            </a:r>
            <a:r>
              <a:rPr lang="en-US" sz="2400" dirty="0" err="1" smtClean="0"/>
              <a:t>retorna</a:t>
            </a:r>
            <a:r>
              <a:rPr lang="en-US" sz="2400" dirty="0" smtClean="0"/>
              <a:t> um </a:t>
            </a:r>
            <a:r>
              <a:rPr lang="en-US" sz="2400" dirty="0" err="1" smtClean="0"/>
              <a:t>número</a:t>
            </a:r>
            <a:r>
              <a:rPr lang="en-US" sz="2400" dirty="0" smtClean="0"/>
              <a:t> </a:t>
            </a:r>
            <a:r>
              <a:rPr lang="en-US" sz="2400" dirty="0" err="1" smtClean="0"/>
              <a:t>inteiro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informando</a:t>
            </a:r>
            <a:r>
              <a:rPr lang="en-US" sz="2400" dirty="0" smtClean="0"/>
              <a:t> </a:t>
            </a:r>
            <a:r>
              <a:rPr lang="en-US" sz="2400" dirty="0" err="1" smtClean="0"/>
              <a:t>quantos</a:t>
            </a:r>
            <a:r>
              <a:rPr lang="en-US" sz="2400" dirty="0" smtClean="0"/>
              <a:t> bytes </a:t>
            </a:r>
            <a:r>
              <a:rPr lang="en-US" sz="2400" dirty="0" err="1" smtClean="0"/>
              <a:t>foram</a:t>
            </a:r>
            <a:r>
              <a:rPr lang="en-US" sz="2400" dirty="0" smtClean="0"/>
              <a:t> </a:t>
            </a:r>
            <a:r>
              <a:rPr lang="en-US" sz="2400" dirty="0" err="1" smtClean="0"/>
              <a:t>realmente</a:t>
            </a:r>
            <a:r>
              <a:rPr lang="en-US" sz="2400" dirty="0" smtClean="0"/>
              <a:t> lidos.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38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InputStream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InputStream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input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FileInputStream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(“C:\\foto.jpg”);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byte[] dados = new byte[20];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400" dirty="0" smtClean="0">
              <a:solidFill>
                <a:srgbClr val="FFC000"/>
              </a:solidFill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400" dirty="0" smtClean="0">
                <a:solidFill>
                  <a:schemeClr val="accent6"/>
                </a:solidFill>
              </a:rPr>
              <a:t>/* Tenta realizar a leitura dos próximos 20 bytes. */</a:t>
            </a:r>
            <a:endParaRPr lang="en-US" sz="2400" dirty="0" smtClean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FFC000"/>
                </a:solidFill>
              </a:rPr>
              <a:t>int</a:t>
            </a:r>
            <a:r>
              <a:rPr lang="en-US" sz="2400" dirty="0" smtClean="0"/>
              <a:t> quant = </a:t>
            </a:r>
            <a:r>
              <a:rPr lang="en-US" sz="2400" dirty="0" err="1" smtClean="0">
                <a:solidFill>
                  <a:srgbClr val="FFC000"/>
                </a:solidFill>
              </a:rPr>
              <a:t>input.read</a:t>
            </a:r>
            <a:r>
              <a:rPr lang="en-US" sz="2400" dirty="0" smtClean="0">
                <a:solidFill>
                  <a:srgbClr val="FFC000"/>
                </a:solidFill>
              </a:rPr>
              <a:t>(</a:t>
            </a:r>
            <a:r>
              <a:rPr lang="en-US" sz="2400" dirty="0" smtClean="0"/>
              <a:t>dados</a:t>
            </a:r>
            <a:r>
              <a:rPr lang="en-US" sz="2400" dirty="0" smtClean="0">
                <a:solidFill>
                  <a:srgbClr val="FFC000"/>
                </a:solidFill>
              </a:rPr>
              <a:t>)</a:t>
            </a:r>
            <a:r>
              <a:rPr lang="en-US" sz="2400" dirty="0" smtClean="0"/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Foram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lidos ” +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 smtClean="0"/>
              <a:t>	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quant + “ bytes do stream);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39</a:t>
            </a:fld>
            <a:endParaRPr lang="pt-BR" dirty="0"/>
          </a:p>
        </p:txBody>
      </p:sp>
      <p:grpSp>
        <p:nvGrpSpPr>
          <p:cNvPr id="2" name="Grupo 7"/>
          <p:cNvGrpSpPr/>
          <p:nvPr/>
        </p:nvGrpSpPr>
        <p:grpSpPr>
          <a:xfrm>
            <a:off x="467544" y="5445224"/>
            <a:ext cx="8064896" cy="288032"/>
            <a:chOff x="467544" y="5445224"/>
            <a:chExt cx="8064896" cy="288032"/>
          </a:xfrm>
        </p:grpSpPr>
        <p:sp>
          <p:nvSpPr>
            <p:cNvPr id="9" name="Retângulo 8"/>
            <p:cNvSpPr/>
            <p:nvPr/>
          </p:nvSpPr>
          <p:spPr>
            <a:xfrm>
              <a:off x="4675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Ý</a:t>
              </a:r>
              <a:endParaRPr lang="pt-BR" sz="900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6835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w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8995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1156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ÿ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13316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À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54766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°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176368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í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97971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Ù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19573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241176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62778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284380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Û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05983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Y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27585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ô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49188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±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0790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ê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92392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#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413995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435597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457200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?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78802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@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00404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¶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522007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k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43609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›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565212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$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58681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ð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60841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»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63001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¼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5162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ƒ</a:t>
              </a: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7322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‡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6948264" y="5445224"/>
              <a:ext cx="720080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...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76683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æ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78843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Ø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81003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†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3164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3</a:t>
              </a:r>
            </a:p>
          </p:txBody>
        </p:sp>
      </p:grpSp>
      <p:sp>
        <p:nvSpPr>
          <p:cNvPr id="45" name="Seta para baixo 44"/>
          <p:cNvSpPr/>
          <p:nvPr/>
        </p:nvSpPr>
        <p:spPr>
          <a:xfrm>
            <a:off x="441648" y="5013176"/>
            <a:ext cx="244152" cy="36004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07407E-6 L 0.47344 4.07407E-6 " pathEditMode="fixed" rAng="0" ptsTypes="AA">
                                      <p:cBhvr>
                                        <p:cTn id="3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/>
          <a:lstStyle/>
          <a:p>
            <a:pPr eaLnBrk="1" hangingPunct="1"/>
            <a:r>
              <a:rPr lang="pt-BR" sz="4400" dirty="0" smtClean="0"/>
              <a:t>Acessando o Sistema de arquivos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b="1" dirty="0" smtClean="0"/>
              <a:t>A classe </a:t>
            </a:r>
            <a:r>
              <a:rPr lang="pt-BR" b="1" dirty="0" err="1" smtClean="0"/>
              <a:t>java</a:t>
            </a:r>
            <a:r>
              <a:rPr lang="pt-BR" b="1" dirty="0" smtClean="0"/>
              <a:t>.</a:t>
            </a:r>
            <a:r>
              <a:rPr lang="pt-BR" b="1" dirty="0" err="1" smtClean="0"/>
              <a:t>io</a:t>
            </a:r>
            <a:r>
              <a:rPr lang="pt-BR" b="1" dirty="0" smtClean="0"/>
              <a:t>.File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Uma instância da classe File representa um </a:t>
            </a:r>
            <a:r>
              <a:rPr lang="pt-BR" u="sng" dirty="0" smtClean="0"/>
              <a:t>arquivo</a:t>
            </a:r>
            <a:r>
              <a:rPr lang="pt-BR" dirty="0" smtClean="0"/>
              <a:t> ou </a:t>
            </a:r>
            <a:r>
              <a:rPr lang="pt-BR" u="sng" dirty="0" smtClean="0"/>
              <a:t>diretório</a:t>
            </a:r>
            <a:r>
              <a:rPr lang="pt-BR" dirty="0" smtClean="0"/>
              <a:t> que pode estar presente (ou não) em seu sistema de arquivos (HD, </a:t>
            </a:r>
            <a:r>
              <a:rPr lang="pt-BR" dirty="0" err="1" smtClean="0"/>
              <a:t>pen-drive</a:t>
            </a:r>
            <a:r>
              <a:rPr lang="pt-BR" dirty="0" smtClean="0"/>
              <a:t>, CD, </a:t>
            </a:r>
            <a:r>
              <a:rPr lang="pt-BR" dirty="0" err="1" smtClean="0"/>
              <a:t>etc</a:t>
            </a:r>
            <a:r>
              <a:rPr lang="pt-BR" dirty="0" smtClean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InputStream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InputStream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input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FileInputStream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(“C:\\foto.jpg”);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byte[] </a:t>
            </a:r>
            <a:r>
              <a:rPr lang="en-US" sz="2400" kern="120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dados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byte[1024];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C000"/>
                </a:solidFill>
              </a:rPr>
              <a:t>comp</a:t>
            </a:r>
            <a:r>
              <a:rPr lang="en-US" sz="2400" dirty="0" smtClean="0"/>
              <a:t>;</a:t>
            </a:r>
            <a:endParaRPr lang="en-US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endParaRPr lang="en-US" sz="2400" dirty="0" smtClean="0">
              <a:solidFill>
                <a:srgbClr val="FFC000"/>
              </a:solidFill>
            </a:endParaRP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>
                <a:solidFill>
                  <a:schemeClr val="accent6"/>
                </a:solidFill>
              </a:rPr>
              <a:t>/* Lê todos os bytes, 1024 por vez. */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dirty="0" smtClean="0"/>
              <a:t>while ((</a:t>
            </a:r>
            <a:r>
              <a:rPr lang="en-US" sz="2400" dirty="0" smtClean="0">
                <a:solidFill>
                  <a:srgbClr val="FFC000"/>
                </a:solidFill>
              </a:rPr>
              <a:t>comp = </a:t>
            </a:r>
            <a:r>
              <a:rPr lang="en-US" sz="2400" dirty="0" err="1" smtClean="0">
                <a:solidFill>
                  <a:srgbClr val="FFC000"/>
                </a:solidFill>
              </a:rPr>
              <a:t>input.read</a:t>
            </a:r>
            <a:r>
              <a:rPr lang="en-US" sz="2400" dirty="0" smtClean="0">
                <a:solidFill>
                  <a:srgbClr val="FFC000"/>
                </a:solidFill>
              </a:rPr>
              <a:t>(dados)</a:t>
            </a:r>
            <a:r>
              <a:rPr lang="en-US" sz="2400" dirty="0" smtClean="0"/>
              <a:t>) &gt; -1) {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dirty="0" smtClean="0">
                <a:solidFill>
                  <a:schemeClr val="accent6"/>
                </a:solidFill>
              </a:rPr>
              <a:t>	/* </a:t>
            </a:r>
            <a:r>
              <a:rPr lang="en-US" sz="2400" dirty="0" err="1" smtClean="0">
                <a:solidFill>
                  <a:schemeClr val="accent6"/>
                </a:solidFill>
              </a:rPr>
              <a:t>Exibe</a:t>
            </a:r>
            <a:r>
              <a:rPr lang="en-US" sz="2400" dirty="0" smtClean="0">
                <a:solidFill>
                  <a:schemeClr val="accent6"/>
                </a:solidFill>
              </a:rPr>
              <a:t> </a:t>
            </a:r>
            <a:r>
              <a:rPr lang="en-US" sz="2400" dirty="0" err="1" smtClean="0">
                <a:solidFill>
                  <a:schemeClr val="accent6"/>
                </a:solidFill>
              </a:rPr>
              <a:t>os</a:t>
            </a:r>
            <a:r>
              <a:rPr lang="en-US" sz="2400" dirty="0" smtClean="0">
                <a:solidFill>
                  <a:schemeClr val="accent6"/>
                </a:solidFill>
              </a:rPr>
              <a:t> bytes lidos */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dirty="0" smtClean="0">
                <a:solidFill>
                  <a:srgbClr val="FFC000"/>
                </a:solidFill>
              </a:rPr>
              <a:t>	</a:t>
            </a:r>
            <a:r>
              <a:rPr lang="en-US" sz="2400" dirty="0" smtClean="0"/>
              <a:t>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0;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</a:t>
            </a:r>
            <a:r>
              <a:rPr lang="en-US" sz="2400" dirty="0" smtClean="0">
                <a:solidFill>
                  <a:srgbClr val="FFC000"/>
                </a:solidFill>
              </a:rPr>
              <a:t>comp</a:t>
            </a:r>
            <a:r>
              <a:rPr lang="en-US" sz="2400" dirty="0" smtClean="0"/>
              <a:t>; </a:t>
            </a:r>
            <a:r>
              <a:rPr lang="en-US" sz="2400" dirty="0" err="1" smtClean="0"/>
              <a:t>i</a:t>
            </a:r>
            <a:r>
              <a:rPr lang="en-US" sz="2400" dirty="0" smtClean="0"/>
              <a:t>++) {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dirty="0" smtClean="0"/>
              <a:t>	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C000"/>
                </a:solidFill>
              </a:rPr>
              <a:t>dados[</a:t>
            </a:r>
            <a:r>
              <a:rPr lang="en-US" sz="2400" dirty="0" err="1" smtClean="0">
                <a:solidFill>
                  <a:srgbClr val="FFC000"/>
                </a:solidFill>
              </a:rPr>
              <a:t>i</a:t>
            </a:r>
            <a:r>
              <a:rPr lang="en-US" sz="2400" dirty="0" smtClean="0">
                <a:solidFill>
                  <a:srgbClr val="FFC000"/>
                </a:solidFill>
              </a:rPr>
              <a:t>]</a:t>
            </a:r>
            <a:r>
              <a:rPr lang="en-US" sz="2400" dirty="0" smtClean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dirty="0" smtClean="0"/>
              <a:t>	}</a:t>
            </a:r>
          </a:p>
          <a:p>
            <a:pPr marL="0" indent="0" eaLnBrk="1" hangingPunct="1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en-US" sz="2400" dirty="0" smtClean="0"/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40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InputStream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int</a:t>
            </a:r>
            <a:r>
              <a:rPr lang="en-US" dirty="0" smtClean="0"/>
              <a:t> read(byte</a:t>
            </a:r>
            <a:r>
              <a:rPr lang="en-US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[], </a:t>
            </a:r>
            <a:r>
              <a:rPr lang="en-US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Realiza</a:t>
            </a:r>
            <a:r>
              <a:rPr lang="en-US" sz="2400" dirty="0" smtClean="0"/>
              <a:t> a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de </a:t>
            </a:r>
            <a:r>
              <a:rPr lang="en-US" sz="2400" dirty="0" err="1" smtClean="0"/>
              <a:t>diversos</a:t>
            </a:r>
            <a:r>
              <a:rPr lang="en-US" sz="2400" dirty="0" smtClean="0"/>
              <a:t> bytes de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só</a:t>
            </a:r>
            <a:r>
              <a:rPr lang="en-US" sz="2400" dirty="0" smtClean="0"/>
              <a:t> </a:t>
            </a:r>
            <a:r>
              <a:rPr lang="en-US" sz="2400" dirty="0" err="1" smtClean="0"/>
              <a:t>vez</a:t>
            </a:r>
            <a:r>
              <a:rPr lang="en-US" sz="2400" dirty="0" smtClean="0"/>
              <a:t> </a:t>
            </a:r>
            <a:r>
              <a:rPr lang="en-US" sz="2400" dirty="0" err="1" smtClean="0"/>
              <a:t>armazenando-os</a:t>
            </a:r>
            <a:r>
              <a:rPr lang="en-US" sz="2400" dirty="0" smtClean="0"/>
              <a:t> no array </a:t>
            </a:r>
            <a:r>
              <a:rPr lang="en-US" sz="2400" dirty="0" err="1" smtClean="0"/>
              <a:t>especificado</a:t>
            </a:r>
            <a:r>
              <a:rPr lang="en-US" sz="2400" dirty="0" smtClean="0"/>
              <a:t> e </a:t>
            </a:r>
            <a:r>
              <a:rPr lang="en-US" sz="2400" dirty="0" err="1" smtClean="0"/>
              <a:t>nas</a:t>
            </a:r>
            <a:r>
              <a:rPr lang="en-US" sz="2400" dirty="0" smtClean="0"/>
              <a:t> </a:t>
            </a:r>
            <a:r>
              <a:rPr lang="en-US" sz="2400" dirty="0" err="1" smtClean="0"/>
              <a:t>posições</a:t>
            </a:r>
            <a:r>
              <a:rPr lang="en-US" sz="2400" dirty="0" smtClean="0"/>
              <a:t> </a:t>
            </a:r>
            <a:r>
              <a:rPr lang="en-US" sz="2400" dirty="0" err="1" smtClean="0"/>
              <a:t>especificadas</a:t>
            </a:r>
            <a:r>
              <a:rPr lang="en-US" sz="24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Após</a:t>
            </a:r>
            <a:r>
              <a:rPr lang="en-US" sz="2400" dirty="0" smtClean="0"/>
              <a:t> </a:t>
            </a:r>
            <a:r>
              <a:rPr lang="en-US" sz="2400" dirty="0" err="1" smtClean="0"/>
              <a:t>realizar</a:t>
            </a:r>
            <a:r>
              <a:rPr lang="en-US" sz="2400" dirty="0" smtClean="0"/>
              <a:t> a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</a:t>
            </a:r>
            <a:r>
              <a:rPr lang="en-US" sz="2400" dirty="0" err="1" smtClean="0"/>
              <a:t>retorna</a:t>
            </a:r>
            <a:r>
              <a:rPr lang="en-US" sz="2400" dirty="0" smtClean="0"/>
              <a:t> um </a:t>
            </a:r>
            <a:r>
              <a:rPr lang="en-US" sz="2400" dirty="0" err="1" smtClean="0"/>
              <a:t>número</a:t>
            </a:r>
            <a:r>
              <a:rPr lang="en-US" sz="2400" dirty="0" smtClean="0"/>
              <a:t> </a:t>
            </a:r>
            <a:r>
              <a:rPr lang="en-US" sz="2400" dirty="0" err="1" smtClean="0"/>
              <a:t>inteiro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informando</a:t>
            </a:r>
            <a:r>
              <a:rPr lang="en-US" sz="2400" dirty="0" smtClean="0"/>
              <a:t> </a:t>
            </a:r>
            <a:r>
              <a:rPr lang="en-US" sz="2400" dirty="0" err="1" smtClean="0"/>
              <a:t>quantos</a:t>
            </a:r>
            <a:r>
              <a:rPr lang="en-US" sz="2400" dirty="0" smtClean="0"/>
              <a:t> bytes </a:t>
            </a:r>
            <a:r>
              <a:rPr lang="en-US" sz="2400" dirty="0" err="1" smtClean="0"/>
              <a:t>foram</a:t>
            </a:r>
            <a:r>
              <a:rPr lang="en-US" sz="2400" dirty="0" smtClean="0"/>
              <a:t> </a:t>
            </a:r>
            <a:r>
              <a:rPr lang="en-US" sz="2400" dirty="0" err="1" smtClean="0"/>
              <a:t>realmente</a:t>
            </a:r>
            <a:r>
              <a:rPr lang="en-US" sz="2400" dirty="0" smtClean="0"/>
              <a:t> lidos.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InputStream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long skip(long)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Avança</a:t>
            </a:r>
            <a:r>
              <a:rPr lang="en-US" sz="2400" dirty="0" smtClean="0"/>
              <a:t> o </a:t>
            </a:r>
            <a:r>
              <a:rPr lang="en-US" sz="2400" dirty="0" err="1" smtClean="0"/>
              <a:t>posiciondor</a:t>
            </a:r>
            <a:r>
              <a:rPr lang="en-US" sz="2400" dirty="0" smtClean="0"/>
              <a:t> de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</a:t>
            </a:r>
            <a:r>
              <a:rPr lang="en-US" sz="2400" dirty="0" err="1" smtClean="0"/>
              <a:t>sem</a:t>
            </a:r>
            <a:r>
              <a:rPr lang="en-US" sz="2400" dirty="0" smtClean="0"/>
              <a:t> </a:t>
            </a:r>
            <a:r>
              <a:rPr lang="en-US" sz="2400" dirty="0" err="1" smtClean="0"/>
              <a:t>capturar</a:t>
            </a:r>
            <a:r>
              <a:rPr lang="en-US" sz="2400" dirty="0" smtClean="0"/>
              <a:t> </a:t>
            </a:r>
            <a:r>
              <a:rPr lang="en-US" sz="2400" dirty="0" err="1" smtClean="0"/>
              <a:t>nenhuma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informação</a:t>
            </a:r>
            <a:r>
              <a:rPr lang="en-US" sz="2400" dirty="0" smtClean="0"/>
              <a:t> do stream.</a:t>
            </a: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InputStream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input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FileInputStream</a:t>
            </a:r>
            <a:r>
              <a:rPr lang="pt-BR" sz="2200" dirty="0" smtClean="0"/>
              <a:t>(“</a:t>
            </a:r>
            <a:r>
              <a:rPr lang="pt-BR" sz="2200" spc="-100" dirty="0" smtClean="0"/>
              <a:t>C:\\plan1.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byte[] </a:t>
            </a:r>
            <a:r>
              <a:rPr lang="pt-BR" sz="2200" dirty="0" err="1" smtClean="0"/>
              <a:t>stream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byte[35];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pt-BR" sz="2200" dirty="0" smtClean="0"/>
              <a:t>input.read(</a:t>
            </a:r>
            <a:r>
              <a:rPr lang="pt-BR" sz="2200" dirty="0" err="1" smtClean="0"/>
              <a:t>stream</a:t>
            </a:r>
            <a:r>
              <a:rPr lang="pt-BR" sz="2200" dirty="0" smtClean="0"/>
              <a:t>);</a:t>
            </a:r>
            <a:r>
              <a:rPr lang="pt-BR" sz="2200" dirty="0" smtClean="0">
                <a:solidFill>
                  <a:schemeClr val="accent6"/>
                </a:solidFill>
              </a:rPr>
              <a:t>	/* Lê 35 bytes. */</a:t>
            </a:r>
          </a:p>
          <a:p>
            <a:pPr marL="449263" indent="0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pt-BR" sz="2200" dirty="0" smtClean="0">
                <a:solidFill>
                  <a:srgbClr val="FFC000"/>
                </a:solidFill>
              </a:rPr>
              <a:t>input.</a:t>
            </a:r>
            <a:r>
              <a:rPr lang="pt-BR" sz="2200" dirty="0" err="1" smtClean="0">
                <a:solidFill>
                  <a:srgbClr val="FFC000"/>
                </a:solidFill>
              </a:rPr>
              <a:t>skip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20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	</a:t>
            </a:r>
            <a:r>
              <a:rPr lang="pt-BR" sz="2200" dirty="0" smtClean="0">
                <a:solidFill>
                  <a:schemeClr val="accent6"/>
                </a:solidFill>
              </a:rPr>
              <a:t>/* “Pula” 20 posições. */</a:t>
            </a:r>
          </a:p>
          <a:p>
            <a:pPr marL="449263" indent="0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pt-BR" sz="2200" dirty="0" smtClean="0"/>
              <a:t>input.read(</a:t>
            </a:r>
            <a:r>
              <a:rPr lang="pt-BR" sz="2200" dirty="0" err="1" smtClean="0"/>
              <a:t>stream</a:t>
            </a:r>
            <a:r>
              <a:rPr lang="pt-BR" sz="2200" dirty="0" smtClean="0"/>
              <a:t>);	</a:t>
            </a:r>
            <a:r>
              <a:rPr lang="pt-BR" sz="2200" dirty="0" smtClean="0">
                <a:solidFill>
                  <a:schemeClr val="accent6"/>
                </a:solidFill>
              </a:rPr>
              <a:t>/* Lê mais 35 bytes. */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InputStream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 eaLnBrk="1" hangingPunct="1"/>
            <a:r>
              <a:rPr lang="en-US" dirty="0" err="1" smtClean="0"/>
              <a:t>int</a:t>
            </a:r>
            <a:r>
              <a:rPr lang="en-US" dirty="0" smtClean="0"/>
              <a:t> available()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000" dirty="0" err="1" smtClean="0"/>
              <a:t>Tenta</a:t>
            </a:r>
            <a:r>
              <a:rPr lang="en-US" sz="2000" dirty="0" smtClean="0"/>
              <a:t> </a:t>
            </a:r>
            <a:r>
              <a:rPr lang="en-US" sz="2000" dirty="0" err="1" smtClean="0"/>
              <a:t>obter</a:t>
            </a:r>
            <a:r>
              <a:rPr lang="en-US" sz="2000" dirty="0" smtClean="0"/>
              <a:t> a </a:t>
            </a:r>
            <a:r>
              <a:rPr lang="en-US" sz="2000" dirty="0" err="1" smtClean="0"/>
              <a:t>quantidade</a:t>
            </a:r>
            <a:r>
              <a:rPr lang="en-US" sz="2000" dirty="0" smtClean="0"/>
              <a:t> de bytes </a:t>
            </a:r>
            <a:r>
              <a:rPr lang="en-US" sz="2000" dirty="0" err="1" smtClean="0"/>
              <a:t>disponíveis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leitura</a:t>
            </a:r>
            <a:r>
              <a:rPr lang="en-US" sz="2000" dirty="0" smtClean="0"/>
              <a:t> de um stream.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000" dirty="0" err="1" smtClean="0"/>
              <a:t>Método</a:t>
            </a:r>
            <a:r>
              <a:rPr lang="en-US" sz="2000" dirty="0" smtClean="0"/>
              <a:t> </a:t>
            </a:r>
            <a:r>
              <a:rPr lang="en-US" sz="2000" dirty="0" err="1" smtClean="0"/>
              <a:t>não</a:t>
            </a:r>
            <a:r>
              <a:rPr lang="en-US" sz="2000" dirty="0" smtClean="0"/>
              <a:t> </a:t>
            </a:r>
            <a:r>
              <a:rPr lang="en-US" sz="2000" dirty="0" err="1" smtClean="0"/>
              <a:t>confiável</a:t>
            </a:r>
            <a:r>
              <a:rPr lang="en-US" sz="2000" dirty="0" smtClean="0"/>
              <a:t> </a:t>
            </a:r>
            <a:r>
              <a:rPr lang="en-US" sz="2000" dirty="0" err="1" smtClean="0"/>
              <a:t>em</a:t>
            </a:r>
            <a:r>
              <a:rPr lang="en-US" sz="2000" dirty="0" smtClean="0"/>
              <a:t> </a:t>
            </a:r>
            <a:r>
              <a:rPr lang="en-US" sz="2000" dirty="0" err="1" smtClean="0"/>
              <a:t>algumas</a:t>
            </a:r>
            <a:r>
              <a:rPr lang="en-US" sz="2000" dirty="0" smtClean="0"/>
              <a:t> </a:t>
            </a:r>
            <a:r>
              <a:rPr lang="en-US" sz="2000" dirty="0" err="1" smtClean="0"/>
              <a:t>implementações</a:t>
            </a:r>
            <a:r>
              <a:rPr lang="en-US" sz="2000" dirty="0" smtClean="0"/>
              <a:t>.</a:t>
            </a: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InputStream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input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FileInputStream</a:t>
            </a:r>
            <a:r>
              <a:rPr lang="pt-BR" sz="2200" dirty="0" smtClean="0"/>
              <a:t>(“</a:t>
            </a:r>
            <a:r>
              <a:rPr lang="pt-BR" sz="2200" spc="-100" dirty="0" smtClean="0"/>
              <a:t>C:\\plan1.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int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quant</a:t>
            </a:r>
            <a:r>
              <a:rPr lang="pt-BR" sz="2200" dirty="0" smtClean="0"/>
              <a:t> = </a:t>
            </a:r>
            <a:r>
              <a:rPr lang="pt-BR" sz="2200" dirty="0" smtClean="0">
                <a:solidFill>
                  <a:srgbClr val="FFC000"/>
                </a:solidFill>
              </a:rPr>
              <a:t>input.</a:t>
            </a:r>
            <a:r>
              <a:rPr lang="pt-BR" sz="2200" dirty="0" err="1" smtClean="0">
                <a:solidFill>
                  <a:srgbClr val="FFC000"/>
                </a:solidFill>
              </a:rPr>
              <a:t>available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  <a:tabLst>
                <a:tab pos="3851275" algn="l"/>
              </a:tabLst>
            </a:pPr>
            <a:r>
              <a:rPr lang="pt-BR" sz="2200" dirty="0" smtClean="0"/>
              <a:t>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(“Existem aproximadamente” + </a:t>
            </a:r>
            <a:r>
              <a:rPr lang="pt-BR" sz="2200" dirty="0" err="1" smtClean="0">
                <a:solidFill>
                  <a:srgbClr val="FFC000"/>
                </a:solidFill>
              </a:rPr>
              <a:t>quant</a:t>
            </a:r>
            <a:r>
              <a:rPr lang="pt-BR" sz="2200" dirty="0" smtClean="0"/>
              <a:t> +</a:t>
            </a:r>
          </a:p>
          <a:p>
            <a:pPr marL="449263" indent="0">
              <a:spcBef>
                <a:spcPts val="0"/>
              </a:spcBef>
              <a:buNone/>
              <a:tabLst>
                <a:tab pos="1081088" algn="l"/>
              </a:tabLst>
            </a:pPr>
            <a:r>
              <a:rPr lang="pt-BR" sz="2200" dirty="0" smtClean="0"/>
              <a:t>	“ bytes disponíveis para leitura.”);</a:t>
            </a:r>
            <a:endParaRPr lang="pt-BR" sz="2200" dirty="0" smtClean="0">
              <a:solidFill>
                <a:schemeClr val="accent6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InputStream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void close()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000" dirty="0" err="1" smtClean="0"/>
              <a:t>Encerra</a:t>
            </a:r>
            <a:r>
              <a:rPr lang="en-US" sz="2000" dirty="0" smtClean="0"/>
              <a:t> o stream de </a:t>
            </a:r>
            <a:r>
              <a:rPr lang="en-US" sz="2000" dirty="0" err="1" smtClean="0"/>
              <a:t>entrada</a:t>
            </a:r>
            <a:r>
              <a:rPr lang="en-US" sz="2000" dirty="0" smtClean="0"/>
              <a:t> </a:t>
            </a:r>
            <a:r>
              <a:rPr lang="en-US" sz="2000" dirty="0" err="1" smtClean="0"/>
              <a:t>liberando</a:t>
            </a:r>
            <a:r>
              <a:rPr lang="en-US" sz="2000" dirty="0" smtClean="0"/>
              <a:t> o </a:t>
            </a:r>
            <a:r>
              <a:rPr lang="en-US" sz="2000" dirty="0" err="1" smtClean="0"/>
              <a:t>recurso</a:t>
            </a:r>
            <a:r>
              <a:rPr lang="en-US" sz="2000" dirty="0" smtClean="0"/>
              <a:t> (</a:t>
            </a:r>
            <a:r>
              <a:rPr lang="en-US" sz="2000" dirty="0" err="1" smtClean="0"/>
              <a:t>arquivo</a:t>
            </a:r>
            <a:r>
              <a:rPr lang="en-US" sz="2000" dirty="0" smtClean="0"/>
              <a:t> </a:t>
            </a:r>
            <a:r>
              <a:rPr lang="en-US" sz="2000" dirty="0" err="1" smtClean="0"/>
              <a:t>ou</a:t>
            </a:r>
            <a:r>
              <a:rPr lang="en-US" sz="2000" dirty="0" smtClean="0"/>
              <a:t> </a:t>
            </a:r>
            <a:r>
              <a:rPr lang="en-US" sz="2000" dirty="0" err="1" smtClean="0"/>
              <a:t>outra</a:t>
            </a:r>
            <a:r>
              <a:rPr lang="en-US" sz="2000" dirty="0" smtClean="0"/>
              <a:t> </a:t>
            </a:r>
            <a:r>
              <a:rPr lang="en-US" sz="2000" dirty="0" err="1" smtClean="0"/>
              <a:t>origem</a:t>
            </a:r>
            <a:r>
              <a:rPr lang="en-US" sz="2000" dirty="0" smtClean="0"/>
              <a:t> de dados) </a:t>
            </a:r>
            <a:r>
              <a:rPr lang="en-US" sz="2000" dirty="0" err="1" smtClean="0"/>
              <a:t>tornando</a:t>
            </a:r>
            <a:r>
              <a:rPr lang="en-US" sz="2000" dirty="0" smtClean="0"/>
              <a:t>-o </a:t>
            </a:r>
            <a:r>
              <a:rPr lang="en-US" sz="2000" dirty="0" err="1" smtClean="0"/>
              <a:t>disponível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utilização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outros</a:t>
            </a:r>
            <a:r>
              <a:rPr lang="en-US" sz="2000" dirty="0" smtClean="0"/>
              <a:t> </a:t>
            </a:r>
            <a:r>
              <a:rPr lang="en-US" sz="2000" dirty="0" err="1" smtClean="0"/>
              <a:t>programas</a:t>
            </a:r>
            <a:r>
              <a:rPr lang="en-US" sz="2000" dirty="0" smtClean="0"/>
              <a:t> do </a:t>
            </a:r>
            <a:r>
              <a:rPr lang="en-US" sz="2000" dirty="0" err="1" smtClean="0"/>
              <a:t>sistema</a:t>
            </a:r>
            <a:r>
              <a:rPr lang="en-US" sz="2000" dirty="0" smtClean="0"/>
              <a:t> </a:t>
            </a:r>
            <a:r>
              <a:rPr lang="en-US" sz="2000" dirty="0" err="1" smtClean="0"/>
              <a:t>operacional</a:t>
            </a:r>
            <a:r>
              <a:rPr lang="en-US" sz="20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000" dirty="0" smtClean="0"/>
              <a:t>Este </a:t>
            </a:r>
            <a:r>
              <a:rPr lang="en-US" sz="2000" dirty="0" err="1" smtClean="0"/>
              <a:t>método</a:t>
            </a:r>
            <a:r>
              <a:rPr lang="en-US" sz="2000" dirty="0" smtClean="0"/>
              <a:t> </a:t>
            </a:r>
            <a:r>
              <a:rPr lang="en-US" sz="2000" dirty="0" err="1" smtClean="0"/>
              <a:t>deve</a:t>
            </a:r>
            <a:r>
              <a:rPr lang="en-US" sz="2000" dirty="0" smtClean="0"/>
              <a:t> ser </a:t>
            </a:r>
            <a:r>
              <a:rPr lang="en-US" sz="2000" dirty="0" err="1" smtClean="0"/>
              <a:t>executado</a:t>
            </a:r>
            <a:r>
              <a:rPr lang="en-US" sz="2000" dirty="0" smtClean="0"/>
              <a:t> </a:t>
            </a:r>
            <a:r>
              <a:rPr lang="en-US" sz="2000" dirty="0" err="1" smtClean="0"/>
              <a:t>sempre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terminarmos</a:t>
            </a:r>
            <a:r>
              <a:rPr lang="en-US" sz="2000" dirty="0" smtClean="0"/>
              <a:t> a </a:t>
            </a:r>
            <a:r>
              <a:rPr lang="en-US" sz="2000" dirty="0" err="1" smtClean="0"/>
              <a:t>utilização</a:t>
            </a:r>
            <a:r>
              <a:rPr lang="en-US" sz="2000" dirty="0" smtClean="0"/>
              <a:t> do stream.</a:t>
            </a: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InputStream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input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FileInputStream</a:t>
            </a:r>
            <a:r>
              <a:rPr lang="pt-BR" sz="2200" dirty="0" smtClean="0"/>
              <a:t>(“</a:t>
            </a:r>
            <a:r>
              <a:rPr lang="pt-BR" sz="2200" spc="-100" dirty="0" smtClean="0"/>
              <a:t>C:\\plan1.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input.close()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InputStream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void reset()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smtClean="0"/>
              <a:t>Move o </a:t>
            </a:r>
            <a:r>
              <a:rPr lang="en-US" sz="2400" dirty="0" err="1" smtClean="0"/>
              <a:t>posiciondor</a:t>
            </a:r>
            <a:r>
              <a:rPr lang="en-US" sz="2400" dirty="0" smtClean="0"/>
              <a:t> de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de </a:t>
            </a:r>
            <a:r>
              <a:rPr lang="en-US" sz="2400" dirty="0" err="1" smtClean="0"/>
              <a:t>volta</a:t>
            </a:r>
            <a:r>
              <a:rPr lang="en-US" sz="2400" dirty="0" smtClean="0"/>
              <a:t> </a:t>
            </a:r>
            <a:r>
              <a:rPr lang="en-US" sz="2400" dirty="0" err="1" smtClean="0"/>
              <a:t>ao</a:t>
            </a:r>
            <a:r>
              <a:rPr lang="en-US" sz="2400" dirty="0" smtClean="0"/>
              <a:t> </a:t>
            </a:r>
            <a:r>
              <a:rPr lang="en-US" sz="2400" dirty="0" err="1" smtClean="0"/>
              <a:t>início</a:t>
            </a:r>
            <a:r>
              <a:rPr lang="en-US" sz="2400" dirty="0" smtClean="0"/>
              <a:t> do stream </a:t>
            </a:r>
            <a:r>
              <a:rPr lang="en-US" sz="2400" dirty="0" err="1" smtClean="0"/>
              <a:t>ou</a:t>
            </a:r>
            <a:r>
              <a:rPr lang="en-US" sz="2400" dirty="0" smtClean="0"/>
              <a:t> </a:t>
            </a:r>
            <a:r>
              <a:rPr lang="en-US" sz="2400" dirty="0" err="1" smtClean="0"/>
              <a:t>até</a:t>
            </a:r>
            <a:r>
              <a:rPr lang="en-US" sz="2400" dirty="0" smtClean="0"/>
              <a:t> a </a:t>
            </a:r>
            <a:r>
              <a:rPr lang="en-US" sz="2400" dirty="0" err="1" smtClean="0"/>
              <a:t>marca</a:t>
            </a:r>
            <a:r>
              <a:rPr lang="en-US" sz="2400" dirty="0" smtClean="0"/>
              <a:t> de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</a:t>
            </a:r>
            <a:r>
              <a:rPr lang="en-US" sz="2400" dirty="0" err="1" smtClean="0"/>
              <a:t>estabelecida</a:t>
            </a:r>
            <a:r>
              <a:rPr lang="en-US" sz="2400" dirty="0" smtClean="0"/>
              <a:t> </a:t>
            </a:r>
            <a:r>
              <a:rPr lang="en-US" sz="2400" dirty="0" err="1" smtClean="0"/>
              <a:t>pelo</a:t>
            </a:r>
            <a:r>
              <a:rPr lang="en-US" sz="2400" dirty="0" smtClean="0"/>
              <a:t>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</a:t>
            </a:r>
            <a:r>
              <a:rPr lang="en-US" sz="2400" i="1" dirty="0" smtClean="0"/>
              <a:t>mark(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)</a:t>
            </a:r>
            <a:r>
              <a:rPr lang="en-US" sz="2400" dirty="0" smtClean="0"/>
              <a:t>.</a:t>
            </a: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InputStream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input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FileInputStream</a:t>
            </a:r>
            <a:r>
              <a:rPr lang="pt-BR" sz="2200" dirty="0" smtClean="0"/>
              <a:t>(“</a:t>
            </a:r>
            <a:r>
              <a:rPr lang="pt-BR" sz="2200" spc="-100" dirty="0" smtClean="0"/>
              <a:t>C:\\plan1.</a:t>
            </a:r>
            <a:r>
              <a:rPr lang="pt-BR" sz="2200" spc="-100" dirty="0" err="1" smtClean="0"/>
              <a:t>xls</a:t>
            </a:r>
            <a:r>
              <a:rPr lang="pt-BR" sz="2200" dirty="0" smtClean="0"/>
              <a:t>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byte[] </a:t>
            </a:r>
            <a:r>
              <a:rPr lang="pt-BR" sz="2200" dirty="0" err="1" smtClean="0"/>
              <a:t>stream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byte[.....];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pt-BR" sz="2200" dirty="0" smtClean="0"/>
              <a:t>input.read(</a:t>
            </a:r>
            <a:r>
              <a:rPr lang="pt-BR" sz="2200" dirty="0" err="1" smtClean="0"/>
              <a:t>stream</a:t>
            </a:r>
            <a:r>
              <a:rPr lang="pt-BR" sz="2200" dirty="0" smtClean="0"/>
              <a:t>);</a:t>
            </a:r>
            <a:r>
              <a:rPr lang="pt-BR" sz="2200" dirty="0" smtClean="0">
                <a:solidFill>
                  <a:schemeClr val="accent6"/>
                </a:solidFill>
              </a:rPr>
              <a:t>	/* Lê alguns bytes. */</a:t>
            </a:r>
          </a:p>
          <a:p>
            <a:pPr marL="449263" indent="0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pt-BR" sz="2200" dirty="0" smtClean="0">
                <a:solidFill>
                  <a:srgbClr val="FFC000"/>
                </a:solidFill>
              </a:rPr>
              <a:t>input.reset()</a:t>
            </a:r>
            <a:r>
              <a:rPr lang="pt-BR" sz="2200" dirty="0" smtClean="0"/>
              <a:t>;	</a:t>
            </a:r>
            <a:r>
              <a:rPr lang="pt-BR" sz="2200" dirty="0" smtClean="0">
                <a:solidFill>
                  <a:schemeClr val="accent6"/>
                </a:solidFill>
              </a:rPr>
              <a:t>/* Volta o </a:t>
            </a:r>
            <a:r>
              <a:rPr lang="pt-BR" sz="2200" dirty="0" err="1" smtClean="0">
                <a:solidFill>
                  <a:schemeClr val="accent6"/>
                </a:solidFill>
              </a:rPr>
              <a:t>posicionador</a:t>
            </a:r>
            <a:r>
              <a:rPr lang="pt-BR" sz="2200" dirty="0" smtClean="0">
                <a:solidFill>
                  <a:schemeClr val="accent6"/>
                </a:solidFill>
              </a:rPr>
              <a:t> para o início. */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InputStream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void mark(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Marca</a:t>
            </a:r>
            <a:r>
              <a:rPr lang="en-US" sz="2400" dirty="0" smtClean="0"/>
              <a:t> a </a:t>
            </a:r>
            <a:r>
              <a:rPr lang="en-US" sz="2400" dirty="0" err="1" smtClean="0"/>
              <a:t>posição</a:t>
            </a:r>
            <a:r>
              <a:rPr lang="en-US" sz="2400" dirty="0" smtClean="0"/>
              <a:t> </a:t>
            </a:r>
            <a:r>
              <a:rPr lang="en-US" sz="2400" dirty="0" err="1" smtClean="0"/>
              <a:t>atual</a:t>
            </a:r>
            <a:r>
              <a:rPr lang="en-US" sz="2400" dirty="0" smtClean="0"/>
              <a:t> </a:t>
            </a:r>
            <a:r>
              <a:rPr lang="en-US" sz="2400" dirty="0" err="1" smtClean="0"/>
              <a:t>fazendo</a:t>
            </a:r>
            <a:r>
              <a:rPr lang="en-US" sz="2400" dirty="0" smtClean="0"/>
              <a:t> com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chamada</a:t>
            </a:r>
            <a:r>
              <a:rPr lang="en-US" sz="2400" dirty="0" smtClean="0"/>
              <a:t> </a:t>
            </a:r>
            <a:r>
              <a:rPr lang="en-US" sz="2400" dirty="0" err="1" smtClean="0"/>
              <a:t>ao</a:t>
            </a:r>
            <a:r>
              <a:rPr lang="en-US" sz="2400" dirty="0" smtClean="0"/>
              <a:t>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</a:t>
            </a:r>
            <a:r>
              <a:rPr lang="en-US" sz="2400" i="1" dirty="0" smtClean="0"/>
              <a:t>reset()</a:t>
            </a:r>
            <a:r>
              <a:rPr lang="en-US" sz="2400" dirty="0" smtClean="0"/>
              <a:t> </a:t>
            </a:r>
            <a:r>
              <a:rPr lang="en-US" sz="2400" dirty="0" err="1" smtClean="0"/>
              <a:t>faça</a:t>
            </a:r>
            <a:r>
              <a:rPr lang="en-US" sz="2400" dirty="0" smtClean="0"/>
              <a:t> o </a:t>
            </a:r>
            <a:r>
              <a:rPr lang="en-US" sz="2400" dirty="0" err="1" smtClean="0"/>
              <a:t>posicionador</a:t>
            </a:r>
            <a:r>
              <a:rPr lang="en-US" sz="2400" dirty="0" smtClean="0"/>
              <a:t> </a:t>
            </a:r>
            <a:r>
              <a:rPr lang="en-US" sz="2400" dirty="0" err="1" smtClean="0"/>
              <a:t>saltar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ali</a:t>
            </a:r>
            <a:r>
              <a:rPr lang="en-US" sz="24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Ao</a:t>
            </a:r>
            <a:r>
              <a:rPr lang="en-US" sz="2400" dirty="0" smtClean="0"/>
              <a:t> </a:t>
            </a:r>
            <a:r>
              <a:rPr lang="en-US" sz="2400" dirty="0" err="1" smtClean="0"/>
              <a:t>chamar</a:t>
            </a:r>
            <a:r>
              <a:rPr lang="en-US" sz="2400" dirty="0" smtClean="0"/>
              <a:t> o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mark() </a:t>
            </a:r>
            <a:r>
              <a:rPr lang="en-US" sz="2400" dirty="0" err="1" smtClean="0"/>
              <a:t>devemos</a:t>
            </a:r>
            <a:r>
              <a:rPr lang="en-US" sz="2400" dirty="0" smtClean="0"/>
              <a:t> </a:t>
            </a:r>
            <a:r>
              <a:rPr lang="en-US" sz="2400" dirty="0" err="1" smtClean="0"/>
              <a:t>especificar</a:t>
            </a:r>
            <a:r>
              <a:rPr lang="en-US" sz="2400" dirty="0" smtClean="0"/>
              <a:t> a </a:t>
            </a:r>
            <a:r>
              <a:rPr lang="en-US" sz="2400" dirty="0" err="1" smtClean="0"/>
              <a:t>quantidade</a:t>
            </a:r>
            <a:r>
              <a:rPr lang="en-US" sz="2400" dirty="0" smtClean="0"/>
              <a:t> de bytes </a:t>
            </a:r>
            <a:r>
              <a:rPr lang="en-US" sz="2400" dirty="0" err="1" smtClean="0"/>
              <a:t>que</a:t>
            </a:r>
            <a:r>
              <a:rPr lang="en-US" sz="2400" dirty="0" smtClean="0"/>
              <a:t>, </a:t>
            </a:r>
            <a:r>
              <a:rPr lang="en-US" sz="2400" dirty="0" err="1" smtClean="0"/>
              <a:t>após</a:t>
            </a:r>
            <a:r>
              <a:rPr lang="en-US" sz="2400" dirty="0" smtClean="0"/>
              <a:t> lidos, </a:t>
            </a:r>
            <a:r>
              <a:rPr lang="en-US" sz="2400" dirty="0" err="1" smtClean="0"/>
              <a:t>realiza</a:t>
            </a:r>
            <a:r>
              <a:rPr lang="en-US" sz="2400" dirty="0" smtClean="0"/>
              <a:t> a </a:t>
            </a:r>
            <a:r>
              <a:rPr lang="en-US" sz="2400" dirty="0" err="1" smtClean="0"/>
              <a:t>remarcação</a:t>
            </a:r>
            <a:r>
              <a:rPr lang="en-US" sz="2400" dirty="0" smtClean="0"/>
              <a:t> </a:t>
            </a:r>
            <a:r>
              <a:rPr lang="en-US" sz="2400" dirty="0" err="1" smtClean="0"/>
              <a:t>automática</a:t>
            </a:r>
            <a:r>
              <a:rPr lang="en-US" sz="2400" dirty="0" smtClean="0"/>
              <a:t> do </a:t>
            </a:r>
            <a:r>
              <a:rPr lang="en-US" sz="2400" dirty="0" err="1" smtClean="0"/>
              <a:t>posicionador</a:t>
            </a:r>
            <a:r>
              <a:rPr lang="en-US" sz="24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pt-BR" sz="2400" dirty="0" smtClean="0"/>
              <a:t>Este método não funciona para </a:t>
            </a:r>
            <a:r>
              <a:rPr lang="pt-BR" sz="2400" dirty="0" err="1" smtClean="0"/>
              <a:t>streams</a:t>
            </a:r>
            <a:r>
              <a:rPr lang="pt-BR" sz="2400" dirty="0" smtClean="0"/>
              <a:t> do tipo </a:t>
            </a:r>
            <a:r>
              <a:rPr lang="pt-BR" sz="2400" b="1" i="1" dirty="0" err="1" smtClean="0"/>
              <a:t>FileInputStream</a:t>
            </a:r>
            <a:r>
              <a:rPr lang="pt-BR" sz="2400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InputStream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 eaLnBrk="1" hangingPunct="1"/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markSupported</a:t>
            </a:r>
            <a:r>
              <a:rPr lang="en-US" dirty="0" smtClean="0"/>
              <a:t>()</a:t>
            </a:r>
          </a:p>
          <a:p>
            <a:pPr lvl="1" eaLnBrk="1" hangingPunct="1">
              <a:spcBef>
                <a:spcPts val="3000"/>
              </a:spcBef>
            </a:pPr>
            <a:r>
              <a:rPr lang="pt-BR" sz="2400" dirty="0" smtClean="0"/>
              <a:t>Usado para verificar se o </a:t>
            </a:r>
            <a:r>
              <a:rPr lang="pt-BR" sz="2400" dirty="0" err="1" smtClean="0"/>
              <a:t>stream</a:t>
            </a:r>
            <a:r>
              <a:rPr lang="pt-BR" sz="2400" dirty="0" smtClean="0"/>
              <a:t> possui a funcionalidade do método </a:t>
            </a:r>
            <a:r>
              <a:rPr lang="pt-BR" sz="2400" dirty="0" err="1" smtClean="0"/>
              <a:t>mark</a:t>
            </a:r>
            <a:r>
              <a:rPr lang="pt-BR" sz="2400" dirty="0" smtClean="0"/>
              <a:t>() definido no slide anterior.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FileInputStream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4421087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Uma implementação de </a:t>
            </a:r>
            <a:r>
              <a:rPr lang="pt-BR" sz="2200" dirty="0" err="1" smtClean="0"/>
              <a:t>InputStream</a:t>
            </a:r>
            <a:r>
              <a:rPr lang="pt-BR" sz="2200" dirty="0" smtClean="0"/>
              <a:t> que lê os dados binários a partir de um arquivo de qualquer formato.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Ao instanciar um </a:t>
            </a:r>
            <a:r>
              <a:rPr lang="pt-BR" sz="2200" dirty="0" err="1" smtClean="0"/>
              <a:t>FileInputStream</a:t>
            </a:r>
            <a:r>
              <a:rPr lang="pt-BR" sz="2200" dirty="0" smtClean="0"/>
              <a:t> devemos especificar o caminho absoluto ou relativo do arquivo desejado.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/>
              <a:t>InputStream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input1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FileInputStream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“C:\\</a:t>
            </a:r>
            <a:r>
              <a:rPr lang="pt-BR" sz="2200" dirty="0" err="1" smtClean="0"/>
              <a:t>temp</a:t>
            </a:r>
            <a:r>
              <a:rPr lang="pt-BR" sz="2200" dirty="0" smtClean="0"/>
              <a:t>\\foto.jpg”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/>
              <a:t>InputStream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input2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FileInputStream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“docs\\plan1.xls”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input1.close()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input2.close()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ByteArrayInputStream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4421087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200" dirty="0" smtClean="0"/>
              <a:t>Uma implementação de </a:t>
            </a:r>
            <a:r>
              <a:rPr lang="pt-BR" sz="2200" dirty="0" err="1" smtClean="0"/>
              <a:t>InputStream</a:t>
            </a:r>
            <a:r>
              <a:rPr lang="pt-BR" sz="2200" dirty="0" smtClean="0"/>
              <a:t> que lê os dados binários a partir de </a:t>
            </a:r>
            <a:r>
              <a:rPr lang="pt-BR" sz="2200" dirty="0" err="1" smtClean="0"/>
              <a:t>array</a:t>
            </a:r>
            <a:r>
              <a:rPr lang="pt-BR" sz="2200" dirty="0" smtClean="0"/>
              <a:t> de bytes.</a:t>
            </a:r>
          </a:p>
          <a:p>
            <a:pPr>
              <a:spcBef>
                <a:spcPts val="1800"/>
              </a:spcBef>
            </a:pPr>
            <a:r>
              <a:rPr lang="pt-BR" sz="2200" dirty="0" smtClean="0"/>
              <a:t>Útil como argumento de passagem de parâmetros do tipo imagem, som ou outros dados binários para bibliotecas diversas, como:</a:t>
            </a:r>
          </a:p>
          <a:p>
            <a:pPr lvl="1">
              <a:spcBef>
                <a:spcPts val="0"/>
              </a:spcBef>
            </a:pPr>
            <a:endParaRPr lang="pt-BR" sz="1800" dirty="0" smtClean="0"/>
          </a:p>
          <a:p>
            <a:pPr lvl="1">
              <a:spcBef>
                <a:spcPts val="0"/>
              </a:spcBef>
            </a:pPr>
            <a:r>
              <a:rPr lang="pt-BR" sz="1800" dirty="0" smtClean="0"/>
              <a:t>Armazenamento em bancos de dados;</a:t>
            </a:r>
          </a:p>
          <a:p>
            <a:pPr lvl="1">
              <a:spcBef>
                <a:spcPts val="0"/>
              </a:spcBef>
            </a:pPr>
            <a:r>
              <a:rPr lang="pt-BR" sz="1800" dirty="0" smtClean="0"/>
              <a:t>Aplicações de edições de imagens, sons ou outros formatos;</a:t>
            </a:r>
          </a:p>
          <a:p>
            <a:pPr lvl="1">
              <a:spcBef>
                <a:spcPts val="0"/>
              </a:spcBef>
            </a:pPr>
            <a:r>
              <a:rPr lang="pt-BR" sz="1800" dirty="0" smtClean="0"/>
              <a:t>Geração dinâmica de relatórios.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byte[] dados = .....;	</a:t>
            </a:r>
            <a:r>
              <a:rPr lang="pt-BR" sz="2200" dirty="0" smtClean="0">
                <a:solidFill>
                  <a:schemeClr val="accent6"/>
                </a:solidFill>
              </a:rPr>
              <a:t> /* Dados binários. */</a:t>
            </a: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/>
              <a:t>InputStream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input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ByteArrayInputStream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dados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49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Construtor </a:t>
            </a:r>
            <a:r>
              <a:rPr lang="pt-BR" b="1" dirty="0" smtClean="0"/>
              <a:t>File(String </a:t>
            </a:r>
            <a:r>
              <a:rPr lang="pt-BR" b="1" dirty="0" err="1" smtClean="0"/>
              <a:t>pathname</a:t>
            </a:r>
            <a:r>
              <a:rPr lang="pt-BR" b="1" dirty="0" smtClean="0"/>
              <a:t>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Podemos obter uma instância da classe File utilizando o caminho do arquivo ou diretório desejado: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400" dirty="0" smtClean="0"/>
              <a:t>File </a:t>
            </a:r>
            <a:r>
              <a:rPr lang="pt-BR" sz="2400" dirty="0" err="1" smtClean="0"/>
              <a:t>doc</a:t>
            </a:r>
            <a:r>
              <a:rPr lang="pt-BR" sz="2400" dirty="0" smtClean="0"/>
              <a:t>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 File(“C:\\documentos\\doc.txt”)</a:t>
            </a:r>
            <a:r>
              <a:rPr lang="pt-BR" sz="24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400" dirty="0" smtClean="0"/>
              <a:t>File </a:t>
            </a:r>
            <a:r>
              <a:rPr lang="pt-BR" sz="2400" dirty="0" err="1" smtClean="0"/>
              <a:t>img</a:t>
            </a:r>
            <a:r>
              <a:rPr lang="pt-BR" sz="2400" dirty="0" smtClean="0"/>
              <a:t>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 File(“E:\\imagens\\foto5.jpg”)</a:t>
            </a:r>
            <a:r>
              <a:rPr lang="pt-BR" sz="24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400" dirty="0" smtClean="0"/>
              <a:t>File pasta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 File(“C:\\Meus Documentos”)</a:t>
            </a:r>
            <a:r>
              <a:rPr lang="pt-BR" sz="24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400" dirty="0" smtClean="0"/>
              <a:t>File </a:t>
            </a:r>
            <a:r>
              <a:rPr lang="pt-BR" sz="2400" dirty="0" err="1" smtClean="0"/>
              <a:t>arq</a:t>
            </a:r>
            <a:r>
              <a:rPr lang="pt-BR" sz="2400" dirty="0" smtClean="0"/>
              <a:t>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 File(“config.txt”)</a:t>
            </a:r>
            <a:r>
              <a:rPr lang="pt-BR" sz="24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sp>
        <p:nvSpPr>
          <p:cNvPr id="5" name="Chave esquerda 4"/>
          <p:cNvSpPr/>
          <p:nvPr/>
        </p:nvSpPr>
        <p:spPr>
          <a:xfrm rot="16200000">
            <a:off x="4205576" y="4947555"/>
            <a:ext cx="300806" cy="144016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8"/>
          <p:cNvSpPr txBox="1"/>
          <p:nvPr/>
        </p:nvSpPr>
        <p:spPr>
          <a:xfrm>
            <a:off x="2697132" y="5890046"/>
            <a:ext cx="34590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Caminho relativo ao diretório atual da aplicação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OutputStream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1180727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Um </a:t>
            </a:r>
            <a:r>
              <a:rPr lang="pt-BR" sz="2800" b="1" i="1" dirty="0" err="1" smtClean="0"/>
              <a:t>OutputStream</a:t>
            </a:r>
            <a:r>
              <a:rPr lang="pt-BR" sz="2800" dirty="0" smtClean="0"/>
              <a:t> (também chamado de </a:t>
            </a:r>
            <a:r>
              <a:rPr lang="pt-BR" sz="2800" dirty="0" err="1" smtClean="0"/>
              <a:t>stream</a:t>
            </a:r>
            <a:r>
              <a:rPr lang="pt-BR" sz="2800" dirty="0" smtClean="0"/>
              <a:t> de saída) representa uma entidade ou dispositivo para onde podemos empurrar informações byte a byte.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50</a:t>
            </a:fld>
            <a:endParaRPr lang="pt-BR"/>
          </a:p>
        </p:txBody>
      </p:sp>
      <p:grpSp>
        <p:nvGrpSpPr>
          <p:cNvPr id="70" name="Grupo 69"/>
          <p:cNvGrpSpPr/>
          <p:nvPr/>
        </p:nvGrpSpPr>
        <p:grpSpPr>
          <a:xfrm>
            <a:off x="2411760" y="4365104"/>
            <a:ext cx="4248472" cy="1296144"/>
            <a:chOff x="2195736" y="3645024"/>
            <a:chExt cx="4248472" cy="1296144"/>
          </a:xfrm>
        </p:grpSpPr>
        <p:sp>
          <p:nvSpPr>
            <p:cNvPr id="50" name="Retângulo 49"/>
            <p:cNvSpPr/>
            <p:nvPr/>
          </p:nvSpPr>
          <p:spPr>
            <a:xfrm>
              <a:off x="4572000" y="414908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¦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004048" y="414908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ÿ</a:t>
              </a: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508104" y="414908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À</a:t>
              </a: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6156176" y="414908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°</a:t>
              </a:r>
            </a:p>
          </p:txBody>
        </p:sp>
        <p:sp>
          <p:nvSpPr>
            <p:cNvPr id="43" name="Fluxograma: Armazenamento de acesso direto 42"/>
            <p:cNvSpPr/>
            <p:nvPr/>
          </p:nvSpPr>
          <p:spPr>
            <a:xfrm>
              <a:off x="2195736" y="3645024"/>
              <a:ext cx="2304256" cy="1296144"/>
            </a:xfrm>
            <a:prstGeom prst="flowChartMagneticDrum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995936" y="414908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Ý</a:t>
              </a:r>
              <a:endParaRPr lang="pt-BR" sz="900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211960" y="414908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w</a:t>
              </a:r>
            </a:p>
          </p:txBody>
        </p:sp>
        <p:sp>
          <p:nvSpPr>
            <p:cNvPr id="58" name="Semicírculos 57"/>
            <p:cNvSpPr/>
            <p:nvPr/>
          </p:nvSpPr>
          <p:spPr>
            <a:xfrm rot="16200000">
              <a:off x="3779912" y="4005064"/>
              <a:ext cx="720080" cy="576064"/>
            </a:xfrm>
            <a:prstGeom prst="blockArc">
              <a:avLst/>
            </a:prstGeom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Arco 53"/>
            <p:cNvSpPr/>
            <p:nvPr/>
          </p:nvSpPr>
          <p:spPr>
            <a:xfrm rot="10800000">
              <a:off x="3995936" y="4077072"/>
              <a:ext cx="288032" cy="432048"/>
            </a:xfrm>
            <a:prstGeom prst="arc">
              <a:avLst>
                <a:gd name="adj1" fmla="val 14142181"/>
                <a:gd name="adj2" fmla="val 753914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1" name="Conector de seta reta 60"/>
            <p:cNvCxnSpPr/>
            <p:nvPr/>
          </p:nvCxnSpPr>
          <p:spPr>
            <a:xfrm flipH="1">
              <a:off x="4788024" y="393305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/>
            <p:nvPr/>
          </p:nvCxnSpPr>
          <p:spPr>
            <a:xfrm flipH="1">
              <a:off x="4572000" y="465313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de seta reta 66"/>
            <p:cNvCxnSpPr/>
            <p:nvPr/>
          </p:nvCxnSpPr>
          <p:spPr>
            <a:xfrm flipH="1">
              <a:off x="5580112" y="393305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/>
            <p:nvPr/>
          </p:nvCxnSpPr>
          <p:spPr>
            <a:xfrm flipH="1">
              <a:off x="6084168" y="465313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/>
            <p:cNvCxnSpPr/>
            <p:nvPr/>
          </p:nvCxnSpPr>
          <p:spPr>
            <a:xfrm flipH="1">
              <a:off x="5292080" y="465313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OutputStream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pt-BR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lvl="1"/>
            <a:r>
              <a:rPr lang="pt-BR" sz="2400" dirty="0" smtClean="0"/>
              <a:t>Converte o valor especificado para byte e adiciona-o ao final do </a:t>
            </a:r>
            <a:r>
              <a:rPr lang="pt-BR" sz="2400" dirty="0" err="1" smtClean="0"/>
              <a:t>stream</a:t>
            </a:r>
            <a:r>
              <a:rPr lang="pt-BR" sz="2400" dirty="0" smtClean="0"/>
              <a:t>.</a:t>
            </a:r>
          </a:p>
          <a:p>
            <a:pPr lvl="1"/>
            <a:r>
              <a:rPr lang="pt-BR" sz="2400" dirty="0" smtClean="0"/>
              <a:t>Em outras palavras, este método “empurra” um byte para o </a:t>
            </a:r>
            <a:r>
              <a:rPr lang="pt-BR" sz="2400" dirty="0" err="1" smtClean="0"/>
              <a:t>stream</a:t>
            </a:r>
            <a:r>
              <a:rPr lang="pt-BR" sz="2400" dirty="0" smtClean="0"/>
              <a:t> de saída.</a:t>
            </a:r>
          </a:p>
          <a:p>
            <a:pPr marL="442913"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/>
              <a:t>OutputStream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os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FileOutputStream</a:t>
            </a:r>
            <a:r>
              <a:rPr lang="pt-BR" sz="2000" dirty="0" smtClean="0"/>
              <a:t>(“C:\\novo.</a:t>
            </a:r>
            <a:r>
              <a:rPr lang="pt-BR" sz="2000" dirty="0" err="1" smtClean="0"/>
              <a:t>tmp</a:t>
            </a:r>
            <a:r>
              <a:rPr lang="pt-BR" sz="2000" dirty="0" smtClean="0"/>
              <a:t>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74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97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118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97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/>
              <a:t>. . 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51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3707904" y="4284386"/>
            <a:ext cx="3744416" cy="1664894"/>
            <a:chOff x="4211960" y="2348881"/>
            <a:chExt cx="3744416" cy="1664894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211960" y="2348881"/>
              <a:ext cx="3744416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4932040" y="3429000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OutputStream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8" name="Conector de seta reta 10"/>
            <p:cNvCxnSpPr>
              <a:cxnSpLocks noChangeShapeType="1"/>
              <a:stCxn id="7" idx="0"/>
            </p:cNvCxnSpPr>
            <p:nvPr/>
          </p:nvCxnSpPr>
          <p:spPr bwMode="auto">
            <a:xfrm flipH="1" flipV="1">
              <a:off x="6084168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OutputStream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write</a:t>
            </a:r>
            <a:r>
              <a:rPr lang="pt-BR" dirty="0" smtClean="0"/>
              <a:t>(byte[])</a:t>
            </a:r>
          </a:p>
          <a:p>
            <a:pPr lvl="1"/>
            <a:r>
              <a:rPr lang="pt-BR" sz="2400" dirty="0" smtClean="0"/>
              <a:t>Adiciona um </a:t>
            </a:r>
            <a:r>
              <a:rPr lang="pt-BR" sz="2400" dirty="0" err="1" smtClean="0"/>
              <a:t>array</a:t>
            </a:r>
            <a:r>
              <a:rPr lang="pt-BR" sz="2400" dirty="0" smtClean="0"/>
              <a:t> de bytes ao final do </a:t>
            </a:r>
            <a:r>
              <a:rPr lang="pt-BR" sz="2400" dirty="0" err="1" smtClean="0"/>
              <a:t>stream</a:t>
            </a:r>
            <a:r>
              <a:rPr lang="pt-BR" sz="2400" dirty="0" smtClean="0"/>
              <a:t>.</a:t>
            </a:r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marL="1260475" lvl="1" indent="-811213">
              <a:spcBef>
                <a:spcPts val="0"/>
              </a:spcBef>
              <a:buNone/>
            </a:pPr>
            <a:r>
              <a:rPr lang="pt-BR" sz="2000" dirty="0" smtClean="0"/>
              <a:t>byte[] </a:t>
            </a:r>
            <a:r>
              <a:rPr lang="pt-BR" sz="2000" dirty="0" err="1" smtClean="0"/>
              <a:t>conteudo</a:t>
            </a:r>
            <a:r>
              <a:rPr lang="pt-BR" sz="2000" dirty="0" smtClean="0"/>
              <a:t> = { 74, 97, 118, 97, 32, 101, 104, 32, 108, 101, 103, 97, 108, 33 };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/>
              <a:t>OutputStream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os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FileOutputStream</a:t>
            </a:r>
            <a:r>
              <a:rPr lang="pt-BR" sz="2000" dirty="0" smtClean="0"/>
              <a:t>(“C:\\novo.</a:t>
            </a:r>
            <a:r>
              <a:rPr lang="pt-BR" sz="2000" dirty="0" err="1" smtClean="0"/>
              <a:t>tmp</a:t>
            </a:r>
            <a:r>
              <a:rPr lang="pt-BR" sz="2000" dirty="0" smtClean="0"/>
              <a:t>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conteudo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52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3707904" y="3717032"/>
            <a:ext cx="3744416" cy="1664894"/>
            <a:chOff x="4211960" y="2348881"/>
            <a:chExt cx="3744416" cy="1664894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211960" y="2348881"/>
              <a:ext cx="3744416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4932040" y="3429000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OutputStream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8" name="Conector de seta reta 10"/>
            <p:cNvCxnSpPr>
              <a:cxnSpLocks noChangeShapeType="1"/>
              <a:stCxn id="7" idx="0"/>
            </p:cNvCxnSpPr>
            <p:nvPr/>
          </p:nvCxnSpPr>
          <p:spPr bwMode="auto">
            <a:xfrm flipH="1" flipV="1">
              <a:off x="6084168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OutputStream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write</a:t>
            </a:r>
            <a:r>
              <a:rPr lang="pt-BR" dirty="0" smtClean="0"/>
              <a:t>(byte[], </a:t>
            </a:r>
            <a:r>
              <a:rPr lang="pt-BR" dirty="0" err="1" smtClean="0"/>
              <a:t>int</a:t>
            </a:r>
            <a:r>
              <a:rPr lang="pt-BR" dirty="0" smtClean="0"/>
              <a:t>, </a:t>
            </a:r>
            <a:r>
              <a:rPr lang="pt-BR" dirty="0" err="1" smtClean="0"/>
              <a:t>int</a:t>
            </a:r>
            <a:r>
              <a:rPr lang="pt-BR" dirty="0" smtClean="0"/>
              <a:t>)</a:t>
            </a:r>
          </a:p>
          <a:p>
            <a:pPr lvl="1"/>
            <a:r>
              <a:rPr lang="pt-BR" sz="2400" dirty="0" smtClean="0"/>
              <a:t>Adiciona um trecho de </a:t>
            </a:r>
            <a:r>
              <a:rPr lang="pt-BR" sz="2400" dirty="0" err="1" smtClean="0"/>
              <a:t>array</a:t>
            </a:r>
            <a:r>
              <a:rPr lang="pt-BR" sz="2400" dirty="0" smtClean="0"/>
              <a:t> de bytes ao final do </a:t>
            </a:r>
            <a:r>
              <a:rPr lang="pt-BR" sz="2400" dirty="0" err="1" smtClean="0"/>
              <a:t>stream</a:t>
            </a:r>
            <a:r>
              <a:rPr lang="pt-BR" sz="2400" dirty="0" smtClean="0"/>
              <a:t>.</a:t>
            </a:r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marL="1260475" lvl="1" indent="-811213">
              <a:spcBef>
                <a:spcPts val="0"/>
              </a:spcBef>
              <a:buNone/>
            </a:pPr>
            <a:r>
              <a:rPr lang="pt-BR" sz="2000" dirty="0" smtClean="0"/>
              <a:t>byte[] </a:t>
            </a:r>
            <a:r>
              <a:rPr lang="pt-BR" sz="2000" dirty="0" err="1" smtClean="0"/>
              <a:t>conteudo</a:t>
            </a:r>
            <a:r>
              <a:rPr lang="pt-BR" sz="2000" dirty="0" smtClean="0"/>
              <a:t> = { 74, 97, 118, 97, 32, 101, 104, 32, 108, 101, 103, 97, 108, 33 };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/>
              <a:t>OutputStream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os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FileOutputStream</a:t>
            </a:r>
            <a:r>
              <a:rPr lang="pt-BR" sz="2000" dirty="0" smtClean="0"/>
              <a:t>(“C:\\novo.</a:t>
            </a:r>
            <a:r>
              <a:rPr lang="pt-BR" sz="2000" dirty="0" err="1" smtClean="0"/>
              <a:t>tmp</a:t>
            </a:r>
            <a:r>
              <a:rPr lang="pt-BR" sz="2000" dirty="0" smtClean="0"/>
              <a:t>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conteudo</a:t>
            </a:r>
            <a:r>
              <a:rPr lang="pt-BR" sz="2000" dirty="0" smtClean="0"/>
              <a:t>, 8, 5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53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1619672" y="4725144"/>
            <a:ext cx="1728565" cy="914618"/>
            <a:chOff x="5436096" y="2852936"/>
            <a:chExt cx="1728565" cy="914618"/>
          </a:xfrm>
        </p:grpSpPr>
        <p:sp>
          <p:nvSpPr>
            <p:cNvPr id="7" name="CaixaDeTexto 6"/>
            <p:cNvSpPr txBox="1"/>
            <p:nvPr/>
          </p:nvSpPr>
          <p:spPr bwMode="auto">
            <a:xfrm>
              <a:off x="5436096" y="3429000"/>
              <a:ext cx="1728565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Posição inicial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8" name="Conector de seta reta 10"/>
            <p:cNvCxnSpPr>
              <a:cxnSpLocks noChangeShapeType="1"/>
            </p:cNvCxnSpPr>
            <p:nvPr/>
          </p:nvCxnSpPr>
          <p:spPr bwMode="auto">
            <a:xfrm flipH="1" flipV="1">
              <a:off x="7020085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13" name="Grupo 9"/>
          <p:cNvGrpSpPr/>
          <p:nvPr/>
        </p:nvGrpSpPr>
        <p:grpSpPr>
          <a:xfrm>
            <a:off x="3419499" y="4725144"/>
            <a:ext cx="2088605" cy="914618"/>
            <a:chOff x="5436096" y="2852936"/>
            <a:chExt cx="2088605" cy="914618"/>
          </a:xfrm>
        </p:grpSpPr>
        <p:sp>
          <p:nvSpPr>
            <p:cNvPr id="14" name="CaixaDeTexto 13"/>
            <p:cNvSpPr txBox="1"/>
            <p:nvPr/>
          </p:nvSpPr>
          <p:spPr bwMode="auto">
            <a:xfrm>
              <a:off x="5436096" y="3429000"/>
              <a:ext cx="2088605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Quantidade de bytes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15" name="Conector de seta reta 10"/>
            <p:cNvCxnSpPr>
              <a:cxnSpLocks noChangeShapeType="1"/>
            </p:cNvCxnSpPr>
            <p:nvPr/>
          </p:nvCxnSpPr>
          <p:spPr bwMode="auto">
            <a:xfrm flipH="1" flipV="1">
              <a:off x="5508477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OutputStream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void</a:t>
            </a:r>
            <a:r>
              <a:rPr lang="pt-BR" dirty="0" smtClean="0"/>
              <a:t> flush()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Algumas implementações de </a:t>
            </a:r>
            <a:r>
              <a:rPr lang="pt-BR" sz="2000" dirty="0" err="1" smtClean="0"/>
              <a:t>OutputStream</a:t>
            </a:r>
            <a:r>
              <a:rPr lang="pt-BR" sz="2000" dirty="0" smtClean="0"/>
              <a:t> utilizam sistema de </a:t>
            </a:r>
            <a:r>
              <a:rPr lang="pt-BR" sz="2000" dirty="0" err="1" smtClean="0"/>
              <a:t>cache</a:t>
            </a:r>
            <a:r>
              <a:rPr lang="pt-BR" sz="2000" dirty="0" smtClean="0"/>
              <a:t> de dados durante a escrita.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O </a:t>
            </a:r>
            <a:r>
              <a:rPr lang="pt-BR" sz="2000" dirty="0" err="1" smtClean="0"/>
              <a:t>cacheamento</a:t>
            </a:r>
            <a:r>
              <a:rPr lang="pt-BR" sz="2000" dirty="0" smtClean="0"/>
              <a:t> consiste em reter em memória parte das informações escritas, despachando-as para seu destino de tempos em tempos.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Em situações como esta, podemos forçar o envio de dados para seu </a:t>
            </a:r>
            <a:r>
              <a:rPr lang="pt-BR" sz="2000" dirty="0" err="1" smtClean="0"/>
              <a:t>stream</a:t>
            </a:r>
            <a:r>
              <a:rPr lang="pt-BR" sz="2000" dirty="0" smtClean="0"/>
              <a:t> de destino através do método </a:t>
            </a:r>
            <a:r>
              <a:rPr lang="pt-BR" sz="2000" b="1" i="1" dirty="0" smtClean="0"/>
              <a:t>flush()</a:t>
            </a:r>
            <a:r>
              <a:rPr lang="pt-BR" sz="2000" dirty="0" smtClean="0"/>
              <a:t>.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O método </a:t>
            </a:r>
            <a:r>
              <a:rPr lang="pt-BR" sz="2000" b="1" i="1" dirty="0" smtClean="0"/>
              <a:t>flush()</a:t>
            </a:r>
            <a:r>
              <a:rPr lang="pt-BR" sz="2000" dirty="0" smtClean="0"/>
              <a:t> obriga o envio de dados em </a:t>
            </a:r>
            <a:r>
              <a:rPr lang="pt-BR" sz="2000" dirty="0" err="1" smtClean="0"/>
              <a:t>cache</a:t>
            </a:r>
            <a:r>
              <a:rPr lang="pt-BR" sz="2000" dirty="0" smtClean="0"/>
              <a:t> para seu destino.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OutputStream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void</a:t>
            </a:r>
            <a:r>
              <a:rPr lang="pt-BR" dirty="0" smtClean="0"/>
              <a:t> close()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Encerra o </a:t>
            </a:r>
            <a:r>
              <a:rPr lang="pt-BR" sz="2000" dirty="0" err="1" smtClean="0"/>
              <a:t>stream</a:t>
            </a:r>
            <a:r>
              <a:rPr lang="pt-BR" sz="2000" dirty="0" smtClean="0"/>
              <a:t> de saída liberando o recurso (arquivo ou outra origem de dados) tornando-o disponível para utilização por outros programas do sistema operacional.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Este método obriga o </a:t>
            </a:r>
            <a:r>
              <a:rPr lang="pt-BR" sz="2000" dirty="0" err="1" smtClean="0"/>
              <a:t>stream</a:t>
            </a:r>
            <a:r>
              <a:rPr lang="pt-BR" sz="2000" dirty="0" smtClean="0"/>
              <a:t> a realizar o </a:t>
            </a:r>
            <a:r>
              <a:rPr lang="pt-BR" sz="2000" i="1" dirty="0" smtClean="0"/>
              <a:t>flush</a:t>
            </a:r>
            <a:r>
              <a:rPr lang="pt-BR" sz="2000" dirty="0" smtClean="0"/>
              <a:t> de todos os dados que porventura ainda estejam em </a:t>
            </a:r>
            <a:r>
              <a:rPr lang="pt-BR" sz="2000" dirty="0" err="1" smtClean="0"/>
              <a:t>cache</a:t>
            </a:r>
            <a:r>
              <a:rPr lang="pt-BR" sz="2000" dirty="0" smtClean="0"/>
              <a:t>.</a:t>
            </a:r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/>
              <a:t>OutputStream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os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FileOutputStream</a:t>
            </a:r>
            <a:r>
              <a:rPr lang="pt-BR" sz="2000" dirty="0" smtClean="0"/>
              <a:t>(“C:\\novo.</a:t>
            </a:r>
            <a:r>
              <a:rPr lang="pt-BR" sz="2000" dirty="0" err="1" smtClean="0"/>
              <a:t>tmp</a:t>
            </a:r>
            <a:r>
              <a:rPr lang="pt-BR" sz="2000" dirty="0" smtClean="0"/>
              <a:t>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os.close()</a:t>
            </a:r>
            <a:r>
              <a:rPr lang="pt-BR" sz="20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55</a:t>
            </a:fld>
            <a:endParaRPr lang="pt-BR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FileOutputStream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4421087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Uma implementação de </a:t>
            </a:r>
            <a:r>
              <a:rPr lang="pt-BR" sz="2200" dirty="0" err="1" smtClean="0"/>
              <a:t>OutputStream</a:t>
            </a:r>
            <a:r>
              <a:rPr lang="pt-BR" sz="2200" dirty="0" smtClean="0"/>
              <a:t> que escreve dados binários em um arquivo sem utilização de </a:t>
            </a:r>
            <a:r>
              <a:rPr lang="pt-BR" sz="2200" dirty="0" err="1" smtClean="0"/>
              <a:t>cache</a:t>
            </a:r>
            <a:r>
              <a:rPr lang="pt-BR" sz="2200" dirty="0" smtClean="0"/>
              <a:t>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Ao instanciar um </a:t>
            </a:r>
            <a:r>
              <a:rPr lang="pt-BR" sz="2200" dirty="0" err="1" smtClean="0"/>
              <a:t>FileOutputStream</a:t>
            </a:r>
            <a:r>
              <a:rPr lang="pt-BR" sz="2200" dirty="0" smtClean="0"/>
              <a:t> devemos especificar o caminho absoluto ou relativo do arquivo desejado.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Se o arquivo informado já existir, todo o seu conteúdo será sobreposto pelo que está sendo gravado. Se o arquivo ainda não existir, ele tentará ser criado.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/>
              <a:t>OutputStream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os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FileOutputStream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“C:\\</a:t>
            </a:r>
            <a:r>
              <a:rPr lang="pt-BR" sz="2200" dirty="0" err="1" smtClean="0"/>
              <a:t>temp</a:t>
            </a:r>
            <a:r>
              <a:rPr lang="pt-BR" sz="2200" dirty="0" smtClean="0"/>
              <a:t>\\file.tmp”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os.close()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pPr lvl="0"/>
            <a:r>
              <a:rPr lang="pt-BR" u="none" baseline="0" dirty="0" err="1" smtClean="0"/>
              <a:t>java</a:t>
            </a:r>
            <a:r>
              <a:rPr lang="pt-BR" u="none" baseline="0" dirty="0" smtClean="0"/>
              <a:t>.</a:t>
            </a:r>
            <a:r>
              <a:rPr lang="pt-BR" u="none" baseline="0" dirty="0" err="1" smtClean="0"/>
              <a:t>io</a:t>
            </a:r>
            <a:r>
              <a:rPr lang="pt-BR" u="none" baseline="0" dirty="0" smtClean="0"/>
              <a:t>.</a:t>
            </a:r>
            <a:r>
              <a:rPr lang="pt-BR" u="none" baseline="0" dirty="0" err="1" smtClean="0"/>
              <a:t>ByteArrayOutputStream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200" dirty="0" smtClean="0"/>
              <a:t>Classe utilitária usada na manipulação de </a:t>
            </a:r>
            <a:r>
              <a:rPr lang="pt-BR" sz="2200" dirty="0" err="1" smtClean="0"/>
              <a:t>streams</a:t>
            </a:r>
            <a:r>
              <a:rPr lang="pt-BR" sz="2200" dirty="0" smtClean="0"/>
              <a:t> e conversão para </a:t>
            </a:r>
            <a:r>
              <a:rPr lang="pt-BR" sz="2200" dirty="0" err="1" smtClean="0"/>
              <a:t>arrays</a:t>
            </a:r>
            <a:r>
              <a:rPr lang="pt-BR" sz="2200" dirty="0" smtClean="0"/>
              <a:t> de bytes.</a:t>
            </a:r>
          </a:p>
          <a:p>
            <a:pPr>
              <a:spcBef>
                <a:spcPts val="1800"/>
              </a:spcBef>
            </a:pPr>
            <a:r>
              <a:rPr lang="pt-BR" sz="2200" dirty="0" smtClean="0"/>
              <a:t>Funciona como um </a:t>
            </a:r>
            <a:r>
              <a:rPr lang="pt-BR" sz="2200" dirty="0" err="1" smtClean="0"/>
              <a:t>stream</a:t>
            </a:r>
            <a:r>
              <a:rPr lang="pt-BR" sz="2200" dirty="0" smtClean="0"/>
              <a:t> de saída que </a:t>
            </a:r>
            <a:r>
              <a:rPr lang="pt-BR" sz="2200" dirty="0" err="1" smtClean="0"/>
              <a:t>retem</a:t>
            </a:r>
            <a:r>
              <a:rPr lang="pt-BR" sz="2200" dirty="0" smtClean="0"/>
              <a:t> todos os dados escritos em memória.</a:t>
            </a:r>
          </a:p>
          <a:p>
            <a:pPr>
              <a:spcBef>
                <a:spcPts val="1800"/>
              </a:spcBef>
            </a:pPr>
            <a:r>
              <a:rPr lang="pt-BR" sz="2200" dirty="0" smtClean="0"/>
              <a:t>Ao final de toda a escrita, podemos converter o </a:t>
            </a:r>
            <a:r>
              <a:rPr lang="pt-BR" sz="2200" dirty="0" err="1" smtClean="0"/>
              <a:t>stream</a:t>
            </a:r>
            <a:r>
              <a:rPr lang="pt-BR" sz="2200" dirty="0" smtClean="0"/>
              <a:t> em um </a:t>
            </a:r>
            <a:r>
              <a:rPr lang="pt-BR" sz="2200" dirty="0" err="1" smtClean="0"/>
              <a:t>array</a:t>
            </a:r>
            <a:r>
              <a:rPr lang="pt-BR" sz="22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/>
              <a:t>ByteArrayOutputStream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os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ByteArrayOutputStream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os.</a:t>
            </a:r>
            <a:r>
              <a:rPr lang="pt-BR" sz="2200" dirty="0" err="1" smtClean="0"/>
              <a:t>write</a:t>
            </a:r>
            <a:r>
              <a:rPr lang="pt-BR" sz="2200" dirty="0" smtClean="0"/>
              <a:t>(...);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os.</a:t>
            </a:r>
            <a:r>
              <a:rPr lang="pt-BR" sz="2200" dirty="0" err="1" smtClean="0"/>
              <a:t>write</a:t>
            </a:r>
            <a:r>
              <a:rPr lang="pt-BR" sz="2200" dirty="0" smtClean="0"/>
              <a:t>(...);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  <a:endParaRPr lang="pt-BR" sz="2400" dirty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byte[] </a:t>
            </a:r>
            <a:r>
              <a:rPr lang="pt-BR" sz="2200" dirty="0" err="1" smtClean="0"/>
              <a:t>conteudo</a:t>
            </a:r>
            <a:r>
              <a:rPr lang="pt-BR" sz="2200" dirty="0" smtClean="0"/>
              <a:t> = </a:t>
            </a:r>
            <a:r>
              <a:rPr lang="pt-BR" sz="2200" dirty="0" smtClean="0">
                <a:solidFill>
                  <a:srgbClr val="FFC000"/>
                </a:solidFill>
              </a:rPr>
              <a:t>os.</a:t>
            </a:r>
            <a:r>
              <a:rPr lang="pt-BR" sz="2200" dirty="0" err="1" smtClean="0">
                <a:solidFill>
                  <a:srgbClr val="FFC000"/>
                </a:solidFill>
              </a:rPr>
              <a:t>toByteArray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57</a:t>
            </a:fld>
            <a:endParaRPr lang="pt-BR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003232" cy="276490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Crie o pacote </a:t>
            </a:r>
            <a:r>
              <a:rPr lang="pt-BR" sz="2200" dirty="0" smtClean="0">
                <a:solidFill>
                  <a:srgbClr val="FFC000"/>
                </a:solidFill>
              </a:rPr>
              <a:t>br.com.impacta.</a:t>
            </a:r>
            <a:r>
              <a:rPr lang="pt-BR" sz="2200" dirty="0" err="1" smtClean="0">
                <a:solidFill>
                  <a:srgbClr val="FFC000"/>
                </a:solidFill>
              </a:rPr>
              <a:t>copy</a:t>
            </a:r>
            <a:r>
              <a:rPr lang="pt-BR" sz="2200" dirty="0" smtClean="0"/>
              <a:t> no mesmo projeto do exercício anterior e copie para este pacote a classe </a:t>
            </a:r>
            <a:r>
              <a:rPr lang="pt-BR" sz="2200" dirty="0" err="1" smtClean="0">
                <a:solidFill>
                  <a:srgbClr val="FFC000"/>
                </a:solidFill>
              </a:rPr>
              <a:t>FileCopyFrame</a:t>
            </a:r>
            <a:r>
              <a:rPr lang="pt-BR" sz="2200" dirty="0" smtClean="0"/>
              <a:t> fornecida pelo instrutor.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A classe </a:t>
            </a:r>
            <a:r>
              <a:rPr lang="pt-BR" sz="2200" dirty="0" err="1" smtClean="0"/>
              <a:t>FileCopyFrame</a:t>
            </a:r>
            <a:r>
              <a:rPr lang="pt-BR" sz="2200" dirty="0" smtClean="0"/>
              <a:t> é uma classe executável que exibe uma janela permitindo ao usuário digitar o nome de dois arquivos.</a:t>
            </a:r>
          </a:p>
        </p:txBody>
      </p:sp>
      <p:pic>
        <p:nvPicPr>
          <p:cNvPr id="6" name="Espaço Reservado para Conteúdo 5" descr="CopyFrame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1907704" y="4308791"/>
            <a:ext cx="5525272" cy="2000529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(Fim)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Implemente a funcionalidade do botão Ok da janela </a:t>
            </a:r>
            <a:r>
              <a:rPr lang="pt-BR" sz="2400" dirty="0" err="1" smtClean="0"/>
              <a:t>FileCopyFrame</a:t>
            </a:r>
            <a:r>
              <a:rPr lang="pt-BR" sz="2400" dirty="0" smtClean="0"/>
              <a:t> (método </a:t>
            </a:r>
            <a:r>
              <a:rPr lang="pt-BR" sz="2400" dirty="0" err="1" smtClean="0">
                <a:solidFill>
                  <a:srgbClr val="FFC000"/>
                </a:solidFill>
              </a:rPr>
              <a:t>btnOkActionPerformed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, linha 170).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Ao clicar no botão Ok, a aplicação deverá copiar o arquivo especificado na primeira caixa de texto (</a:t>
            </a:r>
            <a:r>
              <a:rPr lang="pt-BR" sz="2400" dirty="0" err="1" smtClean="0"/>
              <a:t>txtOrigem</a:t>
            </a:r>
            <a:r>
              <a:rPr lang="pt-BR" sz="2400" dirty="0" smtClean="0"/>
              <a:t>) gerando uma cópia com o nome especificado na segunda caixa de texto (</a:t>
            </a:r>
            <a:r>
              <a:rPr lang="pt-BR" sz="2400" dirty="0" err="1" smtClean="0"/>
              <a:t>txtDestino</a:t>
            </a:r>
            <a:r>
              <a:rPr lang="pt-BR" sz="2400" dirty="0" smtClean="0"/>
              <a:t>).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Caso ocorra algum problema durante a cópia, uma mensagem de erro deverá ser exibida ao usuário com o comando </a:t>
            </a:r>
            <a:r>
              <a:rPr lang="pt-BR" sz="2400" dirty="0" err="1" smtClean="0"/>
              <a:t>JOptionPane</a:t>
            </a:r>
            <a:r>
              <a:rPr lang="pt-BR" sz="2400" dirty="0" smtClean="0"/>
              <a:t>.</a:t>
            </a:r>
            <a:r>
              <a:rPr lang="pt-BR" sz="2400" dirty="0" err="1" smtClean="0"/>
              <a:t>showMessageDialog</a:t>
            </a:r>
            <a:r>
              <a:rPr lang="pt-BR" sz="2400" dirty="0" smtClean="0"/>
              <a:t>().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59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600" dirty="0" smtClean="0"/>
              <a:t>Construtor </a:t>
            </a:r>
            <a:r>
              <a:rPr lang="pt-BR" sz="2600" b="1" dirty="0" smtClean="0"/>
              <a:t>File(File folder, String </a:t>
            </a:r>
            <a:r>
              <a:rPr lang="pt-BR" sz="2600" b="1" dirty="0" err="1" smtClean="0"/>
              <a:t>filename</a:t>
            </a:r>
            <a:r>
              <a:rPr lang="pt-BR" sz="2600" b="1" dirty="0" smtClean="0"/>
              <a:t>)</a:t>
            </a:r>
          </a:p>
          <a:p>
            <a:pPr lvl="1">
              <a:spcBef>
                <a:spcPts val="3000"/>
              </a:spcBef>
            </a:pPr>
            <a:r>
              <a:rPr lang="pt-BR" sz="2400" dirty="0" smtClean="0"/>
              <a:t>Outra forma de instanciarmos a classe File é através do diretório que contém o arquivo desejado: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400" dirty="0" smtClean="0"/>
              <a:t>File </a:t>
            </a:r>
            <a:r>
              <a:rPr lang="pt-BR" sz="2400" u="sng" dirty="0" smtClean="0"/>
              <a:t>pasta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 File(“C:\\Meus Documentos”);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400" dirty="0" smtClean="0"/>
              <a:t>File </a:t>
            </a:r>
            <a:r>
              <a:rPr lang="pt-BR" sz="2400" u="sng" dirty="0" smtClean="0"/>
              <a:t>arquivo</a:t>
            </a:r>
            <a:r>
              <a:rPr lang="pt-BR" sz="2400" dirty="0" smtClean="0"/>
              <a:t>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 File(</a:t>
            </a:r>
            <a:r>
              <a:rPr lang="pt-BR" sz="2400" u="sng" dirty="0" smtClean="0">
                <a:solidFill>
                  <a:srgbClr val="FFC000"/>
                </a:solidFill>
              </a:rPr>
              <a:t>pasta</a:t>
            </a:r>
            <a:r>
              <a:rPr lang="pt-BR" sz="2400" dirty="0" smtClean="0">
                <a:solidFill>
                  <a:srgbClr val="FFC000"/>
                </a:solidFill>
              </a:rPr>
              <a:t>, “config.txt”)</a:t>
            </a:r>
            <a:r>
              <a:rPr lang="pt-BR" sz="24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/>
          <a:lstStyle/>
          <a:p>
            <a:pPr eaLnBrk="1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Arquivos de acesso randômico</a:t>
            </a:r>
            <a:endParaRPr lang="pt-BR" dirty="0" smtClean="0"/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147248" cy="2548880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Através da classe </a:t>
            </a:r>
            <a:r>
              <a:rPr lang="pt-BR" sz="2400" dirty="0" err="1" smtClean="0">
                <a:solidFill>
                  <a:srgbClr val="FFC000"/>
                </a:solidFill>
              </a:rPr>
              <a:t>java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util.RandomAccessFile</a:t>
            </a:r>
            <a:r>
              <a:rPr lang="pt-BR" sz="2400" dirty="0" smtClean="0"/>
              <a:t> podemos ler e manipular informações em arquivos em formato DAT.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Um arquivo DAT é um arquivo binário utilizado tipicamente para guardar informações de tamanho fixo.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60</a:t>
            </a:fld>
            <a:endParaRPr lang="pt-BR"/>
          </a:p>
        </p:txBody>
      </p:sp>
      <p:grpSp>
        <p:nvGrpSpPr>
          <p:cNvPr id="5" name="Grupo 7"/>
          <p:cNvGrpSpPr/>
          <p:nvPr/>
        </p:nvGrpSpPr>
        <p:grpSpPr>
          <a:xfrm>
            <a:off x="467544" y="5445224"/>
            <a:ext cx="8064896" cy="288032"/>
            <a:chOff x="467544" y="5445224"/>
            <a:chExt cx="8064896" cy="288032"/>
          </a:xfrm>
        </p:grpSpPr>
        <p:sp>
          <p:nvSpPr>
            <p:cNvPr id="6" name="Retângulo 5"/>
            <p:cNvSpPr/>
            <p:nvPr/>
          </p:nvSpPr>
          <p:spPr>
            <a:xfrm>
              <a:off x="4675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6835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8995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11156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13316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154766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76368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197971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219573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241176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262778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84380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05983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27585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49188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70790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92392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413995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435597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457200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478802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00404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22007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43609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65212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58681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60841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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63001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65162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6732240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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6948264" y="5445224"/>
              <a:ext cx="720080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...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7668344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7884368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8100392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8316416" y="5445224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900" dirty="0" smtClean="0"/>
            </a:p>
          </p:txBody>
        </p:sp>
      </p:grpSp>
      <p:grpSp>
        <p:nvGrpSpPr>
          <p:cNvPr id="67" name="Grupo 66"/>
          <p:cNvGrpSpPr/>
          <p:nvPr/>
        </p:nvGrpSpPr>
        <p:grpSpPr>
          <a:xfrm>
            <a:off x="467544" y="4365104"/>
            <a:ext cx="2376264" cy="980492"/>
            <a:chOff x="467544" y="4365104"/>
            <a:chExt cx="2376264" cy="980492"/>
          </a:xfrm>
        </p:grpSpPr>
        <p:sp>
          <p:nvSpPr>
            <p:cNvPr id="62" name="Colchete direito 61"/>
            <p:cNvSpPr/>
            <p:nvPr/>
          </p:nvSpPr>
          <p:spPr>
            <a:xfrm rot="16200000">
              <a:off x="949406" y="4747338"/>
              <a:ext cx="116396" cy="1080120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Colchete direito 62"/>
            <p:cNvSpPr/>
            <p:nvPr/>
          </p:nvSpPr>
          <p:spPr>
            <a:xfrm rot="16200000">
              <a:off x="1705490" y="5071374"/>
              <a:ext cx="116396" cy="432048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Colchete direito 64"/>
            <p:cNvSpPr/>
            <p:nvPr/>
          </p:nvSpPr>
          <p:spPr>
            <a:xfrm rot="16200000">
              <a:off x="2353562" y="4855350"/>
              <a:ext cx="116396" cy="864096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11560" y="4869160"/>
              <a:ext cx="79208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nome</a:t>
              </a:r>
              <a:endParaRPr lang="pt-BR" sz="1600" dirty="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1403648" y="4869160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idade</a:t>
              </a:r>
              <a:endParaRPr lang="pt-BR" sz="1600" dirty="0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1979712" y="4869160"/>
              <a:ext cx="86409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 smtClean="0"/>
                <a:t>salario</a:t>
              </a:r>
              <a:endParaRPr lang="pt-BR" sz="1600" dirty="0"/>
            </a:p>
          </p:txBody>
        </p:sp>
        <p:sp>
          <p:nvSpPr>
            <p:cNvPr id="61" name="Colchete direito 60"/>
            <p:cNvSpPr/>
            <p:nvPr/>
          </p:nvSpPr>
          <p:spPr>
            <a:xfrm rot="16200000">
              <a:off x="1349642" y="3843046"/>
              <a:ext cx="612068" cy="2376264"/>
            </a:xfrm>
            <a:prstGeom prst="rightBracket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 65"/>
            <p:cNvSpPr/>
            <p:nvPr/>
          </p:nvSpPr>
          <p:spPr>
            <a:xfrm>
              <a:off x="827584" y="4365104"/>
              <a:ext cx="1656184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 err="1" smtClean="0">
                  <a:solidFill>
                    <a:srgbClr val="FFC000"/>
                  </a:solidFill>
                </a:rPr>
                <a:t>funcionario</a:t>
              </a:r>
              <a:endParaRPr lang="pt-BR" sz="2000" dirty="0">
                <a:solidFill>
                  <a:srgbClr val="FFC000"/>
                </a:solidFill>
              </a:endParaRPr>
            </a:p>
          </p:txBody>
        </p:sp>
      </p:grpSp>
      <p:sp>
        <p:nvSpPr>
          <p:cNvPr id="86" name="Retângulo 85"/>
          <p:cNvSpPr/>
          <p:nvPr/>
        </p:nvSpPr>
        <p:spPr>
          <a:xfrm>
            <a:off x="7524328" y="4869160"/>
            <a:ext cx="108012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>
                <a:solidFill>
                  <a:srgbClr val="FFC000"/>
                </a:solidFill>
              </a:rPr>
              <a:t>...</a:t>
            </a:r>
            <a:endParaRPr lang="pt-BR" sz="2000" dirty="0">
              <a:solidFill>
                <a:srgbClr val="FFC000"/>
              </a:solidFill>
            </a:endParaRPr>
          </a:p>
        </p:txBody>
      </p:sp>
      <p:grpSp>
        <p:nvGrpSpPr>
          <p:cNvPr id="69" name="Grupo 68"/>
          <p:cNvGrpSpPr/>
          <p:nvPr/>
        </p:nvGrpSpPr>
        <p:grpSpPr>
          <a:xfrm>
            <a:off x="2843808" y="4365104"/>
            <a:ext cx="2376264" cy="980492"/>
            <a:chOff x="467544" y="4365104"/>
            <a:chExt cx="2376264" cy="980492"/>
          </a:xfrm>
        </p:grpSpPr>
        <p:sp>
          <p:nvSpPr>
            <p:cNvPr id="70" name="Colchete direito 69"/>
            <p:cNvSpPr/>
            <p:nvPr/>
          </p:nvSpPr>
          <p:spPr>
            <a:xfrm rot="16200000">
              <a:off x="949406" y="4747338"/>
              <a:ext cx="116396" cy="1080120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Colchete direito 70"/>
            <p:cNvSpPr/>
            <p:nvPr/>
          </p:nvSpPr>
          <p:spPr>
            <a:xfrm rot="16200000">
              <a:off x="1705490" y="5071374"/>
              <a:ext cx="116396" cy="432048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Colchete direito 71"/>
            <p:cNvSpPr/>
            <p:nvPr/>
          </p:nvSpPr>
          <p:spPr>
            <a:xfrm rot="16200000">
              <a:off x="2353562" y="4855350"/>
              <a:ext cx="116396" cy="864096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1560" y="4869160"/>
              <a:ext cx="79208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nome</a:t>
              </a:r>
              <a:endParaRPr lang="pt-BR" sz="1600" dirty="0"/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1403648" y="4869160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idade</a:t>
              </a:r>
              <a:endParaRPr lang="pt-BR" sz="1600" dirty="0"/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1979712" y="4869160"/>
              <a:ext cx="86409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 smtClean="0"/>
                <a:t>salario</a:t>
              </a:r>
              <a:endParaRPr lang="pt-BR" sz="1600" dirty="0"/>
            </a:p>
          </p:txBody>
        </p:sp>
        <p:sp>
          <p:nvSpPr>
            <p:cNvPr id="76" name="Colchete direito 75"/>
            <p:cNvSpPr/>
            <p:nvPr/>
          </p:nvSpPr>
          <p:spPr>
            <a:xfrm rot="16200000">
              <a:off x="1349642" y="3843046"/>
              <a:ext cx="612068" cy="2376264"/>
            </a:xfrm>
            <a:prstGeom prst="rightBracket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827584" y="4365104"/>
              <a:ext cx="1656184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 err="1" smtClean="0">
                  <a:solidFill>
                    <a:srgbClr val="FFC000"/>
                  </a:solidFill>
                </a:rPr>
                <a:t>funcionario</a:t>
              </a:r>
              <a:endParaRPr lang="pt-BR" sz="20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78" name="Grupo 77"/>
          <p:cNvGrpSpPr/>
          <p:nvPr/>
        </p:nvGrpSpPr>
        <p:grpSpPr>
          <a:xfrm>
            <a:off x="5220072" y="4365104"/>
            <a:ext cx="2376264" cy="980492"/>
            <a:chOff x="467544" y="4365104"/>
            <a:chExt cx="2376264" cy="980492"/>
          </a:xfrm>
        </p:grpSpPr>
        <p:sp>
          <p:nvSpPr>
            <p:cNvPr id="79" name="Colchete direito 78"/>
            <p:cNvSpPr/>
            <p:nvPr/>
          </p:nvSpPr>
          <p:spPr>
            <a:xfrm rot="16200000">
              <a:off x="949406" y="4747338"/>
              <a:ext cx="116396" cy="1080120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Colchete direito 79"/>
            <p:cNvSpPr/>
            <p:nvPr/>
          </p:nvSpPr>
          <p:spPr>
            <a:xfrm rot="16200000">
              <a:off x="1705490" y="5071374"/>
              <a:ext cx="116396" cy="432048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Colchete direito 80"/>
            <p:cNvSpPr/>
            <p:nvPr/>
          </p:nvSpPr>
          <p:spPr>
            <a:xfrm rot="16200000">
              <a:off x="2353562" y="4855350"/>
              <a:ext cx="116396" cy="864096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611560" y="4869160"/>
              <a:ext cx="792088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nome</a:t>
              </a:r>
              <a:endParaRPr lang="pt-BR" sz="1600" dirty="0"/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1403648" y="4869160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/>
                <a:t>idade</a:t>
              </a:r>
              <a:endParaRPr lang="pt-BR" sz="1600" dirty="0"/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1979712" y="4869160"/>
              <a:ext cx="86409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 smtClean="0"/>
                <a:t>salario</a:t>
              </a:r>
              <a:endParaRPr lang="pt-BR" sz="1600" dirty="0"/>
            </a:p>
          </p:txBody>
        </p:sp>
        <p:sp>
          <p:nvSpPr>
            <p:cNvPr id="85" name="Colchete direito 84"/>
            <p:cNvSpPr/>
            <p:nvPr/>
          </p:nvSpPr>
          <p:spPr>
            <a:xfrm rot="16200000">
              <a:off x="1349642" y="3843046"/>
              <a:ext cx="612068" cy="2376264"/>
            </a:xfrm>
            <a:prstGeom prst="rightBracket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Retângulo 104"/>
            <p:cNvSpPr/>
            <p:nvPr/>
          </p:nvSpPr>
          <p:spPr>
            <a:xfrm>
              <a:off x="827584" y="4365104"/>
              <a:ext cx="1656184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 err="1" smtClean="0">
                  <a:solidFill>
                    <a:srgbClr val="FFC000"/>
                  </a:solidFill>
                </a:rPr>
                <a:t>funcionario</a:t>
              </a:r>
              <a:endParaRPr lang="pt-BR" sz="2000" dirty="0">
                <a:solidFill>
                  <a:srgbClr val="FFC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RandomAccessFile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sz="2400" dirty="0" smtClean="0"/>
              <a:t>Ao </a:t>
            </a:r>
            <a:r>
              <a:rPr lang="pt-BR" sz="2400" dirty="0" smtClean="0"/>
              <a:t>instanciar um </a:t>
            </a:r>
            <a:r>
              <a:rPr lang="pt-BR" sz="2400" dirty="0" err="1" smtClean="0"/>
              <a:t>RandomAccessFile</a:t>
            </a:r>
            <a:r>
              <a:rPr lang="pt-BR" sz="2400" dirty="0" smtClean="0"/>
              <a:t>, devemos informar o nome do arquivo e a forma de </a:t>
            </a:r>
            <a:r>
              <a:rPr lang="pt-BR" sz="2400" dirty="0" err="1" smtClean="0"/>
              <a:t>abrí-lo</a:t>
            </a:r>
            <a:r>
              <a:rPr lang="pt-BR" sz="2400" dirty="0" smtClean="0"/>
              <a:t>:</a:t>
            </a:r>
          </a:p>
          <a:p>
            <a:pPr indent="-3175">
              <a:spcBef>
                <a:spcPts val="0"/>
              </a:spcBef>
              <a:buNone/>
            </a:pPr>
            <a:endParaRPr lang="pt-BR" sz="2400" dirty="0" smtClean="0"/>
          </a:p>
          <a:p>
            <a:pPr marL="3175" indent="-3175">
              <a:spcBef>
                <a:spcPts val="0"/>
              </a:spcBef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RandomAccessFile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dataFile</a:t>
            </a:r>
            <a:r>
              <a:rPr lang="pt-BR" sz="2400" dirty="0" smtClean="0">
                <a:solidFill>
                  <a:srgbClr val="FFC000"/>
                </a:solidFill>
              </a:rPr>
              <a:t>;</a:t>
            </a:r>
            <a:endParaRPr lang="pt-BR" sz="2400" dirty="0" smtClean="0">
              <a:solidFill>
                <a:srgbClr val="FFC000"/>
              </a:solidFill>
            </a:endParaRPr>
          </a:p>
          <a:p>
            <a:pPr marL="3175" indent="-3175">
              <a:spcBef>
                <a:spcPts val="0"/>
              </a:spcBef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dataFile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smtClean="0">
                <a:solidFill>
                  <a:srgbClr val="FFC000"/>
                </a:solidFill>
              </a:rPr>
              <a:t>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RandomAccessFile</a:t>
            </a:r>
            <a:r>
              <a:rPr lang="pt-BR" sz="2400" dirty="0" smtClean="0">
                <a:solidFill>
                  <a:srgbClr val="FFC000"/>
                </a:solidFill>
              </a:rPr>
              <a:t>(“C:\\agenda.dat”, “</a:t>
            </a:r>
            <a:r>
              <a:rPr lang="pt-BR" sz="2400" dirty="0" err="1" smtClean="0">
                <a:solidFill>
                  <a:srgbClr val="FFC000"/>
                </a:solidFill>
              </a:rPr>
              <a:t>rw</a:t>
            </a:r>
            <a:r>
              <a:rPr lang="pt-BR" sz="2400" dirty="0" smtClean="0">
                <a:solidFill>
                  <a:srgbClr val="FFC000"/>
                </a:solidFill>
              </a:rPr>
              <a:t>”);</a:t>
            </a:r>
          </a:p>
          <a:p>
            <a:pPr marL="3175" indent="-3175">
              <a:spcBef>
                <a:spcPts val="0"/>
              </a:spcBef>
              <a:buNone/>
            </a:pPr>
            <a:endParaRPr lang="pt-BR" sz="2400" dirty="0" smtClean="0"/>
          </a:p>
          <a:p>
            <a:r>
              <a:rPr lang="pt-BR" sz="2400" dirty="0" smtClean="0"/>
              <a:t>Formas de abrir o arquivo:</a:t>
            </a:r>
          </a:p>
          <a:p>
            <a:pPr marL="900113" lvl="1" indent="-450850"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r</a:t>
            </a:r>
            <a:r>
              <a:rPr lang="pt-BR" sz="2000" dirty="0" smtClean="0"/>
              <a:t>	</a:t>
            </a:r>
            <a:r>
              <a:rPr lang="pt-BR" sz="2000" dirty="0" smtClean="0"/>
              <a:t>– Abre o arquivo em modo somente leitura;</a:t>
            </a:r>
          </a:p>
          <a:p>
            <a:pPr marL="900113" lvl="1" indent="-450850"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rw</a:t>
            </a:r>
            <a:r>
              <a:rPr lang="pt-BR" sz="2000" dirty="0" smtClean="0"/>
              <a:t>	</a:t>
            </a:r>
            <a:r>
              <a:rPr lang="pt-BR" sz="2000" dirty="0" smtClean="0"/>
              <a:t>– Abre o arquivo em modo leitura e escrita;</a:t>
            </a:r>
          </a:p>
          <a:p>
            <a:pPr marL="900113" lvl="1" indent="-450850"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rws</a:t>
            </a:r>
            <a:r>
              <a:rPr lang="pt-BR" sz="2000" dirty="0" smtClean="0"/>
              <a:t>	</a:t>
            </a:r>
            <a:r>
              <a:rPr lang="pt-BR" sz="2000" dirty="0" smtClean="0"/>
              <a:t>– Abre o arquivo em modo leitura e escrita garantindo o sincronismo entre dois ou mais processos que acessem simultaneamente o arquivo.</a:t>
            </a:r>
            <a:endParaRPr lang="pt-BR" sz="2000" dirty="0" smtClean="0"/>
          </a:p>
          <a:p>
            <a:pPr marL="3175" indent="-3175">
              <a:spcBef>
                <a:spcPts val="0"/>
              </a:spcBef>
              <a:buNone/>
            </a:pP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61</a:t>
            </a:fld>
            <a:endParaRPr lang="pt-BR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RandomAccessFile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905200" cy="4525963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 dirty="0" smtClean="0"/>
              <a:t>Gravando dados:</a:t>
            </a:r>
          </a:p>
          <a:p>
            <a:r>
              <a:rPr lang="pt-BR" sz="1800" dirty="0" err="1" smtClean="0">
                <a:solidFill>
                  <a:srgbClr val="FFC000"/>
                </a:solidFill>
              </a:rPr>
              <a:t>void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writeInt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err="1" smtClean="0">
                <a:solidFill>
                  <a:srgbClr val="FFC000"/>
                </a:solidFill>
              </a:rPr>
              <a:t>int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br>
              <a:rPr lang="pt-BR" sz="1800" dirty="0" smtClean="0">
                <a:solidFill>
                  <a:srgbClr val="FFC000"/>
                </a:solidFill>
              </a:rPr>
            </a:br>
            <a:r>
              <a:rPr lang="pt-BR" sz="1800" dirty="0" smtClean="0"/>
              <a:t>Grava um número </a:t>
            </a:r>
            <a:r>
              <a:rPr lang="pt-BR" sz="1800" dirty="0" err="1" smtClean="0"/>
              <a:t>int</a:t>
            </a:r>
            <a:r>
              <a:rPr lang="pt-BR" sz="1800" dirty="0" smtClean="0"/>
              <a:t> </a:t>
            </a:r>
            <a:r>
              <a:rPr lang="pt-BR" sz="1800" dirty="0" smtClean="0"/>
              <a:t>ocupando 4 bytes</a:t>
            </a:r>
            <a:endParaRPr lang="pt-BR" sz="1800" dirty="0" smtClean="0"/>
          </a:p>
          <a:p>
            <a:r>
              <a:rPr lang="pt-BR" sz="1800" dirty="0" err="1" smtClean="0">
                <a:solidFill>
                  <a:srgbClr val="FFC000"/>
                </a:solidFill>
              </a:rPr>
              <a:t>void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writeLong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err="1" smtClean="0">
                <a:solidFill>
                  <a:srgbClr val="FFC000"/>
                </a:solidFill>
              </a:rPr>
              <a:t>long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/>
              <a:t>Grava um número </a:t>
            </a:r>
            <a:r>
              <a:rPr lang="pt-BR" sz="1800" dirty="0" err="1" smtClean="0"/>
              <a:t>long</a:t>
            </a:r>
            <a:r>
              <a:rPr lang="pt-BR" sz="1800" dirty="0" smtClean="0"/>
              <a:t> ocupando 8 bytes</a:t>
            </a:r>
            <a:endParaRPr lang="pt-BR" sz="1800" dirty="0" smtClean="0"/>
          </a:p>
          <a:p>
            <a:r>
              <a:rPr lang="pt-BR" sz="1800" dirty="0" err="1" smtClean="0">
                <a:solidFill>
                  <a:srgbClr val="FFC000"/>
                </a:solidFill>
              </a:rPr>
              <a:t>void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writeFloat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err="1" smtClean="0">
                <a:solidFill>
                  <a:srgbClr val="FFC000"/>
                </a:solidFill>
              </a:rPr>
              <a:t>float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/>
              <a:t>Grava um número </a:t>
            </a:r>
            <a:r>
              <a:rPr lang="pt-BR" sz="1800" dirty="0" err="1" smtClean="0"/>
              <a:t>float</a:t>
            </a:r>
            <a:r>
              <a:rPr lang="pt-BR" sz="1800" dirty="0" smtClean="0"/>
              <a:t> ocupando 4 bytes</a:t>
            </a:r>
            <a:endParaRPr lang="pt-BR" sz="1800" dirty="0" smtClean="0"/>
          </a:p>
          <a:p>
            <a:r>
              <a:rPr lang="pt-BR" sz="1800" dirty="0" err="1" smtClean="0">
                <a:solidFill>
                  <a:srgbClr val="FFC000"/>
                </a:solidFill>
              </a:rPr>
              <a:t>void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writeDouble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err="1" smtClean="0">
                <a:solidFill>
                  <a:srgbClr val="FFC000"/>
                </a:solidFill>
              </a:rPr>
              <a:t>double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/>
              <a:t>Grava um número </a:t>
            </a:r>
            <a:r>
              <a:rPr lang="pt-BR" sz="1800" dirty="0" err="1" smtClean="0"/>
              <a:t>double</a:t>
            </a:r>
            <a:r>
              <a:rPr lang="pt-BR" sz="1800" dirty="0" smtClean="0"/>
              <a:t> ocupando 8 bytes</a:t>
            </a:r>
            <a:endParaRPr lang="pt-BR" sz="1800" dirty="0" smtClean="0"/>
          </a:p>
          <a:p>
            <a:r>
              <a:rPr lang="pt-BR" sz="1800" dirty="0" err="1" smtClean="0">
                <a:solidFill>
                  <a:srgbClr val="FFC000"/>
                </a:solidFill>
              </a:rPr>
              <a:t>void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write</a:t>
            </a:r>
            <a:r>
              <a:rPr lang="pt-BR" sz="1800" dirty="0" smtClean="0">
                <a:solidFill>
                  <a:srgbClr val="FFC000"/>
                </a:solidFill>
              </a:rPr>
              <a:t>(byte[])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/>
              <a:t>Grava um conjunto de bytes</a:t>
            </a:r>
            <a:endParaRPr lang="pt-BR" sz="1800" dirty="0" smtClean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355976" y="1600200"/>
            <a:ext cx="4104456" cy="4525963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endParaRPr lang="pt-BR" sz="2200" dirty="0" smtClean="0"/>
          </a:p>
          <a:p>
            <a:r>
              <a:rPr lang="pt-BR" sz="1800" dirty="0" err="1" smtClean="0">
                <a:solidFill>
                  <a:srgbClr val="FFC000"/>
                </a:solidFill>
              </a:rPr>
              <a:t>void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writeBoolean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err="1" smtClean="0">
                <a:solidFill>
                  <a:srgbClr val="FFC000"/>
                </a:solidFill>
              </a:rPr>
              <a:t>boolean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br>
              <a:rPr lang="pt-BR" sz="1800" dirty="0" smtClean="0">
                <a:solidFill>
                  <a:srgbClr val="FFC000"/>
                </a:solidFill>
              </a:rPr>
            </a:br>
            <a:r>
              <a:rPr lang="pt-BR" sz="1800" dirty="0" smtClean="0"/>
              <a:t>Grava </a:t>
            </a:r>
            <a:r>
              <a:rPr lang="pt-BR" sz="1800" dirty="0" smtClean="0"/>
              <a:t>um </a:t>
            </a:r>
            <a:r>
              <a:rPr lang="pt-BR" sz="1800" dirty="0" err="1" smtClean="0"/>
              <a:t>boolean</a:t>
            </a:r>
            <a:r>
              <a:rPr lang="pt-BR" sz="1800" dirty="0" smtClean="0"/>
              <a:t> </a:t>
            </a:r>
            <a:r>
              <a:rPr lang="pt-BR" sz="1800" dirty="0" smtClean="0"/>
              <a:t>ocupando um </a:t>
            </a:r>
            <a:r>
              <a:rPr lang="pt-BR" sz="1800" dirty="0" smtClean="0"/>
              <a:t>byte</a:t>
            </a:r>
            <a:endParaRPr lang="pt-BR" sz="1800" dirty="0" smtClean="0"/>
          </a:p>
          <a:p>
            <a:r>
              <a:rPr lang="pt-BR" sz="1800" dirty="0" err="1" smtClean="0">
                <a:solidFill>
                  <a:srgbClr val="FFC000"/>
                </a:solidFill>
              </a:rPr>
              <a:t>void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writeByte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err="1" smtClean="0">
                <a:solidFill>
                  <a:srgbClr val="FFC000"/>
                </a:solidFill>
              </a:rPr>
              <a:t>int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br>
              <a:rPr lang="pt-BR" sz="1800" dirty="0" smtClean="0">
                <a:solidFill>
                  <a:srgbClr val="FFC000"/>
                </a:solidFill>
              </a:rPr>
            </a:br>
            <a:r>
              <a:rPr lang="pt-BR" sz="1800" dirty="0" smtClean="0"/>
              <a:t>Converte o número para byte e grava</a:t>
            </a:r>
            <a:endParaRPr lang="pt-BR" sz="1800" dirty="0" smtClean="0"/>
          </a:p>
          <a:p>
            <a:r>
              <a:rPr lang="pt-BR" sz="1800" dirty="0" err="1" smtClean="0">
                <a:solidFill>
                  <a:srgbClr val="FFC000"/>
                </a:solidFill>
              </a:rPr>
              <a:t>void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writeShort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err="1" smtClean="0">
                <a:solidFill>
                  <a:srgbClr val="FFC000"/>
                </a:solidFill>
              </a:rPr>
              <a:t>int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br>
              <a:rPr lang="pt-BR" sz="1800" dirty="0" smtClean="0">
                <a:solidFill>
                  <a:srgbClr val="FFC000"/>
                </a:solidFill>
              </a:rPr>
            </a:br>
            <a:r>
              <a:rPr lang="pt-BR" sz="1800" dirty="0" smtClean="0"/>
              <a:t>Converte o número para short e grava ocupando 2 bytes</a:t>
            </a:r>
            <a:endParaRPr lang="pt-BR" sz="1800" dirty="0" smtClean="0"/>
          </a:p>
          <a:p>
            <a:r>
              <a:rPr lang="pt-BR" sz="1800" dirty="0" err="1" smtClean="0">
                <a:solidFill>
                  <a:srgbClr val="FFC000"/>
                </a:solidFill>
              </a:rPr>
              <a:t>void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writeChar</a:t>
            </a:r>
            <a:r>
              <a:rPr lang="pt-BR" sz="1800" dirty="0" smtClean="0">
                <a:solidFill>
                  <a:srgbClr val="FFC000"/>
                </a:solidFill>
              </a:rPr>
              <a:t>(</a:t>
            </a:r>
            <a:r>
              <a:rPr lang="pt-BR" sz="1800" dirty="0" err="1" smtClean="0">
                <a:solidFill>
                  <a:srgbClr val="FFC000"/>
                </a:solidFill>
              </a:rPr>
              <a:t>int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br>
              <a:rPr lang="pt-BR" sz="1800" dirty="0" smtClean="0">
                <a:solidFill>
                  <a:srgbClr val="FFC000"/>
                </a:solidFill>
              </a:rPr>
            </a:br>
            <a:r>
              <a:rPr lang="pt-BR" sz="1800" dirty="0" smtClean="0"/>
              <a:t>Converte o número para </a:t>
            </a:r>
            <a:r>
              <a:rPr lang="pt-BR" sz="1800" dirty="0" err="1" smtClean="0"/>
              <a:t>char</a:t>
            </a:r>
            <a:r>
              <a:rPr lang="pt-BR" sz="1800" dirty="0" smtClean="0"/>
              <a:t> e grava ocupando 4 bytes</a:t>
            </a:r>
            <a:endParaRPr lang="pt-BR" sz="1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RandomAccessFile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905200" cy="4525963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 dirty="0" smtClean="0"/>
              <a:t>Lendo dados:</a:t>
            </a:r>
          </a:p>
          <a:p>
            <a:r>
              <a:rPr lang="pt-BR" sz="1800" dirty="0" err="1" smtClean="0">
                <a:solidFill>
                  <a:srgbClr val="FFC000"/>
                </a:solidFill>
              </a:rPr>
              <a:t>int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readInt</a:t>
            </a:r>
            <a:r>
              <a:rPr lang="pt-BR" sz="1800" dirty="0" smtClean="0">
                <a:solidFill>
                  <a:srgbClr val="FFC000"/>
                </a:solidFill>
              </a:rPr>
              <a:t>()</a:t>
            </a:r>
            <a:br>
              <a:rPr lang="pt-BR" sz="1800" dirty="0" smtClean="0">
                <a:solidFill>
                  <a:srgbClr val="FFC000"/>
                </a:solidFill>
              </a:rPr>
            </a:br>
            <a:r>
              <a:rPr lang="pt-BR" sz="1800" dirty="0" smtClean="0"/>
              <a:t>Lê os próximos 4 bytes retornando um </a:t>
            </a:r>
            <a:r>
              <a:rPr lang="pt-BR" sz="1800" u="sng" dirty="0" err="1" smtClean="0"/>
              <a:t>int</a:t>
            </a:r>
            <a:endParaRPr lang="pt-BR" sz="1800" u="sng" dirty="0" smtClean="0"/>
          </a:p>
          <a:p>
            <a:r>
              <a:rPr lang="pt-BR" sz="1800" dirty="0" err="1" smtClean="0">
                <a:solidFill>
                  <a:srgbClr val="FFC000"/>
                </a:solidFill>
              </a:rPr>
              <a:t>long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readLong</a:t>
            </a:r>
            <a:r>
              <a:rPr lang="pt-BR" sz="1800" dirty="0" smtClean="0">
                <a:solidFill>
                  <a:srgbClr val="FFC000"/>
                </a:solidFill>
              </a:rPr>
              <a:t>()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/>
              <a:t>Lê os próximos 8 bytes retornando um </a:t>
            </a:r>
            <a:r>
              <a:rPr lang="pt-BR" sz="1800" u="sng" dirty="0" err="1" smtClean="0"/>
              <a:t>long</a:t>
            </a:r>
            <a:endParaRPr lang="pt-BR" sz="1800" u="sng" dirty="0" smtClean="0"/>
          </a:p>
          <a:p>
            <a:r>
              <a:rPr lang="pt-BR" sz="1800" dirty="0" err="1" smtClean="0">
                <a:solidFill>
                  <a:srgbClr val="FFC000"/>
                </a:solidFill>
              </a:rPr>
              <a:t>float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readFloat</a:t>
            </a:r>
            <a:r>
              <a:rPr lang="pt-BR" sz="1800" dirty="0" smtClean="0">
                <a:solidFill>
                  <a:srgbClr val="FFC000"/>
                </a:solidFill>
              </a:rPr>
              <a:t>()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/>
              <a:t>Lê os próximos 4 bytes retornando um </a:t>
            </a:r>
            <a:r>
              <a:rPr lang="pt-BR" sz="1800" u="sng" dirty="0" err="1" smtClean="0"/>
              <a:t>float</a:t>
            </a:r>
            <a:endParaRPr lang="pt-BR" sz="1800" u="sng" dirty="0" smtClean="0"/>
          </a:p>
          <a:p>
            <a:r>
              <a:rPr lang="pt-BR" sz="1800" dirty="0" err="1" smtClean="0">
                <a:solidFill>
                  <a:srgbClr val="FFC000"/>
                </a:solidFill>
              </a:rPr>
              <a:t>double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readDouble</a:t>
            </a:r>
            <a:r>
              <a:rPr lang="pt-BR" sz="1800" dirty="0" smtClean="0">
                <a:solidFill>
                  <a:srgbClr val="FFC000"/>
                </a:solidFill>
              </a:rPr>
              <a:t>()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/>
              <a:t>Lê os próximos 8 bytes retornando um </a:t>
            </a:r>
            <a:r>
              <a:rPr lang="pt-BR" sz="1800" u="sng" dirty="0" err="1" smtClean="0"/>
              <a:t>double</a:t>
            </a:r>
            <a:endParaRPr lang="pt-BR" sz="1800" u="sng" dirty="0" smtClean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355976" y="1600200"/>
            <a:ext cx="4104456" cy="4525963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endParaRPr lang="pt-BR" sz="2200" dirty="0" smtClean="0"/>
          </a:p>
          <a:p>
            <a:r>
              <a:rPr lang="pt-BR" sz="1800" dirty="0" err="1" smtClean="0">
                <a:solidFill>
                  <a:srgbClr val="FFC000"/>
                </a:solidFill>
              </a:rPr>
              <a:t>int</a:t>
            </a:r>
            <a:r>
              <a:rPr lang="pt-BR" sz="1800" dirty="0" smtClean="0">
                <a:solidFill>
                  <a:srgbClr val="FFC000"/>
                </a:solidFill>
              </a:rPr>
              <a:t> read(byte[], </a:t>
            </a:r>
            <a:r>
              <a:rPr lang="pt-BR" sz="1800" dirty="0" err="1" smtClean="0">
                <a:solidFill>
                  <a:srgbClr val="FFC000"/>
                </a:solidFill>
              </a:rPr>
              <a:t>int</a:t>
            </a:r>
            <a:r>
              <a:rPr lang="pt-BR" sz="1800" dirty="0" smtClean="0">
                <a:solidFill>
                  <a:srgbClr val="FFC000"/>
                </a:solidFill>
              </a:rPr>
              <a:t>, </a:t>
            </a:r>
            <a:r>
              <a:rPr lang="pt-BR" sz="1800" dirty="0" err="1" smtClean="0">
                <a:solidFill>
                  <a:srgbClr val="FFC000"/>
                </a:solidFill>
              </a:rPr>
              <a:t>int</a:t>
            </a:r>
            <a:r>
              <a:rPr lang="pt-BR" sz="1800" dirty="0" smtClean="0">
                <a:solidFill>
                  <a:srgbClr val="FFC000"/>
                </a:solidFill>
              </a:rPr>
              <a:t>)</a:t>
            </a:r>
            <a:br>
              <a:rPr lang="pt-BR" sz="1800" dirty="0" smtClean="0">
                <a:solidFill>
                  <a:srgbClr val="FFC000"/>
                </a:solidFill>
              </a:rPr>
            </a:br>
            <a:r>
              <a:rPr lang="pt-BR" sz="1800" dirty="0" smtClean="0"/>
              <a:t>Lê um conjunto de bytes carregando-os em um </a:t>
            </a:r>
            <a:r>
              <a:rPr lang="pt-BR" sz="1800" u="sng" dirty="0" err="1" smtClean="0"/>
              <a:t>array</a:t>
            </a:r>
            <a:endParaRPr lang="pt-BR" sz="1800" u="sng" dirty="0" smtClean="0"/>
          </a:p>
          <a:p>
            <a:r>
              <a:rPr lang="pt-BR" sz="1800" dirty="0" err="1" smtClean="0">
                <a:solidFill>
                  <a:srgbClr val="FFC000"/>
                </a:solidFill>
              </a:rPr>
              <a:t>boolean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readBoolean</a:t>
            </a:r>
            <a:r>
              <a:rPr lang="pt-BR" sz="1800" dirty="0" smtClean="0">
                <a:solidFill>
                  <a:srgbClr val="FFC000"/>
                </a:solidFill>
              </a:rPr>
              <a:t>()</a:t>
            </a:r>
            <a:r>
              <a:rPr lang="pt-BR" sz="1800" dirty="0" smtClean="0">
                <a:solidFill>
                  <a:srgbClr val="FFC000"/>
                </a:solidFill>
              </a:rPr>
              <a:t/>
            </a:r>
            <a:br>
              <a:rPr lang="pt-BR" sz="1800" dirty="0" smtClean="0">
                <a:solidFill>
                  <a:srgbClr val="FFC000"/>
                </a:solidFill>
              </a:rPr>
            </a:br>
            <a:r>
              <a:rPr lang="pt-BR" sz="1800" dirty="0" smtClean="0"/>
              <a:t>Lê o próximo byte retornando um </a:t>
            </a:r>
            <a:r>
              <a:rPr lang="pt-BR" sz="1800" u="sng" dirty="0" err="1" smtClean="0"/>
              <a:t>boolean</a:t>
            </a:r>
            <a:endParaRPr lang="pt-BR" sz="1800" u="sng" dirty="0" smtClean="0"/>
          </a:p>
          <a:p>
            <a:r>
              <a:rPr lang="pt-BR" sz="1800" dirty="0" smtClean="0">
                <a:solidFill>
                  <a:srgbClr val="FFC000"/>
                </a:solidFill>
              </a:rPr>
              <a:t>byte </a:t>
            </a:r>
            <a:r>
              <a:rPr lang="pt-BR" sz="1800" dirty="0" err="1" smtClean="0">
                <a:solidFill>
                  <a:srgbClr val="FFC000"/>
                </a:solidFill>
              </a:rPr>
              <a:t>readByte</a:t>
            </a:r>
            <a:r>
              <a:rPr lang="pt-BR" sz="1800" dirty="0" smtClean="0">
                <a:solidFill>
                  <a:srgbClr val="FFC000"/>
                </a:solidFill>
              </a:rPr>
              <a:t>()</a:t>
            </a:r>
            <a:br>
              <a:rPr lang="pt-BR" sz="1800" dirty="0" smtClean="0">
                <a:solidFill>
                  <a:srgbClr val="FFC000"/>
                </a:solidFill>
              </a:rPr>
            </a:br>
            <a:r>
              <a:rPr lang="pt-BR" sz="1800" dirty="0" smtClean="0"/>
              <a:t>Lê o próximo </a:t>
            </a:r>
            <a:r>
              <a:rPr lang="pt-BR" sz="1800" u="sng" dirty="0" smtClean="0"/>
              <a:t>byte</a:t>
            </a:r>
            <a:endParaRPr lang="pt-BR" sz="1800" u="sng" dirty="0" smtClean="0"/>
          </a:p>
          <a:p>
            <a:r>
              <a:rPr lang="pt-BR" sz="1800" dirty="0" smtClean="0">
                <a:solidFill>
                  <a:srgbClr val="FFC000"/>
                </a:solidFill>
              </a:rPr>
              <a:t>short </a:t>
            </a:r>
            <a:r>
              <a:rPr lang="pt-BR" sz="1800" dirty="0" err="1" smtClean="0">
                <a:solidFill>
                  <a:srgbClr val="FFC000"/>
                </a:solidFill>
              </a:rPr>
              <a:t>readShort</a:t>
            </a:r>
            <a:r>
              <a:rPr lang="pt-BR" sz="1800" dirty="0" smtClean="0">
                <a:solidFill>
                  <a:srgbClr val="FFC000"/>
                </a:solidFill>
              </a:rPr>
              <a:t>()</a:t>
            </a:r>
            <a:br>
              <a:rPr lang="pt-BR" sz="1800" dirty="0" smtClean="0">
                <a:solidFill>
                  <a:srgbClr val="FFC000"/>
                </a:solidFill>
              </a:rPr>
            </a:br>
            <a:r>
              <a:rPr lang="pt-BR" sz="1800" dirty="0" smtClean="0"/>
              <a:t>Lê os próximos 2 bytes retornando um </a:t>
            </a:r>
            <a:r>
              <a:rPr lang="pt-BR" sz="1800" u="sng" dirty="0" smtClean="0"/>
              <a:t>short</a:t>
            </a:r>
            <a:endParaRPr lang="pt-BR" sz="1800" u="sng" dirty="0" smtClean="0"/>
          </a:p>
          <a:p>
            <a:r>
              <a:rPr lang="pt-BR" sz="1800" dirty="0" err="1" smtClean="0">
                <a:solidFill>
                  <a:srgbClr val="FFC000"/>
                </a:solidFill>
              </a:rPr>
              <a:t>char</a:t>
            </a:r>
            <a:r>
              <a:rPr lang="pt-BR" sz="1800" dirty="0" smtClean="0">
                <a:solidFill>
                  <a:srgbClr val="FFC000"/>
                </a:solidFill>
              </a:rPr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readChar</a:t>
            </a:r>
            <a:r>
              <a:rPr lang="pt-BR" sz="1800" dirty="0" smtClean="0">
                <a:solidFill>
                  <a:srgbClr val="FFC000"/>
                </a:solidFill>
              </a:rPr>
              <a:t>()</a:t>
            </a:r>
            <a:br>
              <a:rPr lang="pt-BR" sz="1800" dirty="0" smtClean="0">
                <a:solidFill>
                  <a:srgbClr val="FFC000"/>
                </a:solidFill>
              </a:rPr>
            </a:br>
            <a:r>
              <a:rPr lang="pt-BR" sz="1800" dirty="0" smtClean="0"/>
              <a:t>Lê os próximos 4 bytes retornando um </a:t>
            </a:r>
            <a:r>
              <a:rPr lang="pt-BR" sz="1800" u="sng" dirty="0" err="1" smtClean="0"/>
              <a:t>char</a:t>
            </a:r>
            <a:endParaRPr lang="pt-BR" sz="1800" u="sng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Acesso a arquivos </a:t>
            </a:r>
            <a:r>
              <a:rPr lang="pt-BR" dirty="0" smtClean="0"/>
              <a:t>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525963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Um</a:t>
            </a:r>
            <a:r>
              <a:rPr lang="pt-BR" sz="2400" baseline="0" dirty="0" smtClean="0"/>
              <a:t> arquivo texto é um arquivo que contém informações legíveis e editáveis por quaisquer editores de texto, como o </a:t>
            </a:r>
            <a:r>
              <a:rPr lang="pt-BR" sz="2400" baseline="0" dirty="0" err="1" smtClean="0"/>
              <a:t>Notepad</a:t>
            </a:r>
            <a:r>
              <a:rPr lang="pt-BR" sz="2400" baseline="0" dirty="0" smtClean="0"/>
              <a:t>, Edit, VI e outros.</a:t>
            </a:r>
          </a:p>
          <a:p>
            <a:pPr>
              <a:spcBef>
                <a:spcPts val="2400"/>
              </a:spcBef>
            </a:pPr>
            <a:r>
              <a:rPr lang="pt-BR" sz="2400" baseline="0" dirty="0" smtClean="0"/>
              <a:t>Um arquivo texto pode possuir qualquer extensão, mas geralmente utilizamos a extensão TXT.</a:t>
            </a:r>
          </a:p>
          <a:p>
            <a:pPr>
              <a:spcBef>
                <a:spcPts val="2400"/>
              </a:spcBef>
            </a:pPr>
            <a:r>
              <a:rPr lang="pt-BR" sz="2400" baseline="0" dirty="0" smtClean="0"/>
              <a:t>Através do pacote </a:t>
            </a:r>
            <a:r>
              <a:rPr lang="pt-BR" sz="2400" baseline="0" dirty="0" err="1" smtClean="0"/>
              <a:t>java</a:t>
            </a:r>
            <a:r>
              <a:rPr lang="pt-BR" sz="2400" baseline="0" dirty="0" smtClean="0"/>
              <a:t>.</a:t>
            </a:r>
            <a:r>
              <a:rPr lang="pt-BR" sz="2400" baseline="0" dirty="0" err="1" smtClean="0"/>
              <a:t>io</a:t>
            </a:r>
            <a:r>
              <a:rPr lang="pt-BR" sz="2400" baseline="0" dirty="0" smtClean="0"/>
              <a:t> podemos utilizar classes do Java para leitura e gravação de texto em arquivos deste tipo.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64</a:t>
            </a:fld>
            <a:endParaRPr lang="pt-BR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Acesso a arquivos 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texto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65</a:t>
            </a:fld>
            <a:endParaRPr lang="pt-BR"/>
          </a:p>
        </p:txBody>
      </p:sp>
      <p:graphicFrame>
        <p:nvGraphicFramePr>
          <p:cNvPr id="7" name="Espaço Reservado para Conteúdo 4"/>
          <p:cNvGraphicFramePr>
            <a:graphicFrameLocks/>
          </p:cNvGraphicFramePr>
          <p:nvPr/>
        </p:nvGraphicFramePr>
        <p:xfrm>
          <a:off x="611560" y="1700808"/>
          <a:ext cx="2016224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9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[Abstract]</a:t>
                      </a:r>
                    </a:p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Reader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read()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read(char[])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read(char[],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skip(long n) : long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ready()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close() : void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Espaço Reservado para Conteúdo 4"/>
          <p:cNvGraphicFramePr>
            <a:graphicFrameLocks/>
          </p:cNvGraphicFramePr>
          <p:nvPr/>
        </p:nvGraphicFramePr>
        <p:xfrm>
          <a:off x="3347864" y="2636912"/>
          <a:ext cx="2016224" cy="678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BufferedReader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readLine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String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Espaço Reservado para Conteúdo 4"/>
          <p:cNvGraphicFramePr>
            <a:graphicFrameLocks/>
          </p:cNvGraphicFramePr>
          <p:nvPr/>
        </p:nvGraphicFramePr>
        <p:xfrm>
          <a:off x="5508104" y="5157192"/>
          <a:ext cx="2664296" cy="947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PrintWriter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print(String)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println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(String) : void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printf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(String, Object...) :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PrintWriter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Espaço Reservado para Conteúdo 4"/>
          <p:cNvGraphicFramePr>
            <a:graphicFrameLocks/>
          </p:cNvGraphicFramePr>
          <p:nvPr/>
        </p:nvGraphicFramePr>
        <p:xfrm>
          <a:off x="5940152" y="4221088"/>
          <a:ext cx="1800200" cy="678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</a:tblGrid>
              <a:tr h="30760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BufferedWriter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newLine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() : void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Espaço Reservado para Conteúdo 4"/>
          <p:cNvGraphicFramePr>
            <a:graphicFrameLocks/>
          </p:cNvGraphicFramePr>
          <p:nvPr/>
        </p:nvGraphicFramePr>
        <p:xfrm>
          <a:off x="6012160" y="3284984"/>
          <a:ext cx="165618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</a:tblGrid>
              <a:tr h="25202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FileWriter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Espaço Reservado para Conteúdo 4"/>
          <p:cNvGraphicFramePr>
            <a:graphicFrameLocks/>
          </p:cNvGraphicFramePr>
          <p:nvPr/>
        </p:nvGraphicFramePr>
        <p:xfrm>
          <a:off x="3347864" y="1700808"/>
          <a:ext cx="201622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</a:tblGrid>
              <a:tr h="25202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FileReader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28">
                <a:tc>
                  <a:txBody>
                    <a:bodyPr/>
                    <a:lstStyle/>
                    <a:p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Espaço Reservado para Conteúdo 4"/>
          <p:cNvGraphicFramePr>
            <a:graphicFrameLocks/>
          </p:cNvGraphicFramePr>
          <p:nvPr/>
        </p:nvGraphicFramePr>
        <p:xfrm>
          <a:off x="2915816" y="4077072"/>
          <a:ext cx="172819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</a:tblGrid>
              <a:tr h="3076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[Abstract]</a:t>
                      </a:r>
                    </a:p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Writer</a:t>
                      </a:r>
                      <a:endParaRPr kumimoji="0" lang="pt-BR" sz="12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write(String)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write(char[])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flush() : void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close() : void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0" name="Conector de seta reta 19"/>
          <p:cNvCxnSpPr/>
          <p:nvPr/>
        </p:nvCxnSpPr>
        <p:spPr>
          <a:xfrm flipH="1">
            <a:off x="2627784" y="2060848"/>
            <a:ext cx="7200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2627784" y="2996952"/>
            <a:ext cx="7200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>
            <a:off x="4644008" y="4653136"/>
            <a:ext cx="129614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do 24"/>
          <p:cNvCxnSpPr/>
          <p:nvPr/>
        </p:nvCxnSpPr>
        <p:spPr>
          <a:xfrm rot="10800000" flipV="1">
            <a:off x="4644008" y="3645024"/>
            <a:ext cx="1368152" cy="7200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do 28"/>
          <p:cNvCxnSpPr/>
          <p:nvPr/>
        </p:nvCxnSpPr>
        <p:spPr>
          <a:xfrm rot="10800000">
            <a:off x="4644008" y="4941168"/>
            <a:ext cx="864096" cy="7200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Acesso a arquivos texto</a:t>
            </a:r>
            <a:endParaRPr lang="pt-BR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1"/>
          </p:nvPr>
        </p:nvSpPr>
        <p:spPr>
          <a:xfrm>
            <a:off x="288032" y="1600200"/>
            <a:ext cx="3995936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Reader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Classe abstrata que representa alguma fonte de dados </a:t>
            </a:r>
            <a:r>
              <a:rPr lang="pt-BR" sz="1600" dirty="0" smtClean="0"/>
              <a:t>em formato texto.</a:t>
            </a:r>
            <a:endParaRPr lang="pt-BR" sz="1600" dirty="0" smtClean="0"/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FileReader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algum arquivo </a:t>
            </a:r>
            <a:r>
              <a:rPr lang="pt-BR" sz="1600" dirty="0" smtClean="0"/>
              <a:t>texto de </a:t>
            </a:r>
            <a:r>
              <a:rPr lang="pt-BR" sz="1600" dirty="0" smtClean="0"/>
              <a:t>onde podemos ler dados </a:t>
            </a:r>
            <a:r>
              <a:rPr lang="pt-BR" sz="1600" u="sng" dirty="0" err="1" smtClean="0"/>
              <a:t>caracter</a:t>
            </a:r>
            <a:r>
              <a:rPr lang="pt-BR" sz="1600" u="sng" dirty="0" smtClean="0"/>
              <a:t> </a:t>
            </a:r>
            <a:r>
              <a:rPr lang="pt-BR" sz="1600" u="sng" dirty="0" smtClean="0"/>
              <a:t>a </a:t>
            </a:r>
            <a:r>
              <a:rPr lang="pt-BR" sz="1600" u="sng" dirty="0" err="1" smtClean="0"/>
              <a:t>caracter</a:t>
            </a:r>
            <a:r>
              <a:rPr lang="pt-BR" sz="1600" dirty="0" smtClean="0"/>
              <a:t>.</a:t>
            </a:r>
            <a:endParaRPr lang="pt-BR" sz="1600" dirty="0" smtClean="0"/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BufferedReader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</a:t>
            </a:r>
            <a:r>
              <a:rPr lang="pt-BR" sz="1600" dirty="0" smtClean="0"/>
              <a:t>alguma fonte de texto de onde podemos ler </a:t>
            </a:r>
            <a:r>
              <a:rPr lang="pt-BR" sz="1600" u="sng" dirty="0" smtClean="0"/>
              <a:t>linha a linha</a:t>
            </a:r>
            <a:endParaRPr lang="pt-BR" sz="1600" u="sng" dirty="0" smtClean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481264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Writer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Classe abstrata que representa algum destino de dados em formato texto.</a:t>
            </a:r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FileWriter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algum </a:t>
            </a:r>
            <a:r>
              <a:rPr lang="pt-BR" sz="1600" dirty="0" smtClean="0"/>
              <a:t>arquivo texto </a:t>
            </a:r>
            <a:r>
              <a:rPr lang="pt-BR" sz="1600" dirty="0" smtClean="0"/>
              <a:t>onde podemos </a:t>
            </a:r>
            <a:r>
              <a:rPr lang="pt-BR" sz="1600" dirty="0" smtClean="0"/>
              <a:t>escrever </a:t>
            </a:r>
            <a:r>
              <a:rPr lang="pt-BR" sz="1600" u="sng" dirty="0" err="1" smtClean="0"/>
              <a:t>caracter</a:t>
            </a:r>
            <a:r>
              <a:rPr lang="pt-BR" sz="1600" u="sng" dirty="0" smtClean="0"/>
              <a:t> </a:t>
            </a:r>
            <a:r>
              <a:rPr lang="pt-BR" sz="1600" u="sng" dirty="0" smtClean="0"/>
              <a:t>a </a:t>
            </a:r>
            <a:r>
              <a:rPr lang="pt-BR" sz="1600" u="sng" dirty="0" err="1" smtClean="0"/>
              <a:t>caracter</a:t>
            </a:r>
            <a:r>
              <a:rPr lang="pt-BR" sz="1600" dirty="0" smtClean="0"/>
              <a:t>.</a:t>
            </a:r>
            <a:endParaRPr lang="pt-BR" sz="1600" dirty="0" smtClean="0"/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BufferedWriter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</a:t>
            </a:r>
            <a:r>
              <a:rPr lang="pt-BR" sz="1600" dirty="0" smtClean="0"/>
              <a:t>uma saída de texto onde podemos escrever </a:t>
            </a:r>
            <a:r>
              <a:rPr lang="pt-BR" sz="1600" u="sng" dirty="0" smtClean="0"/>
              <a:t>linha a linha</a:t>
            </a:r>
            <a:r>
              <a:rPr lang="pt-BR" sz="1600" dirty="0" smtClean="0"/>
              <a:t>.</a:t>
            </a:r>
            <a:endParaRPr lang="pt-BR" sz="1600" dirty="0" smtClean="0"/>
          </a:p>
          <a:p>
            <a:pPr>
              <a:spcBef>
                <a:spcPts val="1800"/>
              </a:spcBef>
            </a:pPr>
            <a:r>
              <a:rPr lang="pt-BR" sz="2000" b="1" dirty="0" err="1" smtClean="0"/>
              <a:t>java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io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PrintWriter</a:t>
            </a:r>
            <a:endParaRPr lang="pt-BR" sz="2000" b="1" dirty="0" smtClean="0"/>
          </a:p>
          <a:p>
            <a:pPr lvl="1">
              <a:spcBef>
                <a:spcPts val="600"/>
              </a:spcBef>
            </a:pPr>
            <a:r>
              <a:rPr lang="pt-BR" sz="1600" dirty="0" smtClean="0"/>
              <a:t>Representa uma saída de texto onde podemos escrever </a:t>
            </a:r>
            <a:r>
              <a:rPr lang="pt-BR" sz="1600" u="sng" dirty="0" smtClean="0"/>
              <a:t>linha a linha</a:t>
            </a:r>
            <a:r>
              <a:rPr lang="pt-BR" sz="1600" dirty="0" smtClean="0"/>
              <a:t>, inclusive </a:t>
            </a:r>
            <a:r>
              <a:rPr lang="pt-BR" sz="1600" u="sng" dirty="0" smtClean="0"/>
              <a:t>dados formatados</a:t>
            </a:r>
            <a:r>
              <a:rPr lang="pt-BR" sz="1600" dirty="0" smtClean="0"/>
              <a:t>.</a:t>
            </a:r>
            <a:endParaRPr lang="pt-BR" sz="1600" dirty="0" smtClean="0"/>
          </a:p>
          <a:p>
            <a:pPr>
              <a:spcBef>
                <a:spcPts val="600"/>
              </a:spcBef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Reader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298092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sz="2000" dirty="0" smtClean="0"/>
              <a:t>Um </a:t>
            </a:r>
            <a:r>
              <a:rPr lang="pt-BR" sz="2000" dirty="0" err="1" smtClean="0"/>
              <a:t>Reader</a:t>
            </a:r>
            <a:r>
              <a:rPr lang="pt-BR" sz="2000" dirty="0" smtClean="0"/>
              <a:t> </a:t>
            </a:r>
            <a:r>
              <a:rPr lang="pt-BR" sz="2000" dirty="0" smtClean="0"/>
              <a:t>(também chamado de </a:t>
            </a:r>
            <a:r>
              <a:rPr lang="pt-BR" sz="2000" dirty="0" smtClean="0"/>
              <a:t>leitor) </a:t>
            </a:r>
            <a:r>
              <a:rPr lang="pt-BR" sz="2000" dirty="0" smtClean="0"/>
              <a:t>representa um montante de informações </a:t>
            </a:r>
            <a:r>
              <a:rPr lang="pt-BR" sz="2000" dirty="0" smtClean="0"/>
              <a:t>em formato texto </a:t>
            </a:r>
            <a:r>
              <a:rPr lang="pt-BR" sz="2000" dirty="0" smtClean="0"/>
              <a:t>enfileirados de onde podemos capturar seus dados </a:t>
            </a:r>
            <a:r>
              <a:rPr lang="pt-BR" sz="2000" dirty="0" err="1" smtClean="0"/>
              <a:t>caracter</a:t>
            </a:r>
            <a:r>
              <a:rPr lang="pt-BR" sz="2000" dirty="0" smtClean="0"/>
              <a:t> a </a:t>
            </a:r>
            <a:r>
              <a:rPr lang="pt-BR" sz="2000" dirty="0" err="1" smtClean="0"/>
              <a:t>caracter</a:t>
            </a:r>
            <a:r>
              <a:rPr lang="pt-BR" sz="2000" dirty="0" smtClean="0"/>
              <a:t>.</a:t>
            </a:r>
            <a:endParaRPr lang="pt-BR" sz="2000" dirty="0" smtClean="0"/>
          </a:p>
          <a:p>
            <a:pPr>
              <a:spcBef>
                <a:spcPts val="1200"/>
              </a:spcBef>
            </a:pPr>
            <a:r>
              <a:rPr lang="pt-BR" sz="2000" dirty="0" smtClean="0"/>
              <a:t>Algumas implementações desta classe podem também capturar dados linha a linha.</a:t>
            </a:r>
            <a:endParaRPr lang="pt-BR" sz="2000" dirty="0" smtClean="0"/>
          </a:p>
          <a:p>
            <a:pPr>
              <a:spcBef>
                <a:spcPts val="1200"/>
              </a:spcBef>
            </a:pPr>
            <a:r>
              <a:rPr lang="pt-BR" sz="2000" dirty="0" smtClean="0"/>
              <a:t>Uma </a:t>
            </a:r>
            <a:r>
              <a:rPr lang="pt-BR" sz="2000" dirty="0" smtClean="0"/>
              <a:t>instância da classe </a:t>
            </a:r>
            <a:r>
              <a:rPr lang="pt-BR" sz="2000" b="1" i="1" dirty="0" err="1" smtClean="0"/>
              <a:t>Reader</a:t>
            </a:r>
            <a:r>
              <a:rPr lang="pt-BR" sz="2000" dirty="0" smtClean="0"/>
              <a:t> </a:t>
            </a:r>
            <a:r>
              <a:rPr lang="pt-BR" sz="2000" dirty="0" smtClean="0"/>
              <a:t>possui um </a:t>
            </a:r>
            <a:r>
              <a:rPr lang="pt-BR" sz="2000" dirty="0" err="1" smtClean="0"/>
              <a:t>posicionador</a:t>
            </a:r>
            <a:r>
              <a:rPr lang="pt-BR" sz="2000" dirty="0" smtClean="0"/>
              <a:t> apontando para algum de seus </a:t>
            </a:r>
            <a:r>
              <a:rPr lang="pt-BR" sz="2000" dirty="0" smtClean="0"/>
              <a:t>caracteres.</a:t>
            </a:r>
            <a:endParaRPr lang="pt-BR" sz="2000" dirty="0" smtClean="0"/>
          </a:p>
          <a:p>
            <a:pPr>
              <a:spcBef>
                <a:spcPts val="1200"/>
              </a:spcBef>
            </a:pPr>
            <a:r>
              <a:rPr lang="pt-BR" sz="2000" dirty="0" smtClean="0"/>
              <a:t>A cada leitura realizada o </a:t>
            </a:r>
            <a:r>
              <a:rPr lang="pt-BR" sz="2000" dirty="0" err="1" smtClean="0"/>
              <a:t>posicionador</a:t>
            </a:r>
            <a:r>
              <a:rPr lang="pt-BR" sz="2000" dirty="0" smtClean="0"/>
              <a:t> captura o </a:t>
            </a:r>
            <a:r>
              <a:rPr lang="pt-BR" sz="2000" dirty="0" err="1" smtClean="0"/>
              <a:t>caracter</a:t>
            </a:r>
            <a:r>
              <a:rPr lang="pt-BR" sz="2000" dirty="0" smtClean="0"/>
              <a:t> </a:t>
            </a:r>
            <a:r>
              <a:rPr lang="pt-BR" sz="2000" dirty="0" smtClean="0"/>
              <a:t>e avança para o próximo, tornando-o disponível para </a:t>
            </a:r>
            <a:r>
              <a:rPr lang="pt-BR" sz="2000" dirty="0" smtClean="0"/>
              <a:t>nova leitura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67</a:t>
            </a:fld>
            <a:endParaRPr lang="pt-BR"/>
          </a:p>
        </p:txBody>
      </p:sp>
      <p:grpSp>
        <p:nvGrpSpPr>
          <p:cNvPr id="49" name="Grupo 48"/>
          <p:cNvGrpSpPr/>
          <p:nvPr/>
        </p:nvGrpSpPr>
        <p:grpSpPr>
          <a:xfrm>
            <a:off x="755576" y="5229200"/>
            <a:ext cx="7128793" cy="936104"/>
            <a:chOff x="755576" y="5229200"/>
            <a:chExt cx="7128793" cy="936104"/>
          </a:xfrm>
        </p:grpSpPr>
        <p:sp>
          <p:nvSpPr>
            <p:cNvPr id="10" name="Retângulo 9"/>
            <p:cNvSpPr/>
            <p:nvPr/>
          </p:nvSpPr>
          <p:spPr>
            <a:xfrm>
              <a:off x="755576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J</a:t>
              </a:r>
              <a:endParaRPr lang="pt-BR" sz="2800" b="1" dirty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1201126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a</a:t>
              </a:r>
              <a:endParaRPr lang="pt-BR" sz="2800" b="1" dirty="0" smtClean="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646675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v</a:t>
              </a:r>
              <a:endParaRPr lang="pt-BR" sz="2800" b="1" dirty="0" smtClean="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2092225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a</a:t>
              </a:r>
              <a:endParaRPr lang="pt-BR" sz="2800" b="1" dirty="0" smtClean="0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2537774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2800" b="1" dirty="0" smtClean="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2983324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é</a:t>
              </a:r>
              <a:endParaRPr lang="pt-BR" sz="2800" b="1" dirty="0" smtClean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3428873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\n</a:t>
              </a:r>
              <a:endParaRPr lang="pt-BR" sz="2800" b="1" dirty="0" smtClean="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874423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D</a:t>
              </a:r>
              <a:endParaRPr lang="pt-BR" sz="2800" b="1" dirty="0" smtClean="0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4319972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i</a:t>
              </a:r>
              <a:endParaRPr lang="pt-BR" sz="2800" b="1" dirty="0" smtClean="0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765522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v</a:t>
              </a:r>
              <a:endParaRPr lang="pt-BR" sz="2800" b="1" dirty="0" smtClean="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211071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e</a:t>
              </a:r>
              <a:endParaRPr lang="pt-BR" sz="2800" b="1" dirty="0" smtClean="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656621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r</a:t>
              </a:r>
              <a:endParaRPr lang="pt-BR" sz="2800" b="1" dirty="0" smtClean="0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102170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t</a:t>
              </a:r>
              <a:endParaRPr lang="pt-BR" sz="2800" b="1" dirty="0" smtClean="0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6547720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i</a:t>
              </a:r>
              <a:endParaRPr lang="pt-BR" sz="2800" b="1" dirty="0" smtClean="0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6993269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d</a:t>
              </a:r>
              <a:endParaRPr lang="pt-BR" sz="2800" b="1" dirty="0" smtClean="0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7438819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o</a:t>
              </a:r>
              <a:endParaRPr lang="pt-BR" sz="2800" b="1" dirty="0" smtClean="0"/>
            </a:p>
          </p:txBody>
        </p:sp>
        <p:sp>
          <p:nvSpPr>
            <p:cNvPr id="48" name="Seta para baixo 47"/>
            <p:cNvSpPr/>
            <p:nvPr/>
          </p:nvSpPr>
          <p:spPr>
            <a:xfrm>
              <a:off x="2195736" y="5229200"/>
              <a:ext cx="244152" cy="360040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Reader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en-US" dirty="0" err="1" smtClean="0"/>
              <a:t>int</a:t>
            </a:r>
            <a:r>
              <a:rPr lang="en-US" dirty="0" smtClean="0"/>
              <a:t> read()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Realiza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leitura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caracter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vez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retornando</a:t>
            </a:r>
            <a:r>
              <a:rPr lang="en-US" sz="2400" dirty="0" smtClean="0"/>
              <a:t> um </a:t>
            </a:r>
            <a:r>
              <a:rPr lang="en-US" sz="2400" dirty="0" err="1" smtClean="0"/>
              <a:t>número</a:t>
            </a:r>
            <a:r>
              <a:rPr lang="en-US" sz="2400" dirty="0" smtClean="0"/>
              <a:t> </a:t>
            </a:r>
            <a:r>
              <a:rPr lang="en-US" sz="2400" dirty="0" err="1" smtClean="0"/>
              <a:t>inteiro</a:t>
            </a:r>
            <a:r>
              <a:rPr lang="en-US" sz="2400" dirty="0" smtClean="0"/>
              <a:t> </a:t>
            </a:r>
            <a:r>
              <a:rPr lang="en-US" sz="2400" dirty="0" smtClean="0"/>
              <a:t>a ser </a:t>
            </a:r>
            <a:r>
              <a:rPr lang="en-US" sz="2400" dirty="0" err="1" smtClean="0"/>
              <a:t>convertido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b="1" i="1" dirty="0" smtClean="0"/>
              <a:t>char</a:t>
            </a:r>
            <a:r>
              <a:rPr lang="en-US" sz="2400" dirty="0" smtClean="0"/>
              <a:t> </a:t>
            </a:r>
            <a:r>
              <a:rPr lang="en-US" sz="2400" dirty="0" smtClean="0"/>
              <a:t>e </a:t>
            </a:r>
            <a:r>
              <a:rPr lang="en-US" sz="2400" dirty="0" err="1" smtClean="0"/>
              <a:t>avança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o </a:t>
            </a:r>
            <a:r>
              <a:rPr lang="en-US" sz="2400" dirty="0" err="1" smtClean="0"/>
              <a:t>próximo</a:t>
            </a:r>
            <a:r>
              <a:rPr lang="en-US" sz="2400" dirty="0" smtClean="0"/>
              <a:t> </a:t>
            </a:r>
            <a:r>
              <a:rPr lang="en-US" sz="2400" dirty="0" err="1" smtClean="0"/>
              <a:t>caracter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Caso</a:t>
            </a:r>
            <a:r>
              <a:rPr lang="en-US" sz="2400" dirty="0" smtClean="0"/>
              <a:t> o </a:t>
            </a:r>
            <a:r>
              <a:rPr lang="en-US" sz="2400" dirty="0" err="1" smtClean="0"/>
              <a:t>posicionador</a:t>
            </a:r>
            <a:r>
              <a:rPr lang="en-US" sz="2400" dirty="0" smtClean="0"/>
              <a:t> </a:t>
            </a:r>
            <a:r>
              <a:rPr lang="en-US" sz="2400" dirty="0" err="1" smtClean="0"/>
              <a:t>estiver</a:t>
            </a:r>
            <a:r>
              <a:rPr lang="en-US" sz="2400" dirty="0" smtClean="0"/>
              <a:t> </a:t>
            </a:r>
            <a:r>
              <a:rPr lang="en-US" sz="2400" dirty="0" err="1" smtClean="0"/>
              <a:t>apontando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depois</a:t>
            </a:r>
            <a:r>
              <a:rPr lang="en-US" sz="2400" dirty="0" smtClean="0"/>
              <a:t> do </a:t>
            </a:r>
            <a:r>
              <a:rPr lang="en-US" sz="2400" dirty="0" err="1" smtClean="0"/>
              <a:t>último</a:t>
            </a:r>
            <a:r>
              <a:rPr lang="en-US" sz="2400" dirty="0" smtClean="0"/>
              <a:t> </a:t>
            </a:r>
            <a:r>
              <a:rPr lang="en-US" sz="2400" dirty="0" err="1" smtClean="0"/>
              <a:t>caracter</a:t>
            </a:r>
            <a:r>
              <a:rPr lang="en-US" sz="2400" dirty="0" smtClean="0"/>
              <a:t>,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</a:t>
            </a:r>
            <a:r>
              <a:rPr lang="en-US" sz="2400" dirty="0" err="1" smtClean="0"/>
              <a:t>retorna</a:t>
            </a:r>
            <a:r>
              <a:rPr lang="en-US" sz="2400" dirty="0" smtClean="0"/>
              <a:t> o valor -1.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68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Reader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Reader </a:t>
            </a:r>
            <a:r>
              <a:rPr lang="en-US" sz="2400" dirty="0" err="1" smtClean="0">
                <a:solidFill>
                  <a:srgbClr val="FFC000"/>
                </a:solidFill>
              </a:rPr>
              <a:t>reader</a:t>
            </a:r>
            <a:r>
              <a:rPr lang="en-US" sz="2400" dirty="0" smtClean="0"/>
              <a:t> </a:t>
            </a:r>
            <a:r>
              <a:rPr lang="en-US" sz="2400" dirty="0" smtClean="0"/>
              <a:t>= new </a:t>
            </a:r>
            <a:r>
              <a:rPr lang="en-US" sz="2400" dirty="0" err="1" smtClean="0"/>
              <a:t>FileReader</a:t>
            </a:r>
            <a:r>
              <a:rPr lang="en-US" sz="2400" dirty="0" smtClean="0"/>
              <a:t>(“</a:t>
            </a:r>
            <a:r>
              <a:rPr lang="en-US" sz="2400" dirty="0" smtClean="0"/>
              <a:t>C</a:t>
            </a:r>
            <a:r>
              <a:rPr lang="en-US" sz="2400" dirty="0" smtClean="0"/>
              <a:t>:\\carta.txt”);</a:t>
            </a:r>
            <a:endParaRPr lang="en-US" sz="2400" dirty="0" smtClean="0"/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char[] dados = new char[4];</a:t>
            </a:r>
            <a:endParaRPr lang="en-US" sz="2400" dirty="0" smtClean="0"/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dados[0</a:t>
            </a:r>
            <a:r>
              <a:rPr lang="en-US" sz="2400" dirty="0" smtClean="0"/>
              <a:t>] </a:t>
            </a:r>
            <a:r>
              <a:rPr lang="en-US" sz="2400" dirty="0" smtClean="0"/>
              <a:t>= </a:t>
            </a:r>
            <a:r>
              <a:rPr lang="en-US" sz="2400" dirty="0" smtClean="0"/>
              <a:t>(char) </a:t>
            </a:r>
            <a:r>
              <a:rPr lang="en-US" sz="2400" dirty="0" err="1" smtClean="0">
                <a:solidFill>
                  <a:srgbClr val="FFC000"/>
                </a:solidFill>
              </a:rPr>
              <a:t>reader</a:t>
            </a:r>
            <a:r>
              <a:rPr lang="en-US" sz="2400" dirty="0" err="1" smtClean="0">
                <a:solidFill>
                  <a:srgbClr val="FFC000"/>
                </a:solidFill>
              </a:rPr>
              <a:t>.read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  <a:r>
              <a:rPr lang="en-US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dados</a:t>
            </a:r>
            <a:r>
              <a:rPr lang="en-US" sz="2400" dirty="0" smtClean="0"/>
              <a:t>[1] </a:t>
            </a:r>
            <a:r>
              <a:rPr lang="en-US" sz="2400" dirty="0" smtClean="0"/>
              <a:t>= </a:t>
            </a:r>
            <a:r>
              <a:rPr lang="en-US" sz="2400" dirty="0" smtClean="0"/>
              <a:t>(char) </a:t>
            </a:r>
            <a:r>
              <a:rPr lang="en-US" sz="2400" dirty="0" err="1" smtClean="0">
                <a:solidFill>
                  <a:srgbClr val="FFC000"/>
                </a:solidFill>
              </a:rPr>
              <a:t>reader.read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  <a:r>
              <a:rPr lang="en-US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dados</a:t>
            </a:r>
            <a:r>
              <a:rPr lang="en-US" sz="2400" dirty="0" smtClean="0"/>
              <a:t>[2] </a:t>
            </a:r>
            <a:r>
              <a:rPr lang="en-US" sz="2400" dirty="0" smtClean="0"/>
              <a:t>= </a:t>
            </a:r>
            <a:r>
              <a:rPr lang="en-US" sz="2400" dirty="0" smtClean="0"/>
              <a:t>(char) </a:t>
            </a:r>
            <a:r>
              <a:rPr lang="en-US" sz="2400" dirty="0" err="1" smtClean="0">
                <a:solidFill>
                  <a:srgbClr val="FFC000"/>
                </a:solidFill>
              </a:rPr>
              <a:t>reader.read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  <a:r>
              <a:rPr lang="en-US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dados</a:t>
            </a:r>
            <a:r>
              <a:rPr lang="en-US" sz="2400" dirty="0" smtClean="0"/>
              <a:t>[3] </a:t>
            </a:r>
            <a:r>
              <a:rPr lang="en-US" sz="2400" dirty="0" smtClean="0"/>
              <a:t>= </a:t>
            </a:r>
            <a:r>
              <a:rPr lang="en-US" sz="2400" dirty="0" smtClean="0"/>
              <a:t>(</a:t>
            </a:r>
            <a:r>
              <a:rPr lang="en-US" sz="2400" dirty="0" smtClean="0"/>
              <a:t>char</a:t>
            </a:r>
            <a:r>
              <a:rPr lang="en-US" sz="2400" dirty="0" smtClean="0"/>
              <a:t>) </a:t>
            </a:r>
            <a:r>
              <a:rPr lang="en-US" sz="2400" dirty="0" err="1" smtClean="0">
                <a:solidFill>
                  <a:srgbClr val="FFC000"/>
                </a:solidFill>
              </a:rPr>
              <a:t>reader.read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  <a:r>
              <a:rPr lang="en-US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err="1" smtClean="0">
                <a:solidFill>
                  <a:srgbClr val="FFC000"/>
                </a:solidFill>
              </a:rPr>
              <a:t>reader.close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  <a:r>
              <a:rPr lang="en-US" sz="2400" dirty="0" smtClean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smtClean="0"/>
              <a:t>String </a:t>
            </a:r>
            <a:r>
              <a:rPr lang="en-US" sz="2400" dirty="0" err="1" smtClean="0"/>
              <a:t>texto</a:t>
            </a:r>
            <a:r>
              <a:rPr lang="en-US" sz="2400" dirty="0" smtClean="0"/>
              <a:t> = new String(</a:t>
            </a:r>
            <a:r>
              <a:rPr lang="en-US" sz="2400" dirty="0" smtClean="0"/>
              <a:t>dados</a:t>
            </a:r>
            <a:r>
              <a:rPr lang="en-US" sz="2400" dirty="0" smtClean="0"/>
              <a:t>);</a:t>
            </a:r>
          </a:p>
          <a:p>
            <a:pPr marL="0" indent="0">
              <a:spcBef>
                <a:spcPts val="0"/>
              </a:spcBef>
              <a:buNone/>
              <a:tabLst>
                <a:tab pos="354013" algn="l"/>
                <a:tab pos="722313" algn="l"/>
              </a:tabLst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dirty="0" err="1" smtClean="0"/>
              <a:t>texto</a:t>
            </a:r>
            <a:r>
              <a:rPr lang="en-US" sz="2400" dirty="0" smtClean="0"/>
              <a:t>);</a:t>
            </a:r>
            <a:endParaRPr lang="en-US" sz="2400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69</a:t>
            </a:fld>
            <a:endParaRPr lang="pt-BR" dirty="0"/>
          </a:p>
        </p:txBody>
      </p:sp>
      <p:grpSp>
        <p:nvGrpSpPr>
          <p:cNvPr id="3" name="Grupo 9"/>
          <p:cNvGrpSpPr/>
          <p:nvPr/>
        </p:nvGrpSpPr>
        <p:grpSpPr>
          <a:xfrm>
            <a:off x="3419872" y="1628800"/>
            <a:ext cx="5184949" cy="1664894"/>
            <a:chOff x="3779912" y="2348881"/>
            <a:chExt cx="5184949" cy="1664894"/>
          </a:xfrm>
        </p:grpSpPr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3779912" y="2348881"/>
              <a:ext cx="3672408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8" name="CaixaDeTexto 47"/>
            <p:cNvSpPr txBox="1"/>
            <p:nvPr/>
          </p:nvSpPr>
          <p:spPr bwMode="auto">
            <a:xfrm>
              <a:off x="6660232" y="3429000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Reader</a:t>
              </a:r>
              <a:endParaRPr lang="pt-BR" sz="1600" dirty="0">
                <a:latin typeface="+mn-lt"/>
              </a:endParaRPr>
            </a:p>
          </p:txBody>
        </p:sp>
      </p:grpSp>
      <p:cxnSp>
        <p:nvCxnSpPr>
          <p:cNvPr id="49" name="Conector angulado 48"/>
          <p:cNvCxnSpPr>
            <a:stCxn id="48" idx="0"/>
            <a:endCxn id="47" idx="3"/>
          </p:cNvCxnSpPr>
          <p:nvPr/>
        </p:nvCxnSpPr>
        <p:spPr>
          <a:xfrm rot="16200000" flipV="1">
            <a:off x="6840347" y="2096758"/>
            <a:ext cx="864095" cy="360227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o 56"/>
          <p:cNvGrpSpPr/>
          <p:nvPr/>
        </p:nvGrpSpPr>
        <p:grpSpPr>
          <a:xfrm>
            <a:off x="755576" y="5229200"/>
            <a:ext cx="7128793" cy="936104"/>
            <a:chOff x="755576" y="5229200"/>
            <a:chExt cx="7128793" cy="936104"/>
          </a:xfrm>
        </p:grpSpPr>
        <p:sp>
          <p:nvSpPr>
            <p:cNvPr id="58" name="Retângulo 57"/>
            <p:cNvSpPr/>
            <p:nvPr/>
          </p:nvSpPr>
          <p:spPr>
            <a:xfrm>
              <a:off x="755576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J</a:t>
              </a:r>
              <a:endParaRPr lang="pt-BR" sz="2800" b="1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1201126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a</a:t>
              </a:r>
              <a:endParaRPr lang="pt-BR" sz="2800" b="1" dirty="0" smtClean="0"/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1646675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v</a:t>
              </a:r>
              <a:endParaRPr lang="pt-BR" sz="2800" b="1" dirty="0" smtClean="0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2092225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a</a:t>
              </a:r>
              <a:endParaRPr lang="pt-BR" sz="2800" b="1" dirty="0" smtClean="0"/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2537774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2800" b="1" dirty="0" smtClean="0"/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2983324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é</a:t>
              </a:r>
              <a:endParaRPr lang="pt-BR" sz="2800" b="1" dirty="0" smtClean="0"/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3428873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\n</a:t>
              </a:r>
              <a:endParaRPr lang="pt-BR" sz="2800" b="1" dirty="0" smtClean="0"/>
            </a:p>
          </p:txBody>
        </p:sp>
        <p:sp>
          <p:nvSpPr>
            <p:cNvPr id="65" name="Retângulo 64"/>
            <p:cNvSpPr/>
            <p:nvPr/>
          </p:nvSpPr>
          <p:spPr>
            <a:xfrm>
              <a:off x="3874423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D</a:t>
              </a:r>
              <a:endParaRPr lang="pt-BR" sz="2800" b="1" dirty="0" smtClean="0"/>
            </a:p>
          </p:txBody>
        </p:sp>
        <p:sp>
          <p:nvSpPr>
            <p:cNvPr id="66" name="Retângulo 65"/>
            <p:cNvSpPr/>
            <p:nvPr/>
          </p:nvSpPr>
          <p:spPr>
            <a:xfrm>
              <a:off x="4319972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i</a:t>
              </a:r>
              <a:endParaRPr lang="pt-BR" sz="2800" b="1" dirty="0" smtClean="0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4765522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v</a:t>
              </a:r>
              <a:endParaRPr lang="pt-BR" sz="2800" b="1" dirty="0" smtClean="0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211071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e</a:t>
              </a:r>
              <a:endParaRPr lang="pt-BR" sz="2800" b="1" dirty="0" smtClean="0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5656621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r</a:t>
              </a:r>
              <a:endParaRPr lang="pt-BR" sz="2800" b="1" dirty="0" smtClean="0"/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6102170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t</a:t>
              </a:r>
              <a:endParaRPr lang="pt-BR" sz="2800" b="1" dirty="0" smtClean="0"/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6547720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i</a:t>
              </a:r>
              <a:endParaRPr lang="pt-BR" sz="2800" b="1" dirty="0" smtClean="0"/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6993269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d</a:t>
              </a:r>
              <a:endParaRPr lang="pt-BR" sz="2800" b="1" dirty="0" smtClean="0"/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7438819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o</a:t>
              </a:r>
              <a:endParaRPr lang="pt-BR" sz="2800" b="1" dirty="0" smtClean="0"/>
            </a:p>
          </p:txBody>
        </p:sp>
        <p:sp>
          <p:nvSpPr>
            <p:cNvPr id="74" name="Seta para baixo 73"/>
            <p:cNvSpPr/>
            <p:nvPr/>
          </p:nvSpPr>
          <p:spPr>
            <a:xfrm>
              <a:off x="2627784" y="5229200"/>
              <a:ext cx="244152" cy="360040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exists</a:t>
            </a:r>
            <a:r>
              <a:rPr lang="pt-BR" sz="2400" dirty="0" smtClean="0"/>
              <a:t>()</a:t>
            </a:r>
          </a:p>
          <a:p>
            <a:pPr lvl="1"/>
            <a:r>
              <a:rPr lang="pt-BR" sz="2000" dirty="0" smtClean="0"/>
              <a:t>Verifica se a instância está apontando para um arquivo ou diretório já existente.</a:t>
            </a:r>
          </a:p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isFile</a:t>
            </a:r>
            <a:r>
              <a:rPr lang="pt-BR" sz="2400" dirty="0" smtClean="0"/>
              <a:t>()</a:t>
            </a:r>
          </a:p>
          <a:p>
            <a:pPr lvl="1"/>
            <a:r>
              <a:rPr lang="pt-BR" sz="2000" dirty="0" smtClean="0"/>
              <a:t>Verifica se a instância está apontando para um arquivo.</a:t>
            </a:r>
          </a:p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isDirectory</a:t>
            </a:r>
            <a:r>
              <a:rPr lang="pt-BR" sz="2400" dirty="0" smtClean="0"/>
              <a:t>()</a:t>
            </a:r>
          </a:p>
          <a:p>
            <a:pPr lvl="1"/>
            <a:r>
              <a:rPr lang="pt-BR" sz="2000" dirty="0" smtClean="0"/>
              <a:t>Verifica se a instância está apontando para um diretório.</a:t>
            </a:r>
          </a:p>
          <a:p>
            <a:pPr>
              <a:spcBef>
                <a:spcPts val="1800"/>
              </a:spcBef>
            </a:pPr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isHidden</a:t>
            </a:r>
            <a:r>
              <a:rPr lang="pt-BR" sz="2400" dirty="0" smtClean="0"/>
              <a:t>()</a:t>
            </a:r>
          </a:p>
          <a:p>
            <a:pPr lvl="1"/>
            <a:r>
              <a:rPr lang="pt-BR" sz="2000" dirty="0" smtClean="0"/>
              <a:t>Verifica se a instância está apontando para um arquivo ou diretório existente e que tenha a propriedade “arquivo oculto” selecionada.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Reader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read(char[])</a:t>
            </a:r>
            <a:endParaRPr lang="en-US" dirty="0" smtClean="0"/>
          </a:p>
          <a:p>
            <a:pPr lvl="1" eaLnBrk="1" hangingPunct="1">
              <a:spcBef>
                <a:spcPts val="3000"/>
              </a:spcBef>
            </a:pP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Principal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</a:t>
            </a:r>
            <a:r>
              <a:rPr lang="en-US" sz="2400" dirty="0" err="1" smtClean="0"/>
              <a:t>o</a:t>
            </a:r>
            <a:r>
              <a:rPr lang="en-US" sz="2400" dirty="0" smtClean="0"/>
              <a:t> da </a:t>
            </a:r>
            <a:r>
              <a:rPr lang="en-US" sz="2400" dirty="0" err="1" smtClean="0"/>
              <a:t>classe</a:t>
            </a:r>
            <a:r>
              <a:rPr lang="en-US" sz="2400" dirty="0" smtClean="0"/>
              <a:t> </a:t>
            </a:r>
            <a:r>
              <a:rPr lang="en-US" sz="2400" dirty="0" smtClean="0"/>
              <a:t>Reader.</a:t>
            </a:r>
            <a:endParaRPr lang="en-US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eaLnBrk="1" hangingPunct="1">
              <a:spcBef>
                <a:spcPts val="3000"/>
              </a:spcBef>
            </a:pP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Realiza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leitura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diversos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caracteres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só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vez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armazenando-os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array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especificado</a:t>
            </a:r>
            <a:r>
              <a:rPr lang="en-US" sz="24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Após</a:t>
            </a:r>
            <a:r>
              <a:rPr lang="en-US" sz="2400" dirty="0" smtClean="0"/>
              <a:t> </a:t>
            </a:r>
            <a:r>
              <a:rPr lang="en-US" sz="2400" dirty="0" err="1" smtClean="0"/>
              <a:t>realizar</a:t>
            </a:r>
            <a:r>
              <a:rPr lang="en-US" sz="2400" dirty="0" smtClean="0"/>
              <a:t> a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</a:t>
            </a:r>
            <a:r>
              <a:rPr lang="en-US" sz="2400" dirty="0" err="1" smtClean="0"/>
              <a:t>retorna</a:t>
            </a:r>
            <a:r>
              <a:rPr lang="en-US" sz="2400" dirty="0" smtClean="0"/>
              <a:t> um </a:t>
            </a:r>
            <a:r>
              <a:rPr lang="en-US" sz="2400" dirty="0" err="1" smtClean="0"/>
              <a:t>número</a:t>
            </a:r>
            <a:r>
              <a:rPr lang="en-US" sz="2400" dirty="0" smtClean="0"/>
              <a:t> </a:t>
            </a:r>
            <a:r>
              <a:rPr lang="en-US" sz="2400" dirty="0" err="1" smtClean="0"/>
              <a:t>inteiro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informando</a:t>
            </a:r>
            <a:r>
              <a:rPr lang="en-US" sz="2400" dirty="0" smtClean="0"/>
              <a:t> </a:t>
            </a:r>
            <a:r>
              <a:rPr lang="en-US" sz="2400" dirty="0" err="1" smtClean="0"/>
              <a:t>quantos</a:t>
            </a:r>
            <a:r>
              <a:rPr lang="en-US" sz="2400" dirty="0" smtClean="0"/>
              <a:t> </a:t>
            </a:r>
            <a:r>
              <a:rPr lang="en-US" sz="2400" dirty="0" err="1" smtClean="0"/>
              <a:t>caracteres</a:t>
            </a:r>
            <a:r>
              <a:rPr lang="en-US" sz="2400" dirty="0" smtClean="0"/>
              <a:t> </a:t>
            </a:r>
            <a:r>
              <a:rPr lang="en-US" sz="2400" dirty="0" err="1" smtClean="0"/>
              <a:t>foram</a:t>
            </a:r>
            <a:r>
              <a:rPr lang="en-US" sz="2400" dirty="0" smtClean="0"/>
              <a:t> </a:t>
            </a:r>
            <a:r>
              <a:rPr lang="en-US" sz="2400" dirty="0" err="1" smtClean="0"/>
              <a:t>realmente</a:t>
            </a:r>
            <a:r>
              <a:rPr lang="en-US" sz="2400" dirty="0" smtClean="0"/>
              <a:t> lidos.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70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Reader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Reader </a:t>
            </a:r>
            <a:r>
              <a:rPr lang="en-US" sz="2400" kern="1200" dirty="0" err="1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reader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new </a:t>
            </a: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FileReader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:\\carta.txt”);</a:t>
            </a:r>
            <a:endParaRPr lang="en-US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char[] 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dados = new 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char[4];</a:t>
            </a:r>
            <a:endParaRPr lang="en-US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400" dirty="0" smtClean="0">
              <a:solidFill>
                <a:srgbClr val="FFC000"/>
              </a:solidFill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pt-BR" sz="2400" dirty="0" smtClean="0">
                <a:solidFill>
                  <a:schemeClr val="accent6"/>
                </a:solidFill>
              </a:rPr>
              <a:t>/* </a:t>
            </a:r>
            <a:r>
              <a:rPr lang="pt-BR" sz="2400" dirty="0" smtClean="0">
                <a:solidFill>
                  <a:schemeClr val="accent6"/>
                </a:solidFill>
              </a:rPr>
              <a:t>Realiza </a:t>
            </a:r>
            <a:r>
              <a:rPr lang="pt-BR" sz="2400" dirty="0" smtClean="0">
                <a:solidFill>
                  <a:schemeClr val="accent6"/>
                </a:solidFill>
              </a:rPr>
              <a:t>a leitura dos próximos </a:t>
            </a:r>
            <a:r>
              <a:rPr lang="pt-BR" sz="2400" dirty="0" smtClean="0">
                <a:solidFill>
                  <a:schemeClr val="accent6"/>
                </a:solidFill>
              </a:rPr>
              <a:t>4 caracteres. </a:t>
            </a:r>
            <a:r>
              <a:rPr lang="pt-BR" sz="2400" dirty="0" smtClean="0">
                <a:solidFill>
                  <a:schemeClr val="accent6"/>
                </a:solidFill>
              </a:rPr>
              <a:t>*/</a:t>
            </a:r>
            <a:endParaRPr lang="en-US" sz="2400" dirty="0" smtClean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FFC000"/>
                </a:solidFill>
              </a:rPr>
              <a:t>int</a:t>
            </a:r>
            <a:r>
              <a:rPr lang="en-US" sz="2400" dirty="0" smtClean="0"/>
              <a:t> quant = </a:t>
            </a:r>
            <a:r>
              <a:rPr lang="en-US" sz="2400" dirty="0" err="1" smtClean="0">
                <a:solidFill>
                  <a:srgbClr val="FFC000"/>
                </a:solidFill>
              </a:rPr>
              <a:t>reader.read</a:t>
            </a:r>
            <a:r>
              <a:rPr lang="en-US" sz="2400" dirty="0" smtClean="0">
                <a:solidFill>
                  <a:srgbClr val="FFC000"/>
                </a:solidFill>
              </a:rPr>
              <a:t>(</a:t>
            </a:r>
            <a:r>
              <a:rPr lang="en-US" sz="2400" dirty="0" smtClean="0"/>
              <a:t>dados</a:t>
            </a:r>
            <a:r>
              <a:rPr lang="en-US" sz="2400" dirty="0" smtClean="0">
                <a:solidFill>
                  <a:srgbClr val="FFC000"/>
                </a:solidFill>
              </a:rPr>
              <a:t>)</a:t>
            </a:r>
            <a:r>
              <a:rPr lang="en-US" sz="2400" dirty="0" smtClean="0"/>
              <a:t>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FFC000"/>
                </a:solidFill>
              </a:rPr>
              <a:t>reader.close</a:t>
            </a:r>
            <a:r>
              <a:rPr lang="en-US" sz="2400" dirty="0" smtClean="0">
                <a:solidFill>
                  <a:srgbClr val="FFC000"/>
                </a:solidFill>
              </a:rPr>
              <a:t>()</a:t>
            </a:r>
            <a:r>
              <a:rPr lang="en-US" sz="2400" dirty="0" smtClean="0"/>
              <a:t>;</a:t>
            </a:r>
            <a:endParaRPr lang="en-US" sz="2400" dirty="0" smtClean="0"/>
          </a:p>
          <a:p>
            <a:pPr marL="0" indent="0" eaLnBrk="1" hangingPunct="1">
              <a:spcBef>
                <a:spcPts val="0"/>
              </a:spcBef>
              <a:buNone/>
            </a:pPr>
            <a:endParaRPr lang="en-US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dirty="0" smtClean="0"/>
              <a:t>String </a:t>
            </a:r>
            <a:r>
              <a:rPr lang="en-US" sz="2400" dirty="0" err="1" smtClean="0"/>
              <a:t>texto</a:t>
            </a:r>
            <a:r>
              <a:rPr lang="en-US" sz="2400" dirty="0" smtClean="0"/>
              <a:t> = new String(dados);</a:t>
            </a:r>
            <a:endParaRPr lang="en-US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4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400" dirty="0" err="1" smtClean="0"/>
              <a:t>texto</a:t>
            </a:r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endParaRPr lang="en-US" sz="24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C62884-6945-4AD0-B9E7-509287E8F1F5}" type="slidenum">
              <a:rPr lang="pt-BR" smtClean="0"/>
              <a:pPr>
                <a:defRPr/>
              </a:pPr>
              <a:t>71</a:t>
            </a:fld>
            <a:endParaRPr lang="pt-BR" dirty="0"/>
          </a:p>
        </p:txBody>
      </p:sp>
      <p:grpSp>
        <p:nvGrpSpPr>
          <p:cNvPr id="44" name="Grupo 43"/>
          <p:cNvGrpSpPr/>
          <p:nvPr/>
        </p:nvGrpSpPr>
        <p:grpSpPr>
          <a:xfrm>
            <a:off x="755576" y="5229200"/>
            <a:ext cx="7128793" cy="936104"/>
            <a:chOff x="755576" y="5229200"/>
            <a:chExt cx="7128793" cy="936104"/>
          </a:xfrm>
        </p:grpSpPr>
        <p:sp>
          <p:nvSpPr>
            <p:cNvPr id="46" name="Retângulo 45"/>
            <p:cNvSpPr/>
            <p:nvPr/>
          </p:nvSpPr>
          <p:spPr>
            <a:xfrm>
              <a:off x="755576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J</a:t>
              </a:r>
              <a:endParaRPr lang="pt-BR" sz="2800" b="1" dirty="0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1201126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a</a:t>
              </a:r>
              <a:endParaRPr lang="pt-BR" sz="2800" b="1" dirty="0" smtClean="0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1646675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v</a:t>
              </a:r>
              <a:endParaRPr lang="pt-BR" sz="2800" b="1" dirty="0" smtClean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2092225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a</a:t>
              </a:r>
              <a:endParaRPr lang="pt-BR" sz="2800" b="1" dirty="0" smtClean="0"/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2537774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2800" b="1" dirty="0" smtClean="0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2983324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é</a:t>
              </a:r>
              <a:endParaRPr lang="pt-BR" sz="2800" b="1" dirty="0" smtClean="0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428873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\n</a:t>
              </a:r>
              <a:endParaRPr lang="pt-BR" sz="2800" b="1" dirty="0" smtClean="0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874423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D</a:t>
              </a:r>
              <a:endParaRPr lang="pt-BR" sz="2800" b="1" dirty="0" smtClean="0"/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319972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i</a:t>
              </a:r>
              <a:endParaRPr lang="pt-BR" sz="2800" b="1" dirty="0" smtClean="0"/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4765522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v</a:t>
              </a:r>
              <a:endParaRPr lang="pt-BR" sz="2800" b="1" dirty="0" smtClean="0"/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5211071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e</a:t>
              </a:r>
              <a:endParaRPr lang="pt-BR" sz="2800" b="1" dirty="0" smtClean="0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656621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r</a:t>
              </a:r>
              <a:endParaRPr lang="pt-BR" sz="2800" b="1" dirty="0" smtClean="0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6102170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t</a:t>
              </a:r>
              <a:endParaRPr lang="pt-BR" sz="2800" b="1" dirty="0" smtClean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6547720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i</a:t>
              </a:r>
              <a:endParaRPr lang="pt-BR" sz="2800" b="1" dirty="0" smtClean="0"/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6993269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d</a:t>
              </a:r>
              <a:endParaRPr lang="pt-BR" sz="2800" b="1" dirty="0" smtClean="0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7438819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o</a:t>
              </a:r>
              <a:endParaRPr lang="pt-BR" sz="2800" b="1" dirty="0" smtClean="0"/>
            </a:p>
          </p:txBody>
        </p:sp>
        <p:sp>
          <p:nvSpPr>
            <p:cNvPr id="62" name="Seta para baixo 61"/>
            <p:cNvSpPr/>
            <p:nvPr/>
          </p:nvSpPr>
          <p:spPr>
            <a:xfrm>
              <a:off x="2627784" y="5229200"/>
              <a:ext cx="244152" cy="360040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Reader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read(char</a:t>
            </a:r>
            <a:r>
              <a:rPr lang="en-US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[], </a:t>
            </a:r>
            <a:r>
              <a:rPr lang="en-US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Realiza</a:t>
            </a:r>
            <a:r>
              <a:rPr lang="en-US" sz="2400" dirty="0" smtClean="0"/>
              <a:t> a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de </a:t>
            </a:r>
            <a:r>
              <a:rPr lang="en-US" sz="2400" dirty="0" err="1" smtClean="0"/>
              <a:t>diversos</a:t>
            </a:r>
            <a:r>
              <a:rPr lang="en-US" sz="2400" dirty="0" smtClean="0"/>
              <a:t> </a:t>
            </a:r>
            <a:r>
              <a:rPr lang="en-US" sz="2400" dirty="0" err="1" smtClean="0"/>
              <a:t>caracteres</a:t>
            </a:r>
            <a:r>
              <a:rPr lang="en-US" sz="2400" dirty="0" smtClean="0"/>
              <a:t> </a:t>
            </a:r>
            <a:r>
              <a:rPr lang="en-US" sz="2400" dirty="0" smtClean="0"/>
              <a:t>de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só</a:t>
            </a:r>
            <a:r>
              <a:rPr lang="en-US" sz="2400" dirty="0" smtClean="0"/>
              <a:t> </a:t>
            </a:r>
            <a:r>
              <a:rPr lang="en-US" sz="2400" dirty="0" err="1" smtClean="0"/>
              <a:t>vez</a:t>
            </a:r>
            <a:r>
              <a:rPr lang="en-US" sz="2400" dirty="0" smtClean="0"/>
              <a:t> </a:t>
            </a:r>
            <a:r>
              <a:rPr lang="en-US" sz="2400" dirty="0" err="1" smtClean="0"/>
              <a:t>armazenando-os</a:t>
            </a:r>
            <a:r>
              <a:rPr lang="en-US" sz="2400" dirty="0" smtClean="0"/>
              <a:t> no array </a:t>
            </a:r>
            <a:r>
              <a:rPr lang="en-US" sz="2400" dirty="0" err="1" smtClean="0"/>
              <a:t>especificado</a:t>
            </a:r>
            <a:r>
              <a:rPr lang="en-US" sz="2400" dirty="0" smtClean="0"/>
              <a:t> e </a:t>
            </a:r>
            <a:r>
              <a:rPr lang="en-US" sz="2400" dirty="0" err="1" smtClean="0"/>
              <a:t>nas</a:t>
            </a:r>
            <a:r>
              <a:rPr lang="en-US" sz="2400" dirty="0" smtClean="0"/>
              <a:t> </a:t>
            </a:r>
            <a:r>
              <a:rPr lang="en-US" sz="2400" dirty="0" err="1" smtClean="0"/>
              <a:t>posições</a:t>
            </a:r>
            <a:r>
              <a:rPr lang="en-US" sz="2400" dirty="0" smtClean="0"/>
              <a:t> </a:t>
            </a:r>
            <a:r>
              <a:rPr lang="en-US" sz="2400" dirty="0" err="1" smtClean="0"/>
              <a:t>especificadas</a:t>
            </a:r>
            <a:r>
              <a:rPr lang="en-US" sz="24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Após</a:t>
            </a:r>
            <a:r>
              <a:rPr lang="en-US" sz="2400" dirty="0" smtClean="0"/>
              <a:t> </a:t>
            </a:r>
            <a:r>
              <a:rPr lang="en-US" sz="2400" dirty="0" err="1" smtClean="0"/>
              <a:t>realizar</a:t>
            </a:r>
            <a:r>
              <a:rPr lang="en-US" sz="2400" dirty="0" smtClean="0"/>
              <a:t> a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método</a:t>
            </a:r>
            <a:r>
              <a:rPr lang="en-US" sz="2400" dirty="0" smtClean="0"/>
              <a:t> </a:t>
            </a:r>
            <a:r>
              <a:rPr lang="en-US" sz="2400" dirty="0" err="1" smtClean="0"/>
              <a:t>retorna</a:t>
            </a:r>
            <a:r>
              <a:rPr lang="en-US" sz="2400" dirty="0" smtClean="0"/>
              <a:t> um </a:t>
            </a:r>
            <a:r>
              <a:rPr lang="en-US" sz="2400" dirty="0" err="1" smtClean="0"/>
              <a:t>número</a:t>
            </a:r>
            <a:r>
              <a:rPr lang="en-US" sz="2400" dirty="0" smtClean="0"/>
              <a:t> </a:t>
            </a:r>
            <a:r>
              <a:rPr lang="en-US" sz="2400" dirty="0" err="1" smtClean="0"/>
              <a:t>inteiro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informando</a:t>
            </a:r>
            <a:r>
              <a:rPr lang="en-US" sz="2400" dirty="0" smtClean="0"/>
              <a:t> </a:t>
            </a:r>
            <a:r>
              <a:rPr lang="en-US" sz="2400" dirty="0" err="1" smtClean="0"/>
              <a:t>quantos</a:t>
            </a:r>
            <a:r>
              <a:rPr lang="en-US" sz="2400" dirty="0" smtClean="0"/>
              <a:t> </a:t>
            </a:r>
            <a:r>
              <a:rPr lang="en-US" sz="2400" dirty="0" err="1" smtClean="0"/>
              <a:t>caracteres</a:t>
            </a:r>
            <a:r>
              <a:rPr lang="en-US" sz="2400" dirty="0" smtClean="0"/>
              <a:t> </a:t>
            </a:r>
            <a:r>
              <a:rPr lang="en-US" sz="2400" dirty="0" err="1" smtClean="0"/>
              <a:t>foram</a:t>
            </a:r>
            <a:r>
              <a:rPr lang="en-US" sz="2400" dirty="0" smtClean="0"/>
              <a:t> </a:t>
            </a:r>
            <a:r>
              <a:rPr lang="en-US" sz="2400" dirty="0" err="1" smtClean="0"/>
              <a:t>realmente</a:t>
            </a:r>
            <a:r>
              <a:rPr lang="en-US" sz="2400" dirty="0" smtClean="0"/>
              <a:t> lidos.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72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Reader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long skip(long)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400" dirty="0" err="1" smtClean="0"/>
              <a:t>Avança</a:t>
            </a:r>
            <a:r>
              <a:rPr lang="en-US" sz="2400" dirty="0" smtClean="0"/>
              <a:t> o </a:t>
            </a:r>
            <a:r>
              <a:rPr lang="en-US" sz="2400" dirty="0" err="1" smtClean="0"/>
              <a:t>posiciondor</a:t>
            </a:r>
            <a:r>
              <a:rPr lang="en-US" sz="2400" dirty="0" smtClean="0"/>
              <a:t> de </a:t>
            </a:r>
            <a:r>
              <a:rPr lang="en-US" sz="2400" dirty="0" err="1" smtClean="0"/>
              <a:t>leitura</a:t>
            </a:r>
            <a:r>
              <a:rPr lang="en-US" sz="2400" dirty="0" smtClean="0"/>
              <a:t> </a:t>
            </a:r>
            <a:r>
              <a:rPr lang="en-US" sz="2400" dirty="0" err="1" smtClean="0"/>
              <a:t>sem</a:t>
            </a:r>
            <a:r>
              <a:rPr lang="en-US" sz="2400" dirty="0" smtClean="0"/>
              <a:t> </a:t>
            </a:r>
            <a:r>
              <a:rPr lang="en-US" sz="2400" dirty="0" err="1" smtClean="0"/>
              <a:t>capturar</a:t>
            </a:r>
            <a:r>
              <a:rPr lang="en-US" sz="2400" dirty="0" smtClean="0"/>
              <a:t> </a:t>
            </a:r>
            <a:r>
              <a:rPr lang="en-US" sz="2400" dirty="0" err="1" smtClean="0"/>
              <a:t>nenhuma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informação</a:t>
            </a:r>
            <a:r>
              <a:rPr lang="en-US" sz="2400" dirty="0" smtClean="0"/>
              <a:t> do </a:t>
            </a:r>
            <a:r>
              <a:rPr lang="en-US" sz="2400" dirty="0" smtClean="0"/>
              <a:t>reader.</a:t>
            </a: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Reader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reader</a:t>
            </a:r>
            <a:r>
              <a:rPr lang="pt-BR" sz="2200" dirty="0" smtClean="0"/>
              <a:t> </a:t>
            </a:r>
            <a:r>
              <a:rPr lang="pt-BR" sz="2200" dirty="0" smtClean="0"/>
              <a:t>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FileReader</a:t>
            </a:r>
            <a:r>
              <a:rPr lang="pt-BR" sz="2200" dirty="0" smtClean="0"/>
              <a:t>(“</a:t>
            </a:r>
            <a:r>
              <a:rPr lang="pt-BR" sz="2200" spc="-100" dirty="0" smtClean="0"/>
              <a:t>C</a:t>
            </a:r>
            <a:r>
              <a:rPr lang="pt-BR" sz="2200" spc="-100" dirty="0" smtClean="0"/>
              <a:t>:\\carta.txt</a:t>
            </a:r>
            <a:r>
              <a:rPr lang="pt-BR" sz="2200" dirty="0" smtClean="0"/>
              <a:t>”);</a:t>
            </a: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char</a:t>
            </a:r>
            <a:r>
              <a:rPr lang="pt-BR" sz="2200" dirty="0" smtClean="0"/>
              <a:t>[] dados </a:t>
            </a:r>
            <a:r>
              <a:rPr lang="pt-BR" sz="2200" dirty="0" smtClean="0"/>
              <a:t>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char</a:t>
            </a:r>
            <a:r>
              <a:rPr lang="pt-BR" sz="2200" dirty="0" smtClean="0"/>
              <a:t>[35</a:t>
            </a:r>
            <a:r>
              <a:rPr lang="pt-BR" sz="2200" dirty="0" smtClean="0"/>
              <a:t>];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pt-BR" sz="2200" dirty="0" err="1" smtClean="0"/>
              <a:t>reader</a:t>
            </a:r>
            <a:r>
              <a:rPr lang="pt-BR" sz="2200" dirty="0" smtClean="0"/>
              <a:t>.read(dados);</a:t>
            </a:r>
            <a:r>
              <a:rPr lang="pt-BR" sz="2200" dirty="0" smtClean="0">
                <a:solidFill>
                  <a:schemeClr val="accent6"/>
                </a:solidFill>
              </a:rPr>
              <a:t>	/* Lê 35 </a:t>
            </a:r>
            <a:r>
              <a:rPr lang="pt-BR" sz="2200" dirty="0" smtClean="0">
                <a:solidFill>
                  <a:schemeClr val="accent6"/>
                </a:solidFill>
              </a:rPr>
              <a:t>caracteres. </a:t>
            </a:r>
            <a:r>
              <a:rPr lang="pt-BR" sz="2200" dirty="0" smtClean="0">
                <a:solidFill>
                  <a:schemeClr val="accent6"/>
                </a:solidFill>
              </a:rPr>
              <a:t>*/</a:t>
            </a:r>
          </a:p>
          <a:p>
            <a:pPr marL="449263" indent="0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pt-BR" sz="2200" dirty="0" err="1" smtClean="0">
                <a:solidFill>
                  <a:srgbClr val="FFC000"/>
                </a:solidFill>
              </a:rPr>
              <a:t>reader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skip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20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	</a:t>
            </a:r>
            <a:r>
              <a:rPr lang="pt-BR" sz="2200" dirty="0" smtClean="0">
                <a:solidFill>
                  <a:schemeClr val="accent6"/>
                </a:solidFill>
              </a:rPr>
              <a:t>/* “Pula” 20 posições. */</a:t>
            </a:r>
          </a:p>
          <a:p>
            <a:pPr marL="449263" indent="0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pt-BR" sz="2200" dirty="0" err="1" smtClean="0"/>
              <a:t>reader</a:t>
            </a:r>
            <a:r>
              <a:rPr lang="pt-BR" sz="2200" dirty="0" smtClean="0"/>
              <a:t>.read(dados);</a:t>
            </a:r>
            <a:r>
              <a:rPr lang="pt-BR" sz="2200" dirty="0" smtClean="0"/>
              <a:t>	</a:t>
            </a:r>
            <a:r>
              <a:rPr lang="pt-BR" sz="2200" dirty="0" smtClean="0">
                <a:solidFill>
                  <a:schemeClr val="accent6"/>
                </a:solidFill>
              </a:rPr>
              <a:t>/* Lê mais 35 </a:t>
            </a:r>
            <a:r>
              <a:rPr lang="pt-BR" sz="2200" dirty="0" smtClean="0">
                <a:solidFill>
                  <a:schemeClr val="accent6"/>
                </a:solidFill>
              </a:rPr>
              <a:t>caracteres. */</a:t>
            </a:r>
          </a:p>
          <a:p>
            <a:pPr marL="449263" indent="0">
              <a:spcBef>
                <a:spcPts val="0"/>
              </a:spcBef>
              <a:buNone/>
              <a:tabLst>
                <a:tab pos="3048000" algn="l"/>
              </a:tabLst>
            </a:pPr>
            <a:r>
              <a:rPr lang="pt-BR" sz="2200" dirty="0" err="1" smtClean="0">
                <a:solidFill>
                  <a:srgbClr val="FFC000"/>
                </a:solidFill>
              </a:rPr>
              <a:t>reader</a:t>
            </a:r>
            <a:r>
              <a:rPr lang="pt-BR" sz="2200" dirty="0" smtClean="0">
                <a:solidFill>
                  <a:srgbClr val="FFC000"/>
                </a:solidFill>
              </a:rPr>
              <a:t>.close()</a:t>
            </a:r>
            <a:r>
              <a:rPr lang="pt-BR" sz="2200" dirty="0" smtClean="0"/>
              <a:t>;</a:t>
            </a:r>
            <a:endParaRPr lang="pt-BR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73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Reader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3196951"/>
          </a:xfrm>
        </p:spPr>
        <p:txBody>
          <a:bodyPr/>
          <a:lstStyle/>
          <a:p>
            <a:pPr eaLnBrk="1" hangingPunct="1"/>
            <a:r>
              <a:rPr lang="en-US" dirty="0" err="1" smtClean="0"/>
              <a:t>boolean</a:t>
            </a:r>
            <a:r>
              <a:rPr lang="en-US" dirty="0" smtClean="0"/>
              <a:t> ready()</a:t>
            </a:r>
            <a:endParaRPr lang="en-US" dirty="0" smtClean="0"/>
          </a:p>
          <a:p>
            <a:pPr lvl="1" eaLnBrk="1" hangingPunct="1">
              <a:spcBef>
                <a:spcPts val="3000"/>
              </a:spcBef>
            </a:pPr>
            <a:r>
              <a:rPr lang="pt-BR" sz="2400" dirty="0" smtClean="0"/>
              <a:t>Verifica se na posição atual há algum </a:t>
            </a:r>
            <a:r>
              <a:rPr lang="pt-BR" sz="2400" dirty="0" err="1" smtClean="0"/>
              <a:t>caracter</a:t>
            </a:r>
            <a:r>
              <a:rPr lang="pt-BR" sz="2400" dirty="0" smtClean="0"/>
              <a:t> disponível para leitura.</a:t>
            </a:r>
          </a:p>
          <a:p>
            <a:pPr lvl="1" eaLnBrk="1" hangingPunct="1">
              <a:spcBef>
                <a:spcPts val="3000"/>
              </a:spcBef>
            </a:pPr>
            <a:r>
              <a:rPr lang="pt-BR" sz="2400" dirty="0" smtClean="0"/>
              <a:t>Retorna </a:t>
            </a:r>
            <a:r>
              <a:rPr lang="pt-BR" sz="2400" b="1" i="1" dirty="0" err="1" smtClean="0"/>
              <a:t>true</a:t>
            </a:r>
            <a:r>
              <a:rPr lang="pt-BR" sz="2400" dirty="0" smtClean="0"/>
              <a:t> quando há algum </a:t>
            </a:r>
            <a:r>
              <a:rPr lang="pt-BR" sz="2400" dirty="0" err="1" smtClean="0"/>
              <a:t>caracter</a:t>
            </a:r>
            <a:r>
              <a:rPr lang="pt-BR" sz="2400" dirty="0" smtClean="0"/>
              <a:t> ou </a:t>
            </a:r>
            <a:r>
              <a:rPr lang="pt-BR" sz="2400" b="1" i="1" dirty="0" err="1" smtClean="0"/>
              <a:t>false</a:t>
            </a:r>
            <a:r>
              <a:rPr lang="pt-BR" sz="2400" dirty="0" smtClean="0"/>
              <a:t> quando o </a:t>
            </a:r>
            <a:r>
              <a:rPr lang="pt-BR" sz="2400" dirty="0" err="1" smtClean="0"/>
              <a:t>posicionador</a:t>
            </a:r>
            <a:r>
              <a:rPr lang="pt-BR" sz="2400" dirty="0" smtClean="0"/>
              <a:t> estiver apontando para após o último </a:t>
            </a:r>
            <a:r>
              <a:rPr lang="pt-BR" sz="2400" dirty="0" err="1" smtClean="0"/>
              <a:t>caracter</a:t>
            </a:r>
            <a:r>
              <a:rPr lang="pt-BR" sz="2400" dirty="0" smtClean="0"/>
              <a:t> do arquivo.</a:t>
            </a:r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74</a:t>
            </a:fld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755576" y="5229200"/>
            <a:ext cx="7444952" cy="936104"/>
            <a:chOff x="755576" y="5229200"/>
            <a:chExt cx="7444952" cy="936104"/>
          </a:xfrm>
        </p:grpSpPr>
        <p:sp>
          <p:nvSpPr>
            <p:cNvPr id="6" name="Retângulo 5"/>
            <p:cNvSpPr/>
            <p:nvPr/>
          </p:nvSpPr>
          <p:spPr>
            <a:xfrm>
              <a:off x="755576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J</a:t>
              </a:r>
              <a:endParaRPr lang="pt-BR" sz="2800" b="1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201126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a</a:t>
              </a:r>
              <a:endParaRPr lang="pt-BR" sz="2800" b="1" dirty="0" smtClean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1646675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v</a:t>
              </a:r>
              <a:endParaRPr lang="pt-BR" sz="2800" b="1" dirty="0" smtClean="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092225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a</a:t>
              </a:r>
              <a:endParaRPr lang="pt-BR" sz="2800" b="1" dirty="0" smtClean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537774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endParaRPr lang="pt-BR" sz="2800" b="1" dirty="0" smtClean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2983324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é</a:t>
              </a:r>
              <a:endParaRPr lang="pt-BR" sz="2800" b="1" dirty="0" smtClean="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428873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\n</a:t>
              </a:r>
              <a:endParaRPr lang="pt-BR" sz="2800" b="1" dirty="0" smtClean="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874423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D</a:t>
              </a:r>
              <a:endParaRPr lang="pt-BR" sz="2800" b="1" dirty="0" smtClean="0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4319972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i</a:t>
              </a:r>
              <a:endParaRPr lang="pt-BR" sz="2800" b="1" dirty="0" smtClean="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765522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v</a:t>
              </a:r>
              <a:endParaRPr lang="pt-BR" sz="2800" b="1" dirty="0" smtClean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211071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e</a:t>
              </a:r>
              <a:endParaRPr lang="pt-BR" sz="2800" b="1" dirty="0" smtClean="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5656621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r</a:t>
              </a:r>
              <a:endParaRPr lang="pt-BR" sz="2800" b="1" dirty="0" smtClean="0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6102170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t</a:t>
              </a:r>
              <a:endParaRPr lang="pt-BR" sz="2800" b="1" dirty="0" smtClean="0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6547720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i</a:t>
              </a:r>
              <a:endParaRPr lang="pt-BR" sz="2800" b="1" dirty="0" smtClean="0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6993269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d</a:t>
              </a:r>
              <a:endParaRPr lang="pt-BR" sz="2800" b="1" dirty="0" smtClean="0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7438819" y="5675650"/>
              <a:ext cx="445550" cy="4896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2800" b="1" dirty="0" smtClean="0"/>
                <a:t>o</a:t>
              </a:r>
              <a:endParaRPr lang="pt-BR" sz="2800" b="1" dirty="0" smtClean="0"/>
            </a:p>
          </p:txBody>
        </p:sp>
        <p:sp>
          <p:nvSpPr>
            <p:cNvPr id="22" name="Seta para baixo 21"/>
            <p:cNvSpPr/>
            <p:nvPr/>
          </p:nvSpPr>
          <p:spPr>
            <a:xfrm>
              <a:off x="7956376" y="5229200"/>
              <a:ext cx="244152" cy="360040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Reader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33264" y="2065115"/>
            <a:ext cx="6851104" cy="3596134"/>
          </a:xfrm>
        </p:spPr>
        <p:txBody>
          <a:bodyPr/>
          <a:lstStyle/>
          <a:p>
            <a:pPr marL="635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400" dirty="0" err="1" smtClean="0"/>
              <a:t>Reader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reader</a:t>
            </a:r>
            <a:r>
              <a:rPr lang="pt-BR" sz="2400" dirty="0" smtClean="0"/>
              <a:t> </a:t>
            </a:r>
            <a:r>
              <a:rPr lang="pt-BR" sz="2400" dirty="0" smtClean="0"/>
              <a:t>= </a:t>
            </a:r>
            <a:r>
              <a:rPr lang="pt-BR" sz="2400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err="1" smtClean="0"/>
              <a:t>FileReader</a:t>
            </a:r>
            <a:r>
              <a:rPr lang="pt-BR" sz="2400" dirty="0" smtClean="0"/>
              <a:t>(“</a:t>
            </a:r>
            <a:r>
              <a:rPr lang="pt-BR" sz="2400" spc="-100" dirty="0" smtClean="0"/>
              <a:t>C:\\plan1.</a:t>
            </a:r>
            <a:r>
              <a:rPr lang="pt-BR" sz="2400" spc="-100" dirty="0" err="1" smtClean="0"/>
              <a:t>xls</a:t>
            </a:r>
            <a:r>
              <a:rPr lang="pt-BR" sz="2400" dirty="0" smtClean="0"/>
              <a:t>”);</a:t>
            </a:r>
          </a:p>
          <a:p>
            <a:pPr marL="6350" indent="0">
              <a:spcBef>
                <a:spcPts val="0"/>
              </a:spcBef>
              <a:buNone/>
              <a:tabLst>
                <a:tab pos="720725" algn="l"/>
              </a:tabLst>
            </a:pPr>
            <a:endParaRPr lang="pt-BR" sz="2400" dirty="0" smtClean="0"/>
          </a:p>
          <a:p>
            <a:pPr marL="635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400" dirty="0" err="1" smtClean="0"/>
              <a:t>while</a:t>
            </a:r>
            <a:r>
              <a:rPr lang="pt-BR" sz="2400" dirty="0" smtClean="0"/>
              <a:t> (</a:t>
            </a:r>
            <a:r>
              <a:rPr lang="pt-BR" sz="2400" dirty="0" err="1" smtClean="0">
                <a:solidFill>
                  <a:srgbClr val="FFC000"/>
                </a:solidFill>
              </a:rPr>
              <a:t>reader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ready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) {</a:t>
            </a:r>
          </a:p>
          <a:p>
            <a:pPr marL="635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400" dirty="0" smtClean="0"/>
              <a:t>	</a:t>
            </a:r>
            <a:r>
              <a:rPr lang="pt-BR" sz="2400" dirty="0" smtClean="0"/>
              <a:t>System.</a:t>
            </a:r>
            <a:r>
              <a:rPr lang="pt-BR" sz="2400" dirty="0" err="1" smtClean="0"/>
              <a:t>out.print</a:t>
            </a:r>
            <a:r>
              <a:rPr lang="pt-BR" sz="2400" dirty="0" smtClean="0"/>
              <a:t>((</a:t>
            </a:r>
            <a:r>
              <a:rPr lang="pt-BR" sz="2400" dirty="0" err="1" smtClean="0"/>
              <a:t>char</a:t>
            </a:r>
            <a:r>
              <a:rPr lang="pt-BR" sz="2400" dirty="0" smtClean="0"/>
              <a:t>) </a:t>
            </a:r>
            <a:r>
              <a:rPr lang="pt-BR" sz="2400" dirty="0" err="1" smtClean="0">
                <a:solidFill>
                  <a:srgbClr val="FFC000"/>
                </a:solidFill>
              </a:rPr>
              <a:t>reader</a:t>
            </a:r>
            <a:r>
              <a:rPr lang="pt-BR" sz="2400" dirty="0" smtClean="0">
                <a:solidFill>
                  <a:srgbClr val="FFC000"/>
                </a:solidFill>
              </a:rPr>
              <a:t>.read()</a:t>
            </a:r>
            <a:r>
              <a:rPr lang="pt-BR" sz="2400" dirty="0" smtClean="0"/>
              <a:t>);</a:t>
            </a:r>
            <a:endParaRPr lang="pt-BR" sz="2400" dirty="0" smtClean="0"/>
          </a:p>
          <a:p>
            <a:pPr marL="635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400" dirty="0" smtClean="0"/>
              <a:t>}</a:t>
            </a:r>
          </a:p>
          <a:p>
            <a:pPr marL="6350" indent="0">
              <a:spcBef>
                <a:spcPts val="0"/>
              </a:spcBef>
              <a:buNone/>
              <a:tabLst>
                <a:tab pos="720725" algn="l"/>
              </a:tabLst>
            </a:pPr>
            <a:endParaRPr lang="pt-BR" sz="2400" dirty="0" smtClean="0"/>
          </a:p>
          <a:p>
            <a:pPr marL="635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400" dirty="0" err="1" smtClean="0">
                <a:solidFill>
                  <a:srgbClr val="FFC000"/>
                </a:solidFill>
              </a:rPr>
              <a:t>reader</a:t>
            </a:r>
            <a:r>
              <a:rPr lang="pt-BR" sz="2400" dirty="0" smtClean="0">
                <a:solidFill>
                  <a:srgbClr val="FFC000"/>
                </a:solidFill>
              </a:rPr>
              <a:t>.close()</a:t>
            </a:r>
            <a:r>
              <a:rPr lang="pt-BR" sz="2400" dirty="0" smtClean="0"/>
              <a:t>;</a:t>
            </a:r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75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 latinLnBrk="0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Reader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void close()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000" dirty="0" err="1" smtClean="0"/>
              <a:t>Encerra</a:t>
            </a:r>
            <a:r>
              <a:rPr lang="en-US" sz="2000" dirty="0" smtClean="0"/>
              <a:t> </a:t>
            </a:r>
            <a:r>
              <a:rPr lang="en-US" sz="2000" dirty="0" smtClean="0"/>
              <a:t>a </a:t>
            </a:r>
            <a:r>
              <a:rPr lang="en-US" sz="2000" dirty="0" err="1" smtClean="0"/>
              <a:t>entrada</a:t>
            </a:r>
            <a:r>
              <a:rPr lang="en-US" sz="2000" dirty="0" smtClean="0"/>
              <a:t> </a:t>
            </a:r>
            <a:r>
              <a:rPr lang="en-US" sz="2000" dirty="0" smtClean="0"/>
              <a:t>de </a:t>
            </a:r>
            <a:r>
              <a:rPr lang="en-US" sz="2000" dirty="0" err="1" smtClean="0"/>
              <a:t>texto</a:t>
            </a:r>
            <a:r>
              <a:rPr lang="en-US" sz="2000" dirty="0" smtClean="0"/>
              <a:t> </a:t>
            </a:r>
            <a:r>
              <a:rPr lang="en-US" sz="2000" dirty="0" err="1" smtClean="0"/>
              <a:t>liberando</a:t>
            </a:r>
            <a:r>
              <a:rPr lang="en-US" sz="2000" dirty="0" smtClean="0"/>
              <a:t> </a:t>
            </a:r>
            <a:r>
              <a:rPr lang="en-US" sz="2000" dirty="0" smtClean="0"/>
              <a:t>o </a:t>
            </a:r>
            <a:r>
              <a:rPr lang="en-US" sz="2000" dirty="0" err="1" smtClean="0"/>
              <a:t>recurso</a:t>
            </a:r>
            <a:r>
              <a:rPr lang="en-US" sz="2000" dirty="0" smtClean="0"/>
              <a:t> (</a:t>
            </a:r>
            <a:r>
              <a:rPr lang="en-US" sz="2000" dirty="0" err="1" smtClean="0"/>
              <a:t>arquivo</a:t>
            </a:r>
            <a:r>
              <a:rPr lang="en-US" sz="2000" dirty="0" smtClean="0"/>
              <a:t> </a:t>
            </a:r>
            <a:r>
              <a:rPr lang="en-US" sz="2000" dirty="0" err="1" smtClean="0"/>
              <a:t>ou</a:t>
            </a:r>
            <a:r>
              <a:rPr lang="en-US" sz="2000" dirty="0" smtClean="0"/>
              <a:t> </a:t>
            </a:r>
            <a:r>
              <a:rPr lang="en-US" sz="2000" dirty="0" err="1" smtClean="0"/>
              <a:t>outra</a:t>
            </a:r>
            <a:r>
              <a:rPr lang="en-US" sz="2000" dirty="0" smtClean="0"/>
              <a:t> </a:t>
            </a:r>
            <a:r>
              <a:rPr lang="en-US" sz="2000" dirty="0" err="1" smtClean="0"/>
              <a:t>origem</a:t>
            </a:r>
            <a:r>
              <a:rPr lang="en-US" sz="2000" dirty="0" smtClean="0"/>
              <a:t> de dados) </a:t>
            </a:r>
            <a:r>
              <a:rPr lang="en-US" sz="2000" dirty="0" err="1" smtClean="0"/>
              <a:t>tornando</a:t>
            </a:r>
            <a:r>
              <a:rPr lang="en-US" sz="2000" dirty="0" smtClean="0"/>
              <a:t>-o </a:t>
            </a:r>
            <a:r>
              <a:rPr lang="en-US" sz="2000" dirty="0" err="1" smtClean="0"/>
              <a:t>disponível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utilização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outros</a:t>
            </a:r>
            <a:r>
              <a:rPr lang="en-US" sz="2000" dirty="0" smtClean="0"/>
              <a:t> </a:t>
            </a:r>
            <a:r>
              <a:rPr lang="en-US" sz="2000" dirty="0" err="1" smtClean="0"/>
              <a:t>programas</a:t>
            </a:r>
            <a:r>
              <a:rPr lang="en-US" sz="2000" dirty="0" smtClean="0"/>
              <a:t> do </a:t>
            </a:r>
            <a:r>
              <a:rPr lang="en-US" sz="2000" dirty="0" err="1" smtClean="0"/>
              <a:t>sistema</a:t>
            </a:r>
            <a:r>
              <a:rPr lang="en-US" sz="2000" dirty="0" smtClean="0"/>
              <a:t> </a:t>
            </a:r>
            <a:r>
              <a:rPr lang="en-US" sz="2000" dirty="0" err="1" smtClean="0"/>
              <a:t>operacional</a:t>
            </a:r>
            <a:r>
              <a:rPr lang="en-US" sz="2000" dirty="0" smtClean="0"/>
              <a:t>.</a:t>
            </a:r>
          </a:p>
          <a:p>
            <a:pPr lvl="1" eaLnBrk="1" hangingPunct="1">
              <a:spcBef>
                <a:spcPts val="3000"/>
              </a:spcBef>
            </a:pPr>
            <a:r>
              <a:rPr lang="en-US" sz="2000" dirty="0" smtClean="0"/>
              <a:t>Este </a:t>
            </a:r>
            <a:r>
              <a:rPr lang="en-US" sz="2000" dirty="0" err="1" smtClean="0"/>
              <a:t>método</a:t>
            </a:r>
            <a:r>
              <a:rPr lang="en-US" sz="2000" dirty="0" smtClean="0"/>
              <a:t> </a:t>
            </a:r>
            <a:r>
              <a:rPr lang="en-US" sz="2000" dirty="0" err="1" smtClean="0"/>
              <a:t>deve</a:t>
            </a:r>
            <a:r>
              <a:rPr lang="en-US" sz="2000" dirty="0" smtClean="0"/>
              <a:t> ser </a:t>
            </a:r>
            <a:r>
              <a:rPr lang="en-US" sz="2000" dirty="0" err="1" smtClean="0"/>
              <a:t>executado</a:t>
            </a:r>
            <a:r>
              <a:rPr lang="en-US" sz="2000" dirty="0" smtClean="0"/>
              <a:t> </a:t>
            </a:r>
            <a:r>
              <a:rPr lang="en-US" sz="2000" dirty="0" err="1" smtClean="0"/>
              <a:t>sempre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terminarmos</a:t>
            </a:r>
            <a:r>
              <a:rPr lang="en-US" sz="2000" dirty="0" smtClean="0"/>
              <a:t> a </a:t>
            </a:r>
            <a:r>
              <a:rPr lang="en-US" sz="2000" dirty="0" err="1" smtClean="0"/>
              <a:t>utilização</a:t>
            </a:r>
            <a:r>
              <a:rPr lang="en-US" sz="2000" dirty="0" smtClean="0"/>
              <a:t> do </a:t>
            </a:r>
            <a:r>
              <a:rPr lang="en-US" sz="2000" dirty="0" smtClean="0"/>
              <a:t>reader.</a:t>
            </a:r>
            <a:endParaRPr lang="pt-BR" sz="2000" dirty="0" smtClean="0"/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Reader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reader</a:t>
            </a:r>
            <a:r>
              <a:rPr lang="pt-BR" sz="2200" dirty="0" smtClean="0"/>
              <a:t> </a:t>
            </a:r>
            <a:r>
              <a:rPr lang="pt-BR" sz="2200" dirty="0" smtClean="0"/>
              <a:t>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FileReader</a:t>
            </a:r>
            <a:r>
              <a:rPr lang="pt-BR" sz="2200" dirty="0" smtClean="0"/>
              <a:t>(“</a:t>
            </a:r>
            <a:r>
              <a:rPr lang="pt-BR" sz="2200" spc="-100" dirty="0" smtClean="0"/>
              <a:t>C</a:t>
            </a:r>
            <a:r>
              <a:rPr lang="pt-BR" sz="2200" spc="-100" dirty="0" smtClean="0"/>
              <a:t>:\\carta.txt</a:t>
            </a:r>
            <a:r>
              <a:rPr lang="pt-BR" sz="2200" dirty="0" smtClean="0"/>
              <a:t>”);</a:t>
            </a: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reader</a:t>
            </a:r>
            <a:r>
              <a:rPr lang="pt-BR" sz="2200" dirty="0" smtClean="0">
                <a:solidFill>
                  <a:srgbClr val="FFC000"/>
                </a:solidFill>
              </a:rPr>
              <a:t>.close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76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FileReader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4421087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Uma </a:t>
            </a:r>
            <a:r>
              <a:rPr lang="pt-BR" sz="2200" dirty="0" smtClean="0"/>
              <a:t>simple</a:t>
            </a:r>
            <a:r>
              <a:rPr lang="pt-BR" sz="2200" dirty="0" smtClean="0"/>
              <a:t>s </a:t>
            </a:r>
            <a:r>
              <a:rPr lang="pt-BR" sz="2200" dirty="0" smtClean="0"/>
              <a:t>implementação </a:t>
            </a:r>
            <a:r>
              <a:rPr lang="pt-BR" sz="2200" dirty="0" smtClean="0"/>
              <a:t>de </a:t>
            </a:r>
            <a:r>
              <a:rPr lang="pt-BR" sz="2200" dirty="0" err="1" smtClean="0"/>
              <a:t>Reader</a:t>
            </a:r>
            <a:r>
              <a:rPr lang="pt-BR" sz="2200" dirty="0" smtClean="0"/>
              <a:t> </a:t>
            </a:r>
            <a:r>
              <a:rPr lang="pt-BR" sz="2200" dirty="0" smtClean="0"/>
              <a:t>que lê </a:t>
            </a:r>
            <a:r>
              <a:rPr lang="pt-BR" sz="2200" dirty="0" smtClean="0"/>
              <a:t>dados </a:t>
            </a:r>
            <a:r>
              <a:rPr lang="pt-BR" sz="2200" dirty="0" err="1" smtClean="0"/>
              <a:t>caracter</a:t>
            </a:r>
            <a:r>
              <a:rPr lang="pt-BR" sz="2200" dirty="0" smtClean="0"/>
              <a:t> a </a:t>
            </a:r>
            <a:r>
              <a:rPr lang="pt-BR" sz="2200" dirty="0" err="1" smtClean="0"/>
              <a:t>caracter</a:t>
            </a:r>
            <a:r>
              <a:rPr lang="pt-BR" sz="2200" dirty="0" smtClean="0"/>
              <a:t> a </a:t>
            </a:r>
            <a:r>
              <a:rPr lang="pt-BR" sz="2200" dirty="0" smtClean="0"/>
              <a:t>partir de um arquivo </a:t>
            </a:r>
            <a:r>
              <a:rPr lang="pt-BR" sz="2200" dirty="0" smtClean="0"/>
              <a:t>texto.</a:t>
            </a:r>
            <a:endParaRPr lang="pt-BR" sz="2200" dirty="0" smtClean="0"/>
          </a:p>
          <a:p>
            <a:pPr>
              <a:spcBef>
                <a:spcPts val="3000"/>
              </a:spcBef>
            </a:pPr>
            <a:r>
              <a:rPr lang="pt-BR" sz="2200" dirty="0" smtClean="0"/>
              <a:t>Ao instanciar um </a:t>
            </a:r>
            <a:r>
              <a:rPr lang="pt-BR" sz="2200" dirty="0" err="1" smtClean="0"/>
              <a:t>FileReader</a:t>
            </a:r>
            <a:r>
              <a:rPr lang="pt-BR" sz="2200" dirty="0" smtClean="0"/>
              <a:t> </a:t>
            </a:r>
            <a:r>
              <a:rPr lang="pt-BR" sz="2200" dirty="0" smtClean="0"/>
              <a:t>devemos especificar o caminho absoluto ou relativo do arquivo desejado.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/>
              <a:t>Reader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reader1</a:t>
            </a:r>
            <a:r>
              <a:rPr lang="pt-BR" sz="2200" dirty="0" smtClean="0"/>
              <a:t> </a:t>
            </a:r>
            <a:r>
              <a:rPr lang="pt-BR" sz="2200" dirty="0" smtClean="0"/>
              <a:t>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FileReader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“</a:t>
            </a:r>
            <a:r>
              <a:rPr lang="pt-BR" sz="2200" dirty="0" smtClean="0"/>
              <a:t>C:\\</a:t>
            </a:r>
            <a:r>
              <a:rPr lang="pt-BR" sz="2200" dirty="0" err="1" smtClean="0"/>
              <a:t>temp</a:t>
            </a:r>
            <a:r>
              <a:rPr lang="pt-BR" sz="2200" dirty="0" smtClean="0"/>
              <a:t>\\carta.txt”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/>
              <a:t>Reader</a:t>
            </a:r>
            <a:r>
              <a:rPr lang="pt-BR" sz="2200" dirty="0" smtClean="0"/>
              <a:t> </a:t>
            </a:r>
            <a:r>
              <a:rPr lang="pt-BR" sz="2200" dirty="0" smtClean="0">
                <a:solidFill>
                  <a:srgbClr val="FFC000"/>
                </a:solidFill>
              </a:rPr>
              <a:t>reader2</a:t>
            </a:r>
            <a:r>
              <a:rPr lang="pt-BR" sz="2200" dirty="0" smtClean="0"/>
              <a:t> </a:t>
            </a:r>
            <a:r>
              <a:rPr lang="pt-BR" sz="2200" dirty="0" smtClean="0"/>
              <a:t>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FileReader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“</a:t>
            </a:r>
            <a:r>
              <a:rPr lang="pt-BR" sz="2200" dirty="0" err="1" smtClean="0"/>
              <a:t>docs</a:t>
            </a:r>
            <a:r>
              <a:rPr lang="pt-BR" sz="2200" dirty="0" smtClean="0"/>
              <a:t>\\rascunho.txt”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reader1.close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reader2.close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77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BufferedReader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4421087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Outra</a:t>
            </a:r>
            <a:r>
              <a:rPr lang="pt-BR" sz="2200" dirty="0" smtClean="0"/>
              <a:t> </a:t>
            </a:r>
            <a:r>
              <a:rPr lang="pt-BR" sz="2200" dirty="0" smtClean="0"/>
              <a:t>implementação </a:t>
            </a:r>
            <a:r>
              <a:rPr lang="pt-BR" sz="2200" dirty="0" smtClean="0"/>
              <a:t>de </a:t>
            </a:r>
            <a:r>
              <a:rPr lang="pt-BR" sz="2200" dirty="0" err="1" smtClean="0"/>
              <a:t>Reader</a:t>
            </a:r>
            <a:r>
              <a:rPr lang="pt-BR" sz="2200" dirty="0" smtClean="0"/>
              <a:t> que pode ler dados </a:t>
            </a:r>
            <a:r>
              <a:rPr lang="pt-BR" sz="2200" u="sng" dirty="0" smtClean="0"/>
              <a:t>linha a linha</a:t>
            </a:r>
            <a:r>
              <a:rPr lang="pt-BR" sz="2200" dirty="0" smtClean="0"/>
              <a:t> a partir de algum outro </a:t>
            </a:r>
            <a:r>
              <a:rPr lang="pt-BR" sz="2200" dirty="0" err="1" smtClean="0"/>
              <a:t>reader</a:t>
            </a:r>
            <a:r>
              <a:rPr lang="pt-BR" sz="2200" dirty="0" smtClean="0"/>
              <a:t> já instanciado.</a:t>
            </a:r>
            <a:endParaRPr lang="pt-BR" sz="2200" dirty="0" smtClean="0"/>
          </a:p>
          <a:p>
            <a:pPr>
              <a:spcBef>
                <a:spcPts val="3000"/>
              </a:spcBef>
            </a:pPr>
            <a:r>
              <a:rPr lang="pt-BR" sz="2200" dirty="0" smtClean="0"/>
              <a:t>Seu método mais utilizado é o </a:t>
            </a:r>
            <a:r>
              <a:rPr lang="pt-BR" sz="2200" dirty="0" err="1" smtClean="0">
                <a:solidFill>
                  <a:srgbClr val="FFC000"/>
                </a:solidFill>
              </a:rPr>
              <a:t>readLine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 que retorna uma linha de texto inteira a partir do </a:t>
            </a:r>
            <a:r>
              <a:rPr lang="pt-BR" sz="2200" dirty="0" err="1" smtClean="0"/>
              <a:t>reader</a:t>
            </a:r>
            <a:r>
              <a:rPr lang="pt-BR" sz="2200" dirty="0" smtClean="0"/>
              <a:t> especificado.</a:t>
            </a: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200" dirty="0" err="1" smtClean="0"/>
              <a:t>BufferedReader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reader</a:t>
            </a:r>
            <a:r>
              <a:rPr lang="pt-BR" sz="2200" dirty="0" smtClean="0"/>
              <a:t> =</a:t>
            </a:r>
          </a:p>
          <a:p>
            <a:pPr marL="0" indent="0" algn="r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BufferedReader</a:t>
            </a:r>
            <a:r>
              <a:rPr lang="pt-BR" sz="2200" dirty="0" smtClean="0"/>
              <a:t>(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FileReader</a:t>
            </a:r>
            <a:r>
              <a:rPr lang="pt-BR" sz="2200" dirty="0" smtClean="0"/>
              <a:t>(“C</a:t>
            </a:r>
            <a:r>
              <a:rPr lang="pt-BR" sz="2200" dirty="0" smtClean="0"/>
              <a:t>:\\carta.txt”));</a:t>
            </a:r>
          </a:p>
          <a:p>
            <a:pPr marL="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200" dirty="0" err="1" smtClean="0"/>
              <a:t>while</a:t>
            </a:r>
            <a:r>
              <a:rPr lang="pt-BR" sz="2200" dirty="0" smtClean="0"/>
              <a:t> (</a:t>
            </a:r>
            <a:r>
              <a:rPr lang="pt-BR" sz="2200" dirty="0" err="1" smtClean="0">
                <a:solidFill>
                  <a:srgbClr val="FFC000"/>
                </a:solidFill>
              </a:rPr>
              <a:t>reader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ready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200" dirty="0" smtClean="0"/>
              <a:t>	</a:t>
            </a:r>
            <a:r>
              <a:rPr lang="pt-BR" sz="2200" dirty="0" smtClean="0"/>
              <a:t>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</a:t>
            </a:r>
            <a:r>
              <a:rPr lang="pt-BR" sz="2200" dirty="0" err="1" smtClean="0">
                <a:solidFill>
                  <a:srgbClr val="FFC000"/>
                </a:solidFill>
              </a:rPr>
              <a:t>reader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readLine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);</a:t>
            </a:r>
            <a:endParaRPr lang="pt-BR" sz="2200" dirty="0" smtClean="0"/>
          </a:p>
          <a:p>
            <a:pPr marL="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200" dirty="0" smtClean="0"/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720725" algn="l"/>
              </a:tabLst>
            </a:pPr>
            <a:r>
              <a:rPr lang="pt-BR" sz="2200" dirty="0" err="1" smtClean="0">
                <a:solidFill>
                  <a:srgbClr val="FFC000"/>
                </a:solidFill>
              </a:rPr>
              <a:t>reader</a:t>
            </a:r>
            <a:r>
              <a:rPr lang="pt-BR" sz="2200" dirty="0" smtClean="0">
                <a:solidFill>
                  <a:srgbClr val="FFC000"/>
                </a:solidFill>
              </a:rPr>
              <a:t>.close()</a:t>
            </a:r>
            <a:r>
              <a:rPr lang="pt-BR" sz="2200" dirty="0" smtClean="0"/>
              <a:t>;</a:t>
            </a:r>
            <a:endParaRPr lang="pt-BR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78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</a:t>
            </a:r>
            <a:r>
              <a:rPr lang="pt-BR" dirty="0" err="1" smtClean="0"/>
              <a:t>Writer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1828799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Um </a:t>
            </a:r>
            <a:r>
              <a:rPr lang="pt-BR" sz="2800" b="1" i="1" dirty="0" err="1" smtClean="0"/>
              <a:t>Writer</a:t>
            </a:r>
            <a:r>
              <a:rPr lang="pt-BR" sz="2800" dirty="0" smtClean="0"/>
              <a:t> </a:t>
            </a:r>
            <a:r>
              <a:rPr lang="pt-BR" sz="2800" dirty="0" smtClean="0"/>
              <a:t>(também chamado de </a:t>
            </a:r>
            <a:r>
              <a:rPr lang="pt-BR" sz="2800" dirty="0" smtClean="0"/>
              <a:t>escritor) </a:t>
            </a:r>
            <a:r>
              <a:rPr lang="pt-BR" sz="2800" dirty="0" smtClean="0"/>
              <a:t>representa uma entidade ou dispositivo para onde podemos empurrar </a:t>
            </a:r>
            <a:r>
              <a:rPr lang="pt-BR" sz="2800" dirty="0" smtClean="0"/>
              <a:t>informações </a:t>
            </a:r>
            <a:r>
              <a:rPr lang="pt-BR" sz="2800" dirty="0" smtClean="0"/>
              <a:t>de </a:t>
            </a:r>
            <a:r>
              <a:rPr lang="pt-BR" sz="2800" dirty="0" smtClean="0"/>
              <a:t>texto.</a:t>
            </a:r>
            <a:endParaRPr lang="pt-BR" sz="2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79</a:t>
            </a:fld>
            <a:endParaRPr lang="pt-BR"/>
          </a:p>
        </p:txBody>
      </p:sp>
      <p:grpSp>
        <p:nvGrpSpPr>
          <p:cNvPr id="21" name="Grupo 20"/>
          <p:cNvGrpSpPr/>
          <p:nvPr/>
        </p:nvGrpSpPr>
        <p:grpSpPr>
          <a:xfrm>
            <a:off x="2123728" y="4365104"/>
            <a:ext cx="4968552" cy="1296144"/>
            <a:chOff x="2411760" y="4365104"/>
            <a:chExt cx="4968552" cy="1296144"/>
          </a:xfrm>
        </p:grpSpPr>
        <p:sp>
          <p:nvSpPr>
            <p:cNvPr id="50" name="Retângulo 49"/>
            <p:cNvSpPr/>
            <p:nvPr/>
          </p:nvSpPr>
          <p:spPr>
            <a:xfrm>
              <a:off x="4788024" y="486916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p</a:t>
              </a:r>
              <a:endParaRPr lang="pt-BR" sz="900" dirty="0" smtClean="0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220072" y="486916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a</a:t>
              </a:r>
              <a:endParaRPr lang="pt-BR" sz="900" dirty="0" smtClean="0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724128" y="486916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c</a:t>
              </a:r>
              <a:endParaRPr lang="pt-BR" sz="900" dirty="0" smtClean="0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6372200" y="486916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t</a:t>
              </a:r>
              <a:endParaRPr lang="pt-BR" sz="900" dirty="0" smtClean="0"/>
            </a:p>
          </p:txBody>
        </p:sp>
        <p:sp>
          <p:nvSpPr>
            <p:cNvPr id="43" name="Fluxograma: Armazenamento de acesso direto 42"/>
            <p:cNvSpPr/>
            <p:nvPr/>
          </p:nvSpPr>
          <p:spPr>
            <a:xfrm>
              <a:off x="2411760" y="4365104"/>
              <a:ext cx="2304256" cy="1296144"/>
            </a:xfrm>
            <a:prstGeom prst="flowChartMagneticDrum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4211960" y="486916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I</a:t>
              </a:r>
              <a:endParaRPr lang="pt-BR" sz="900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427984" y="486916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m</a:t>
              </a:r>
              <a:endParaRPr lang="pt-BR" sz="900" dirty="0" smtClean="0"/>
            </a:p>
          </p:txBody>
        </p:sp>
        <p:sp>
          <p:nvSpPr>
            <p:cNvPr id="58" name="Semicírculos 57"/>
            <p:cNvSpPr/>
            <p:nvPr/>
          </p:nvSpPr>
          <p:spPr>
            <a:xfrm rot="16200000">
              <a:off x="3995936" y="4725144"/>
              <a:ext cx="720080" cy="576064"/>
            </a:xfrm>
            <a:prstGeom prst="blockArc">
              <a:avLst/>
            </a:prstGeom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Arco 53"/>
            <p:cNvSpPr/>
            <p:nvPr/>
          </p:nvSpPr>
          <p:spPr>
            <a:xfrm rot="10800000">
              <a:off x="4211960" y="4797152"/>
              <a:ext cx="288032" cy="432048"/>
            </a:xfrm>
            <a:prstGeom prst="arc">
              <a:avLst>
                <a:gd name="adj1" fmla="val 14142181"/>
                <a:gd name="adj2" fmla="val 753914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1" name="Conector de seta reta 60"/>
            <p:cNvCxnSpPr/>
            <p:nvPr/>
          </p:nvCxnSpPr>
          <p:spPr>
            <a:xfrm flipH="1">
              <a:off x="5004048" y="465313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/>
            <p:nvPr/>
          </p:nvCxnSpPr>
          <p:spPr>
            <a:xfrm flipH="1">
              <a:off x="4788024" y="537321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de seta reta 66"/>
            <p:cNvCxnSpPr/>
            <p:nvPr/>
          </p:nvCxnSpPr>
          <p:spPr>
            <a:xfrm flipH="1">
              <a:off x="5796136" y="465313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/>
            <p:cNvCxnSpPr/>
            <p:nvPr/>
          </p:nvCxnSpPr>
          <p:spPr>
            <a:xfrm flipH="1">
              <a:off x="6300192" y="537321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/>
            <p:cNvCxnSpPr/>
            <p:nvPr/>
          </p:nvCxnSpPr>
          <p:spPr>
            <a:xfrm flipH="1">
              <a:off x="5508104" y="5373216"/>
              <a:ext cx="360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/>
            <p:cNvSpPr/>
            <p:nvPr/>
          </p:nvSpPr>
          <p:spPr>
            <a:xfrm>
              <a:off x="7164288" y="4869160"/>
              <a:ext cx="216024" cy="28803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pt-BR" sz="900" dirty="0" smtClean="0"/>
                <a:t>a</a:t>
              </a:r>
              <a:endParaRPr lang="pt-BR" sz="9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5232" y="1600200"/>
            <a:ext cx="7787208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File </a:t>
            </a:r>
            <a:r>
              <a:rPr lang="pt-BR" sz="2200" dirty="0" err="1" smtClean="0">
                <a:solidFill>
                  <a:srgbClr val="FFC000"/>
                </a:solidFill>
              </a:rPr>
              <a:t>temp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File(“C:\\Documentos\\imagens\\</a:t>
            </a:r>
            <a:r>
              <a:rPr lang="pt-BR" sz="2200" dirty="0" err="1" smtClean="0"/>
              <a:t>temp</a:t>
            </a:r>
            <a:r>
              <a:rPr lang="pt-BR" sz="2200" dirty="0" smtClean="0"/>
              <a:t>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err="1" smtClean="0"/>
              <a:t>if</a:t>
            </a:r>
            <a:r>
              <a:rPr lang="pt-BR" sz="2200" dirty="0" smtClean="0"/>
              <a:t> (!</a:t>
            </a:r>
            <a:r>
              <a:rPr lang="pt-BR" sz="2200" dirty="0" err="1" smtClean="0">
                <a:solidFill>
                  <a:srgbClr val="FFC000"/>
                </a:solidFill>
              </a:rPr>
              <a:t>temp.exists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(“Arquivo ou pasta não encontrado”);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} </a:t>
            </a:r>
            <a:r>
              <a:rPr lang="pt-BR" sz="2200" dirty="0" err="1" smtClean="0"/>
              <a:t>else</a:t>
            </a:r>
            <a:r>
              <a:rPr lang="pt-BR" sz="2200" dirty="0" smtClean="0"/>
              <a:t> </a:t>
            </a:r>
            <a:r>
              <a:rPr lang="pt-BR" sz="2200" dirty="0" err="1" smtClean="0"/>
              <a:t>if</a:t>
            </a:r>
            <a:r>
              <a:rPr lang="pt-BR" sz="2200" dirty="0" smtClean="0"/>
              <a:t> (</a:t>
            </a:r>
            <a:r>
              <a:rPr lang="pt-BR" sz="2200" dirty="0" err="1" smtClean="0">
                <a:solidFill>
                  <a:srgbClr val="FFC000"/>
                </a:solidFill>
              </a:rPr>
              <a:t>temp.isFile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(“Arquivo </a:t>
            </a:r>
            <a:r>
              <a:rPr lang="pt-BR" sz="2200" dirty="0" err="1" smtClean="0"/>
              <a:t>temp</a:t>
            </a:r>
            <a:r>
              <a:rPr lang="pt-BR" sz="2200" dirty="0" smtClean="0"/>
              <a:t> encontrado”);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} </a:t>
            </a:r>
            <a:r>
              <a:rPr lang="pt-BR" sz="2200" dirty="0" err="1" smtClean="0"/>
              <a:t>else</a:t>
            </a:r>
            <a:r>
              <a:rPr lang="pt-BR" sz="2200" dirty="0" smtClean="0"/>
              <a:t> </a:t>
            </a:r>
            <a:r>
              <a:rPr lang="pt-BR" sz="2200" dirty="0" err="1" smtClean="0"/>
              <a:t>if</a:t>
            </a:r>
            <a:r>
              <a:rPr lang="pt-BR" sz="2200" dirty="0" smtClean="0"/>
              <a:t> (</a:t>
            </a:r>
            <a:r>
              <a:rPr lang="pt-BR" sz="2200" dirty="0" err="1" smtClean="0">
                <a:solidFill>
                  <a:srgbClr val="FFC000"/>
                </a:solidFill>
              </a:rPr>
              <a:t>temp.isDirectory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(“Diretório </a:t>
            </a:r>
            <a:r>
              <a:rPr lang="pt-BR" sz="2200" dirty="0" err="1" smtClean="0"/>
              <a:t>temp</a:t>
            </a:r>
            <a:r>
              <a:rPr lang="pt-BR" sz="2200" dirty="0" smtClean="0"/>
              <a:t> encontrado”);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err="1" smtClean="0"/>
              <a:t>if</a:t>
            </a:r>
            <a:r>
              <a:rPr lang="pt-BR" sz="2200" dirty="0" smtClean="0"/>
              <a:t> (</a:t>
            </a:r>
            <a:r>
              <a:rPr lang="pt-BR" sz="2200" dirty="0" err="1" smtClean="0">
                <a:solidFill>
                  <a:srgbClr val="FFC000"/>
                </a:solidFill>
              </a:rPr>
              <a:t>temp.isHidden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</a:t>
            </a:r>
            <a:r>
              <a:rPr lang="pt-BR" sz="2200" dirty="0" err="1" smtClean="0"/>
              <a:t>Temp</a:t>
            </a:r>
            <a:r>
              <a:rPr lang="pt-BR" sz="2200" dirty="0" smtClean="0"/>
              <a:t> está oculto”);</a:t>
            </a:r>
          </a:p>
          <a:p>
            <a:pPr marL="0" indent="0">
              <a:spcBef>
                <a:spcPts val="0"/>
              </a:spcBef>
              <a:buNone/>
              <a:tabLst>
                <a:tab pos="530225" algn="l"/>
              </a:tabLst>
            </a:pPr>
            <a:r>
              <a:rPr lang="pt-BR" sz="22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Writer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write</a:t>
            </a:r>
            <a:r>
              <a:rPr lang="pt-BR" dirty="0" smtClean="0"/>
              <a:t>(String)</a:t>
            </a:r>
            <a:endParaRPr lang="pt-BR" dirty="0" smtClean="0"/>
          </a:p>
          <a:p>
            <a:pPr lvl="1"/>
            <a:r>
              <a:rPr lang="pt-BR" sz="2400" dirty="0" smtClean="0"/>
              <a:t>Método mais utilizado </a:t>
            </a:r>
            <a:r>
              <a:rPr lang="pt-BR" sz="2400" dirty="0" smtClean="0"/>
              <a:t>do </a:t>
            </a:r>
            <a:r>
              <a:rPr lang="pt-BR" sz="2400" dirty="0" err="1" smtClean="0"/>
              <a:t>writer</a:t>
            </a:r>
            <a:r>
              <a:rPr lang="pt-BR" sz="2400" dirty="0" smtClean="0"/>
              <a:t> que permite </a:t>
            </a:r>
            <a:r>
              <a:rPr lang="pt-BR" sz="2400" dirty="0" smtClean="0"/>
              <a:t>escrever um string ao final do texto</a:t>
            </a:r>
            <a:endParaRPr lang="pt-BR" sz="2400" dirty="0" smtClean="0"/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/>
              <a:t>Writer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 </a:t>
            </a:r>
            <a:r>
              <a:rPr lang="pt-BR" sz="2000" dirty="0" smtClean="0"/>
              <a:t>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FileWriter</a:t>
            </a:r>
            <a:r>
              <a:rPr lang="pt-BR" sz="2000" dirty="0" smtClean="0"/>
              <a:t>(“</a:t>
            </a:r>
            <a:r>
              <a:rPr lang="pt-BR" sz="2000" dirty="0" smtClean="0"/>
              <a:t>C</a:t>
            </a:r>
            <a:r>
              <a:rPr lang="pt-BR" sz="2000" dirty="0" smtClean="0"/>
              <a:t>:\\carta.txt”);</a:t>
            </a: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“Java é divertido”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.close()</a:t>
            </a:r>
            <a:r>
              <a:rPr lang="pt-BR" sz="2000" dirty="0" smtClean="0"/>
              <a:t>;</a:t>
            </a:r>
            <a:endParaRPr lang="pt-BR" sz="20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80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Writer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pt-BR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pt-BR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lvl="1"/>
            <a:r>
              <a:rPr lang="pt-BR" sz="2400" dirty="0" smtClean="0"/>
              <a:t>Converte o valor especificado para </a:t>
            </a:r>
            <a:r>
              <a:rPr lang="pt-BR" sz="2400" dirty="0" err="1" smtClean="0"/>
              <a:t>char</a:t>
            </a:r>
            <a:r>
              <a:rPr lang="pt-BR" sz="2400" dirty="0" smtClean="0"/>
              <a:t> </a:t>
            </a:r>
            <a:r>
              <a:rPr lang="pt-BR" sz="2400" dirty="0" smtClean="0"/>
              <a:t>e </a:t>
            </a:r>
            <a:r>
              <a:rPr lang="pt-BR" sz="2400" dirty="0" smtClean="0"/>
              <a:t>escreve </a:t>
            </a:r>
            <a:r>
              <a:rPr lang="pt-BR" sz="2400" dirty="0" smtClean="0"/>
              <a:t>ao final do </a:t>
            </a:r>
            <a:r>
              <a:rPr lang="pt-BR" sz="2400" dirty="0" smtClean="0"/>
              <a:t>texto.</a:t>
            </a:r>
            <a:endParaRPr lang="pt-BR" sz="2400" dirty="0" smtClean="0"/>
          </a:p>
          <a:p>
            <a:pPr marL="442913"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/>
              <a:t>Writer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 </a:t>
            </a:r>
            <a:r>
              <a:rPr lang="pt-BR" sz="2000" dirty="0" smtClean="0"/>
              <a:t>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FileWriter</a:t>
            </a:r>
            <a:r>
              <a:rPr lang="pt-BR" sz="2000" dirty="0" smtClean="0"/>
              <a:t>(“</a:t>
            </a:r>
            <a:r>
              <a:rPr lang="pt-BR" sz="2000" dirty="0" smtClean="0"/>
              <a:t>C</a:t>
            </a:r>
            <a:r>
              <a:rPr lang="pt-BR" sz="2000" dirty="0" smtClean="0"/>
              <a:t>:\\carta.txt”);</a:t>
            </a: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74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  <a:r>
              <a:rPr lang="pt-BR" sz="2000" dirty="0" smtClean="0">
                <a:solidFill>
                  <a:schemeClr val="accent6"/>
                </a:solidFill>
              </a:rPr>
              <a:t>  // J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97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  <a:r>
              <a:rPr lang="pt-BR" sz="2000" dirty="0" smtClean="0">
                <a:solidFill>
                  <a:schemeClr val="accent6"/>
                </a:solidFill>
              </a:rPr>
              <a:t> // </a:t>
            </a:r>
            <a:r>
              <a:rPr lang="pt-BR" sz="2000" dirty="0" smtClean="0">
                <a:solidFill>
                  <a:schemeClr val="accent6"/>
                </a:solidFill>
              </a:rPr>
              <a:t>a</a:t>
            </a: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118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  <a:r>
              <a:rPr lang="pt-BR" sz="2000" dirty="0" smtClean="0">
                <a:solidFill>
                  <a:schemeClr val="accent6"/>
                </a:solidFill>
              </a:rPr>
              <a:t> // </a:t>
            </a:r>
            <a:r>
              <a:rPr lang="pt-BR" sz="2000" dirty="0" smtClean="0">
                <a:solidFill>
                  <a:schemeClr val="accent6"/>
                </a:solidFill>
              </a:rPr>
              <a:t>v</a:t>
            </a: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smtClean="0"/>
              <a:t>97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  <a:r>
              <a:rPr lang="pt-BR" sz="2000" dirty="0" smtClean="0">
                <a:solidFill>
                  <a:schemeClr val="accent6"/>
                </a:solidFill>
              </a:rPr>
              <a:t> // a</a:t>
            </a: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.close()</a:t>
            </a:r>
            <a:r>
              <a:rPr lang="pt-BR" sz="2000" dirty="0" smtClean="0"/>
              <a:t>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/>
              <a:t>. . .</a:t>
            </a:r>
            <a:endParaRPr lang="pt-BR" sz="20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81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3131840" y="3429000"/>
            <a:ext cx="3672408" cy="1664894"/>
            <a:chOff x="4211960" y="2348881"/>
            <a:chExt cx="3672408" cy="1664894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211960" y="2348881"/>
              <a:ext cx="2736304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5579739" y="3429000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OutputStream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8" name="Conector de seta reta 10"/>
            <p:cNvCxnSpPr>
              <a:cxnSpLocks noChangeShapeType="1"/>
              <a:stCxn id="7" idx="0"/>
            </p:cNvCxnSpPr>
            <p:nvPr/>
          </p:nvCxnSpPr>
          <p:spPr bwMode="auto">
            <a:xfrm flipH="1" flipV="1">
              <a:off x="6731867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Writer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write</a:t>
            </a:r>
            <a:r>
              <a:rPr lang="pt-BR" dirty="0" smtClean="0"/>
              <a:t>(</a:t>
            </a:r>
            <a:r>
              <a:rPr lang="pt-BR" dirty="0" err="1" smtClean="0"/>
              <a:t>char</a:t>
            </a:r>
            <a:r>
              <a:rPr lang="pt-BR" dirty="0" smtClean="0"/>
              <a:t>[])</a:t>
            </a:r>
            <a:endParaRPr lang="pt-BR" dirty="0" smtClean="0"/>
          </a:p>
          <a:p>
            <a:pPr lvl="1"/>
            <a:r>
              <a:rPr lang="pt-BR" sz="2400" dirty="0" smtClean="0"/>
              <a:t>Adiciona um </a:t>
            </a:r>
            <a:r>
              <a:rPr lang="pt-BR" sz="2400" dirty="0" err="1" smtClean="0"/>
              <a:t>array</a:t>
            </a:r>
            <a:r>
              <a:rPr lang="pt-BR" sz="2400" dirty="0" smtClean="0"/>
              <a:t> de </a:t>
            </a:r>
            <a:r>
              <a:rPr lang="pt-BR" sz="2400" dirty="0" smtClean="0"/>
              <a:t>caracteres</a:t>
            </a:r>
            <a:r>
              <a:rPr lang="pt-BR" sz="2400" dirty="0" smtClean="0"/>
              <a:t> </a:t>
            </a:r>
            <a:r>
              <a:rPr lang="pt-BR" sz="2400" dirty="0" smtClean="0"/>
              <a:t>ao final do </a:t>
            </a:r>
            <a:r>
              <a:rPr lang="pt-BR" sz="2400" dirty="0" smtClean="0"/>
              <a:t>texto.</a:t>
            </a:r>
            <a:endParaRPr lang="pt-BR" sz="2400" dirty="0" smtClean="0"/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marL="1260475" lvl="1" indent="-811213">
              <a:spcBef>
                <a:spcPts val="0"/>
              </a:spcBef>
              <a:buNone/>
            </a:pPr>
            <a:r>
              <a:rPr lang="pt-BR" sz="2000" dirty="0" err="1" smtClean="0"/>
              <a:t>char</a:t>
            </a:r>
            <a:r>
              <a:rPr lang="pt-BR" sz="2000" dirty="0" smtClean="0"/>
              <a:t>[] </a:t>
            </a:r>
            <a:r>
              <a:rPr lang="pt-BR" sz="2000" dirty="0" err="1" smtClean="0"/>
              <a:t>conteudo</a:t>
            </a:r>
            <a:r>
              <a:rPr lang="pt-BR" sz="2000" dirty="0" smtClean="0"/>
              <a:t> = { </a:t>
            </a:r>
            <a:r>
              <a:rPr lang="pt-BR" sz="2000" dirty="0" smtClean="0"/>
              <a:t>‘J’, ‘a’, ‘v’, ‘a’, ‘ ’, ‘é’, ‘ ’, ‘d’, ‘i’, ‘v’, ‘e’, ‘r’, ‘t’, ‘i’, ‘d’, ‘o’ </a:t>
            </a:r>
            <a:r>
              <a:rPr lang="pt-BR" sz="2000" dirty="0" smtClean="0"/>
              <a:t>};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/>
              <a:t>Writer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 </a:t>
            </a:r>
            <a:r>
              <a:rPr lang="pt-BR" sz="2000" dirty="0" smtClean="0"/>
              <a:t>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FileWriter</a:t>
            </a:r>
            <a:r>
              <a:rPr lang="pt-BR" sz="2000" dirty="0" smtClean="0"/>
              <a:t>(“</a:t>
            </a:r>
            <a:r>
              <a:rPr lang="pt-BR" sz="2000" dirty="0" smtClean="0"/>
              <a:t>C</a:t>
            </a:r>
            <a:r>
              <a:rPr lang="pt-BR" sz="2000" dirty="0" smtClean="0"/>
              <a:t>:\\carta.txt”);</a:t>
            </a: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conteudo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.close()</a:t>
            </a:r>
            <a:r>
              <a:rPr lang="pt-BR" sz="2000" dirty="0" smtClean="0"/>
              <a:t>;</a:t>
            </a:r>
            <a:endParaRPr lang="pt-BR" sz="20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82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3131840" y="3717032"/>
            <a:ext cx="3024709" cy="1664894"/>
            <a:chOff x="4211960" y="2348881"/>
            <a:chExt cx="3024709" cy="1664894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211960" y="2348881"/>
              <a:ext cx="2736304" cy="432048"/>
            </a:xfrm>
            <a:prstGeom prst="rect">
              <a:avLst/>
            </a:prstGeom>
            <a:noFill/>
            <a:ln w="38160">
              <a:solidFill>
                <a:srgbClr val="FFC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4932040" y="3429000"/>
              <a:ext cx="2304629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Alguma implementação de </a:t>
              </a:r>
              <a:r>
                <a:rPr lang="pt-BR" sz="1600" dirty="0" err="1" smtClean="0">
                  <a:latin typeface="+mn-lt"/>
                </a:rPr>
                <a:t>OutputStream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8" name="Conector de seta reta 10"/>
            <p:cNvCxnSpPr>
              <a:cxnSpLocks noChangeShapeType="1"/>
              <a:stCxn id="7" idx="0"/>
            </p:cNvCxnSpPr>
            <p:nvPr/>
          </p:nvCxnSpPr>
          <p:spPr bwMode="auto">
            <a:xfrm flipH="1" flipV="1">
              <a:off x="6084168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Writer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write</a:t>
            </a:r>
            <a:r>
              <a:rPr lang="pt-BR" dirty="0" smtClean="0"/>
              <a:t>(</a:t>
            </a:r>
            <a:r>
              <a:rPr lang="pt-BR" dirty="0" err="1" smtClean="0"/>
              <a:t>char</a:t>
            </a:r>
            <a:r>
              <a:rPr lang="pt-BR" dirty="0" smtClean="0"/>
              <a:t>[], </a:t>
            </a:r>
            <a:r>
              <a:rPr lang="pt-BR" dirty="0" err="1" smtClean="0"/>
              <a:t>int</a:t>
            </a:r>
            <a:r>
              <a:rPr lang="pt-BR" dirty="0" smtClean="0"/>
              <a:t>, </a:t>
            </a:r>
            <a:r>
              <a:rPr lang="pt-BR" dirty="0" err="1" smtClean="0"/>
              <a:t>int</a:t>
            </a:r>
            <a:r>
              <a:rPr lang="pt-BR" dirty="0" smtClean="0"/>
              <a:t>)</a:t>
            </a:r>
          </a:p>
          <a:p>
            <a:pPr lvl="1"/>
            <a:r>
              <a:rPr lang="pt-BR" sz="2400" dirty="0" smtClean="0"/>
              <a:t>Adiciona um trecho de </a:t>
            </a:r>
            <a:r>
              <a:rPr lang="pt-BR" sz="2400" dirty="0" err="1" smtClean="0"/>
              <a:t>array</a:t>
            </a:r>
            <a:r>
              <a:rPr lang="pt-BR" sz="2400" dirty="0" smtClean="0"/>
              <a:t> de </a:t>
            </a:r>
            <a:r>
              <a:rPr lang="pt-BR" sz="2400" dirty="0" smtClean="0"/>
              <a:t>caracteres </a:t>
            </a:r>
            <a:r>
              <a:rPr lang="pt-BR" sz="2400" dirty="0" smtClean="0"/>
              <a:t>ao final do </a:t>
            </a:r>
            <a:r>
              <a:rPr lang="pt-BR" sz="2400" dirty="0" smtClean="0"/>
              <a:t>texto.</a:t>
            </a:r>
            <a:endParaRPr lang="pt-BR" sz="2400" dirty="0" smtClean="0"/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marL="1260475" lvl="1" indent="-811213">
              <a:spcBef>
                <a:spcPts val="0"/>
              </a:spcBef>
              <a:buNone/>
            </a:pPr>
            <a:r>
              <a:rPr lang="pt-BR" sz="2000" dirty="0" err="1" smtClean="0"/>
              <a:t>char</a:t>
            </a:r>
            <a:r>
              <a:rPr lang="pt-BR" sz="2000" dirty="0" smtClean="0"/>
              <a:t>[] </a:t>
            </a:r>
            <a:r>
              <a:rPr lang="pt-BR" sz="2000" dirty="0" err="1" smtClean="0"/>
              <a:t>conteudo</a:t>
            </a:r>
            <a:r>
              <a:rPr lang="pt-BR" sz="2000" dirty="0" smtClean="0"/>
              <a:t> = </a:t>
            </a:r>
            <a:r>
              <a:rPr lang="pt-BR" sz="2000" dirty="0" smtClean="0"/>
              <a:t>{‘J’, ‘a’, ‘v’, ‘a’, ‘ ’, ‘é’, ‘ ’, ‘d’, ‘i’, ‘v’, ‘e’, ‘r’, ‘t’, ‘i’, ‘d’, ‘o’ </a:t>
            </a:r>
            <a:r>
              <a:rPr lang="pt-BR" sz="2000" dirty="0" smtClean="0"/>
              <a:t>};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/>
              <a:t>Writer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 </a:t>
            </a:r>
            <a:r>
              <a:rPr lang="pt-BR" sz="2000" dirty="0" smtClean="0"/>
              <a:t>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FileWriter</a:t>
            </a:r>
            <a:r>
              <a:rPr lang="pt-BR" sz="2000" dirty="0" smtClean="0"/>
              <a:t>(“</a:t>
            </a:r>
            <a:r>
              <a:rPr lang="pt-BR" sz="2000" dirty="0" smtClean="0"/>
              <a:t>C</a:t>
            </a:r>
            <a:r>
              <a:rPr lang="pt-BR" sz="2000" dirty="0" smtClean="0"/>
              <a:t>:\\carta.txt”);</a:t>
            </a: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write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r>
              <a:rPr lang="pt-BR" sz="2000" dirty="0" err="1" smtClean="0"/>
              <a:t>conteudo</a:t>
            </a:r>
            <a:r>
              <a:rPr lang="pt-BR" sz="2000" dirty="0" smtClean="0"/>
              <a:t>, </a:t>
            </a:r>
            <a:r>
              <a:rPr lang="pt-BR" sz="2000" dirty="0" smtClean="0"/>
              <a:t>7, 9</a:t>
            </a:r>
            <a:r>
              <a:rPr lang="pt-BR" sz="2000" dirty="0" smtClean="0">
                <a:solidFill>
                  <a:srgbClr val="FFC000"/>
                </a:solidFill>
              </a:rPr>
              <a:t>)</a:t>
            </a:r>
            <a:r>
              <a:rPr lang="pt-BR" sz="2000" dirty="0" smtClean="0"/>
              <a:t>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.close()</a:t>
            </a:r>
            <a:r>
              <a:rPr lang="pt-BR" sz="2000" dirty="0" smtClean="0"/>
              <a:t>;</a:t>
            </a:r>
            <a:endParaRPr lang="pt-BR" sz="20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83</a:t>
            </a:fld>
            <a:endParaRPr lang="pt-BR"/>
          </a:p>
        </p:txBody>
      </p:sp>
      <p:grpSp>
        <p:nvGrpSpPr>
          <p:cNvPr id="5" name="Grupo 9"/>
          <p:cNvGrpSpPr/>
          <p:nvPr/>
        </p:nvGrpSpPr>
        <p:grpSpPr>
          <a:xfrm>
            <a:off x="1952003" y="4725144"/>
            <a:ext cx="1728565" cy="914618"/>
            <a:chOff x="5436096" y="2852936"/>
            <a:chExt cx="1728565" cy="914618"/>
          </a:xfrm>
        </p:grpSpPr>
        <p:sp>
          <p:nvSpPr>
            <p:cNvPr id="7" name="CaixaDeTexto 6"/>
            <p:cNvSpPr txBox="1"/>
            <p:nvPr/>
          </p:nvSpPr>
          <p:spPr bwMode="auto">
            <a:xfrm>
              <a:off x="5436096" y="3429000"/>
              <a:ext cx="1728565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Posição inicial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8" name="Conector de seta reta 10"/>
            <p:cNvCxnSpPr>
              <a:cxnSpLocks noChangeShapeType="1"/>
            </p:cNvCxnSpPr>
            <p:nvPr/>
          </p:nvCxnSpPr>
          <p:spPr bwMode="auto">
            <a:xfrm flipH="1" flipV="1">
              <a:off x="7020085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6" name="Grupo 9"/>
          <p:cNvGrpSpPr/>
          <p:nvPr/>
        </p:nvGrpSpPr>
        <p:grpSpPr>
          <a:xfrm>
            <a:off x="3751830" y="4725144"/>
            <a:ext cx="2088605" cy="914618"/>
            <a:chOff x="5436096" y="2852936"/>
            <a:chExt cx="2088605" cy="914618"/>
          </a:xfrm>
        </p:grpSpPr>
        <p:sp>
          <p:nvSpPr>
            <p:cNvPr id="14" name="CaixaDeTexto 13"/>
            <p:cNvSpPr txBox="1"/>
            <p:nvPr/>
          </p:nvSpPr>
          <p:spPr bwMode="auto">
            <a:xfrm>
              <a:off x="5436096" y="3429000"/>
              <a:ext cx="2088605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pt-BR" sz="1600" dirty="0" smtClean="0">
                  <a:latin typeface="+mn-lt"/>
                </a:rPr>
                <a:t>Quantidade de bytes</a:t>
              </a:r>
              <a:endParaRPr lang="pt-BR" sz="1600" dirty="0">
                <a:latin typeface="+mn-lt"/>
              </a:endParaRPr>
            </a:p>
          </p:txBody>
        </p:sp>
        <p:cxnSp>
          <p:nvCxnSpPr>
            <p:cNvPr id="15" name="Conector de seta reta 10"/>
            <p:cNvCxnSpPr>
              <a:cxnSpLocks noChangeShapeType="1"/>
            </p:cNvCxnSpPr>
            <p:nvPr/>
          </p:nvCxnSpPr>
          <p:spPr bwMode="auto">
            <a:xfrm flipH="1" flipV="1">
              <a:off x="5508477" y="2852936"/>
              <a:ext cx="187" cy="576064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Writer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smtClean="0"/>
              <a:t>flush</a:t>
            </a:r>
            <a:r>
              <a:rPr lang="pt-BR" dirty="0" smtClean="0"/>
              <a:t> ()</a:t>
            </a:r>
            <a:endParaRPr lang="pt-BR" dirty="0" smtClean="0"/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Obriga </a:t>
            </a:r>
            <a:r>
              <a:rPr lang="pt-BR" sz="2400" dirty="0" smtClean="0"/>
              <a:t>o envio de dados em </a:t>
            </a:r>
            <a:r>
              <a:rPr lang="pt-BR" sz="2400" dirty="0" err="1" smtClean="0"/>
              <a:t>cache</a:t>
            </a:r>
            <a:r>
              <a:rPr lang="pt-BR" sz="2400" dirty="0" smtClean="0"/>
              <a:t> para seu destino.</a:t>
            </a:r>
            <a:endParaRPr lang="pt-BR" sz="2400" dirty="0" smtClean="0"/>
          </a:p>
          <a:p>
            <a:pPr marL="442913"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/>
              <a:t>Writer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 </a:t>
            </a:r>
            <a:r>
              <a:rPr lang="pt-BR" sz="2000" dirty="0" smtClean="0"/>
              <a:t>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FileWriter</a:t>
            </a:r>
            <a:r>
              <a:rPr lang="pt-BR" sz="2000" dirty="0" smtClean="0"/>
              <a:t>(“</a:t>
            </a:r>
            <a:r>
              <a:rPr lang="pt-BR" sz="2000" dirty="0" smtClean="0"/>
              <a:t>C</a:t>
            </a:r>
            <a:r>
              <a:rPr lang="pt-BR" sz="2000" dirty="0" smtClean="0"/>
              <a:t>:\\carta.txt”);</a:t>
            </a: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.flush()</a:t>
            </a:r>
            <a:r>
              <a:rPr lang="pt-BR" sz="2000" dirty="0" smtClean="0"/>
              <a:t>;</a:t>
            </a: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.flush()</a:t>
            </a:r>
            <a:r>
              <a:rPr lang="pt-BR" sz="2000" dirty="0" smtClean="0"/>
              <a:t>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.close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84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 bwMode="auto">
          <a:xfrm>
            <a:off x="3635896" y="4581128"/>
            <a:ext cx="3168352" cy="584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1600" dirty="0" smtClean="0">
                <a:latin typeface="+mn-lt"/>
              </a:rPr>
              <a:t>Esvazia o </a:t>
            </a:r>
            <a:r>
              <a:rPr lang="pt-BR" sz="1600" dirty="0" err="1" smtClean="0">
                <a:latin typeface="+mn-lt"/>
              </a:rPr>
              <a:t>cache</a:t>
            </a:r>
            <a:r>
              <a:rPr lang="pt-BR" sz="1600" dirty="0" smtClean="0">
                <a:latin typeface="+mn-lt"/>
              </a:rPr>
              <a:t> forçando os dados em memória para saída</a:t>
            </a:r>
            <a:endParaRPr lang="pt-BR" sz="1600" dirty="0">
              <a:latin typeface="+mn-lt"/>
            </a:endParaRPr>
          </a:p>
        </p:txBody>
      </p:sp>
      <p:cxnSp>
        <p:nvCxnSpPr>
          <p:cNvPr id="7" name="Conector de seta reta 10"/>
          <p:cNvCxnSpPr>
            <a:cxnSpLocks noChangeShapeType="1"/>
          </p:cNvCxnSpPr>
          <p:nvPr/>
        </p:nvCxnSpPr>
        <p:spPr bwMode="auto">
          <a:xfrm flipH="1" flipV="1">
            <a:off x="2555777" y="4437112"/>
            <a:ext cx="864095" cy="36004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" name="Conector de seta reta 10"/>
          <p:cNvCxnSpPr>
            <a:cxnSpLocks noChangeShapeType="1"/>
          </p:cNvCxnSpPr>
          <p:nvPr/>
        </p:nvCxnSpPr>
        <p:spPr bwMode="auto">
          <a:xfrm flipH="1">
            <a:off x="2555777" y="5013176"/>
            <a:ext cx="864095" cy="36004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Writer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void</a:t>
            </a:r>
            <a:r>
              <a:rPr lang="pt-BR" dirty="0" smtClean="0"/>
              <a:t> close()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Encerra </a:t>
            </a:r>
            <a:r>
              <a:rPr lang="pt-BR" sz="2000" dirty="0" smtClean="0"/>
              <a:t>a </a:t>
            </a:r>
            <a:r>
              <a:rPr lang="pt-BR" sz="2000" dirty="0" smtClean="0"/>
              <a:t>saída </a:t>
            </a:r>
            <a:r>
              <a:rPr lang="pt-BR" sz="2000" dirty="0" smtClean="0"/>
              <a:t>de texto liberando </a:t>
            </a:r>
            <a:r>
              <a:rPr lang="pt-BR" sz="2000" dirty="0" smtClean="0"/>
              <a:t>o recurso (arquivo ou </a:t>
            </a:r>
            <a:r>
              <a:rPr lang="pt-BR" sz="2000" dirty="0" smtClean="0"/>
              <a:t>outro meio de gravação) </a:t>
            </a:r>
            <a:r>
              <a:rPr lang="pt-BR" sz="2000" dirty="0" smtClean="0"/>
              <a:t>tornando-o disponível para utilização por outros programas do sistema operacional.</a:t>
            </a:r>
          </a:p>
          <a:p>
            <a:pPr lvl="1">
              <a:spcBef>
                <a:spcPts val="1800"/>
              </a:spcBef>
            </a:pPr>
            <a:r>
              <a:rPr lang="pt-BR" sz="2000" dirty="0" smtClean="0"/>
              <a:t>Este método obriga o </a:t>
            </a:r>
            <a:r>
              <a:rPr lang="pt-BR" sz="2000" dirty="0" smtClean="0"/>
              <a:t>texto </a:t>
            </a:r>
            <a:r>
              <a:rPr lang="pt-BR" sz="2000" dirty="0" smtClean="0"/>
              <a:t>a realizar o </a:t>
            </a:r>
            <a:r>
              <a:rPr lang="pt-BR" sz="2000" i="1" dirty="0" smtClean="0"/>
              <a:t>flush</a:t>
            </a:r>
            <a:r>
              <a:rPr lang="pt-BR" sz="2000" dirty="0" smtClean="0"/>
              <a:t> de todos os dados que porventura ainda estejam em </a:t>
            </a:r>
            <a:r>
              <a:rPr lang="pt-BR" sz="2000" dirty="0" err="1" smtClean="0"/>
              <a:t>cache</a:t>
            </a:r>
            <a:r>
              <a:rPr lang="pt-BR" sz="2000" dirty="0" smtClean="0"/>
              <a:t>.</a:t>
            </a:r>
          </a:p>
          <a:p>
            <a:pPr lvl="1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/>
              <a:t>Writer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 </a:t>
            </a:r>
            <a:r>
              <a:rPr lang="pt-BR" sz="2000" dirty="0" smtClean="0"/>
              <a:t>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FileWriter</a:t>
            </a:r>
            <a:r>
              <a:rPr lang="pt-BR" sz="2000" dirty="0" smtClean="0"/>
              <a:t>(“</a:t>
            </a:r>
            <a:r>
              <a:rPr lang="pt-BR" sz="2000" dirty="0" smtClean="0"/>
              <a:t>C</a:t>
            </a:r>
            <a:r>
              <a:rPr lang="pt-BR" sz="2000" dirty="0" smtClean="0"/>
              <a:t>:\\carta.txt”);</a:t>
            </a: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/>
              <a:t>.</a:t>
            </a:r>
            <a:r>
              <a:rPr lang="pt-BR" sz="2000" dirty="0" err="1" smtClean="0"/>
              <a:t>write</a:t>
            </a:r>
            <a:r>
              <a:rPr lang="pt-BR" sz="2000" dirty="0" smtClean="0"/>
              <a:t>(...);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writer</a:t>
            </a:r>
            <a:r>
              <a:rPr lang="pt-BR" sz="2000" dirty="0" smtClean="0">
                <a:solidFill>
                  <a:srgbClr val="FFC000"/>
                </a:solidFill>
              </a:rPr>
              <a:t>.close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85</a:t>
            </a:fld>
            <a:endParaRPr lang="pt-BR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FileWriter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4421087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Uma </a:t>
            </a:r>
            <a:r>
              <a:rPr lang="pt-BR" sz="2200" dirty="0" smtClean="0"/>
              <a:t>simples implementação </a:t>
            </a:r>
            <a:r>
              <a:rPr lang="pt-BR" sz="2200" dirty="0" smtClean="0"/>
              <a:t>de </a:t>
            </a:r>
            <a:r>
              <a:rPr lang="pt-BR" sz="2200" dirty="0" err="1" smtClean="0"/>
              <a:t>Writer</a:t>
            </a:r>
            <a:r>
              <a:rPr lang="pt-BR" sz="2200" dirty="0" smtClean="0"/>
              <a:t> </a:t>
            </a:r>
            <a:r>
              <a:rPr lang="pt-BR" sz="2200" dirty="0" smtClean="0"/>
              <a:t>que escreve </a:t>
            </a:r>
            <a:r>
              <a:rPr lang="pt-BR" sz="2200" dirty="0" smtClean="0"/>
              <a:t>texto em um arquivo.</a:t>
            </a:r>
            <a:endParaRPr lang="pt-BR" sz="2200" dirty="0" smtClean="0"/>
          </a:p>
          <a:p>
            <a:pPr>
              <a:spcBef>
                <a:spcPts val="3000"/>
              </a:spcBef>
            </a:pPr>
            <a:r>
              <a:rPr lang="pt-BR" sz="2200" dirty="0" smtClean="0"/>
              <a:t>Ao instanciar um </a:t>
            </a:r>
            <a:r>
              <a:rPr lang="pt-BR" sz="2200" dirty="0" err="1" smtClean="0"/>
              <a:t>FileWriter</a:t>
            </a:r>
            <a:r>
              <a:rPr lang="pt-BR" sz="2200" dirty="0" smtClean="0"/>
              <a:t> </a:t>
            </a:r>
            <a:r>
              <a:rPr lang="pt-BR" sz="2200" dirty="0" smtClean="0"/>
              <a:t>devemos especificar o caminho absoluto ou relativo do arquivo desejado.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No exemplo abaixo, se o arquivo informado já existir, todo o seu conteúdo será eliminado após a instanciação.</a:t>
            </a: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1081088" indent="0">
              <a:spcBef>
                <a:spcPts val="0"/>
              </a:spcBef>
              <a:buNone/>
            </a:pPr>
            <a:r>
              <a:rPr lang="pt-BR" sz="2200" dirty="0" err="1" smtClean="0"/>
              <a:t>Writer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/>
              <a:t> </a:t>
            </a:r>
            <a:r>
              <a:rPr lang="pt-BR" sz="2200" dirty="0" smtClean="0"/>
              <a:t>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FileWriter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“</a:t>
            </a:r>
            <a:r>
              <a:rPr lang="pt-BR" sz="2200" dirty="0" smtClean="0"/>
              <a:t>C</a:t>
            </a:r>
            <a:r>
              <a:rPr lang="pt-BR" sz="2200" dirty="0" smtClean="0"/>
              <a:t>:\\carta.txt”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  <a:endParaRPr lang="pt-BR" sz="2200" dirty="0" smtClean="0"/>
          </a:p>
          <a:p>
            <a:pPr marL="1081088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1081088" indent="0">
              <a:spcBef>
                <a:spcPts val="0"/>
              </a:spcBef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>
                <a:solidFill>
                  <a:srgbClr val="FFC000"/>
                </a:solidFill>
              </a:rPr>
              <a:t>.close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86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</a:t>
            </a:r>
            <a:r>
              <a:rPr lang="pt-BR" sz="4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r>
              <a:rPr lang="pt-BR" sz="46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FileWriter</a:t>
            </a:r>
            <a:endParaRPr lang="pt-BR" dirty="0" smtClean="0"/>
          </a:p>
        </p:txBody>
      </p:sp>
      <p:sp>
        <p:nvSpPr>
          <p:cNvPr id="56" name="Espaço Reservado para Conteúdo 55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4421087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Ao instanciar um </a:t>
            </a:r>
            <a:r>
              <a:rPr lang="pt-BR" sz="2200" dirty="0" err="1" smtClean="0"/>
              <a:t>FileWriter</a:t>
            </a:r>
            <a:r>
              <a:rPr lang="pt-BR" sz="2200" dirty="0" smtClean="0"/>
              <a:t> </a:t>
            </a:r>
            <a:r>
              <a:rPr lang="pt-BR" sz="2200" dirty="0" smtClean="0"/>
              <a:t>podemos informar que seus dados serão “</a:t>
            </a:r>
            <a:r>
              <a:rPr lang="pt-BR" sz="2200" dirty="0" err="1" smtClean="0"/>
              <a:t>appendados</a:t>
            </a:r>
            <a:r>
              <a:rPr lang="pt-BR" sz="2200" dirty="0" smtClean="0"/>
              <a:t>” (escritos ao final do texto já existente).</a:t>
            </a:r>
            <a:endParaRPr lang="pt-BR" sz="2200" dirty="0" smtClean="0"/>
          </a:p>
          <a:p>
            <a:pPr>
              <a:spcBef>
                <a:spcPts val="3000"/>
              </a:spcBef>
            </a:pPr>
            <a:r>
              <a:rPr lang="pt-BR" sz="2200" dirty="0" smtClean="0"/>
              <a:t>Isto evita que o arquivo sej</a:t>
            </a:r>
            <a:r>
              <a:rPr lang="pt-BR" sz="2200" dirty="0" smtClean="0"/>
              <a:t>a limpo após a instanciação:</a:t>
            </a: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1081088" indent="0">
              <a:spcBef>
                <a:spcPts val="0"/>
              </a:spcBef>
              <a:buNone/>
            </a:pPr>
            <a:r>
              <a:rPr lang="pt-BR" sz="2200" dirty="0" err="1" smtClean="0"/>
              <a:t>Writer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/>
              <a:t> </a:t>
            </a:r>
            <a:r>
              <a:rPr lang="pt-BR" sz="2200" dirty="0" smtClean="0"/>
              <a:t>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FileWriter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“</a:t>
            </a:r>
            <a:r>
              <a:rPr lang="pt-BR" sz="2200" dirty="0" smtClean="0"/>
              <a:t>C</a:t>
            </a:r>
            <a:r>
              <a:rPr lang="pt-BR" sz="2200" dirty="0" smtClean="0"/>
              <a:t>:\\carta.txt”, </a:t>
            </a:r>
            <a:r>
              <a:rPr lang="pt-BR" sz="2200" u="sng" dirty="0" err="1" smtClean="0"/>
              <a:t>true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  <a:endParaRPr lang="pt-BR" sz="2200" dirty="0" smtClean="0"/>
          </a:p>
          <a:p>
            <a:pPr marL="1081088" indent="0">
              <a:spcBef>
                <a:spcPts val="0"/>
              </a:spcBef>
              <a:buNone/>
            </a:pPr>
            <a:r>
              <a:rPr lang="pt-BR" sz="2200" dirty="0" smtClean="0"/>
              <a:t>. . .</a:t>
            </a:r>
          </a:p>
          <a:p>
            <a:pPr marL="1081088" indent="0">
              <a:spcBef>
                <a:spcPts val="0"/>
              </a:spcBef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>
                <a:solidFill>
                  <a:srgbClr val="FFC000"/>
                </a:solidFill>
              </a:rPr>
              <a:t>.close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87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pPr lvl="0"/>
            <a:r>
              <a:rPr lang="pt-BR" u="none" baseline="0" dirty="0" err="1" smtClean="0"/>
              <a:t>java</a:t>
            </a:r>
            <a:r>
              <a:rPr lang="pt-BR" u="none" baseline="0" dirty="0" smtClean="0"/>
              <a:t>.</a:t>
            </a:r>
            <a:r>
              <a:rPr lang="pt-BR" u="none" baseline="0" dirty="0" err="1" smtClean="0"/>
              <a:t>io</a:t>
            </a:r>
            <a:r>
              <a:rPr lang="pt-BR" u="none" baseline="0" dirty="0" smtClean="0"/>
              <a:t>.</a:t>
            </a:r>
            <a:r>
              <a:rPr lang="pt-BR" u="none" baseline="0" dirty="0" err="1" smtClean="0"/>
              <a:t>BufferedWriter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Outra implementação de </a:t>
            </a:r>
            <a:r>
              <a:rPr lang="pt-BR" sz="2200" dirty="0" err="1" smtClean="0"/>
              <a:t>Writer</a:t>
            </a:r>
            <a:r>
              <a:rPr lang="pt-BR" sz="2200" dirty="0" smtClean="0"/>
              <a:t> </a:t>
            </a:r>
            <a:r>
              <a:rPr lang="pt-BR" sz="2200" dirty="0" smtClean="0"/>
              <a:t>que </a:t>
            </a:r>
            <a:r>
              <a:rPr lang="pt-BR" sz="2200" dirty="0" smtClean="0"/>
              <a:t>possui o método adicional </a:t>
            </a:r>
            <a:r>
              <a:rPr lang="pt-BR" sz="2200" dirty="0" err="1" smtClean="0"/>
              <a:t>newLine</a:t>
            </a:r>
            <a:r>
              <a:rPr lang="pt-BR" sz="2200" dirty="0" smtClean="0"/>
              <a:t>() utilizado para escrever a “quebra de linha”.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Um </a:t>
            </a:r>
            <a:r>
              <a:rPr lang="pt-BR" sz="2200" dirty="0" err="1" smtClean="0"/>
              <a:t>BufferedWriter</a:t>
            </a:r>
            <a:r>
              <a:rPr lang="pt-BR" sz="2200" dirty="0" smtClean="0"/>
              <a:t> deve ser instanciado a partir de algum outro </a:t>
            </a:r>
            <a:r>
              <a:rPr lang="pt-BR" sz="2200" dirty="0" err="1" smtClean="0"/>
              <a:t>Writer</a:t>
            </a:r>
            <a:r>
              <a:rPr lang="pt-BR" sz="2200" dirty="0" smtClean="0"/>
              <a:t>:</a:t>
            </a: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/>
              <a:t>BufferedWriter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/>
              <a:t> =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BufferedWriter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/>
              <a:t>FileWriter</a:t>
            </a:r>
            <a:r>
              <a:rPr lang="pt-BR" sz="2200" dirty="0" smtClean="0"/>
              <a:t>(“C:\\carta.txt”)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/>
              <a:t>.</a:t>
            </a:r>
            <a:r>
              <a:rPr lang="pt-BR" sz="2200" dirty="0" err="1" smtClean="0"/>
              <a:t>write</a:t>
            </a:r>
            <a:r>
              <a:rPr lang="pt-BR" sz="2200" dirty="0" smtClean="0"/>
              <a:t>(“Linha 1”);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newLine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/>
              <a:t>.</a:t>
            </a:r>
            <a:r>
              <a:rPr lang="pt-BR" sz="2200" dirty="0" err="1" smtClean="0"/>
              <a:t>write</a:t>
            </a:r>
            <a:r>
              <a:rPr lang="pt-BR" sz="2200" dirty="0" smtClean="0"/>
              <a:t>(“Linha 2”);</a:t>
            </a: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/>
              <a:t>.close();</a:t>
            </a:r>
            <a:endParaRPr lang="pt-BR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88</a:t>
            </a:fld>
            <a:endParaRPr lang="pt-BR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pPr lvl="0"/>
            <a:r>
              <a:rPr lang="pt-BR" u="none" baseline="0" dirty="0" err="1" smtClean="0"/>
              <a:t>java</a:t>
            </a:r>
            <a:r>
              <a:rPr lang="pt-BR" u="none" baseline="0" dirty="0" smtClean="0"/>
              <a:t>.</a:t>
            </a:r>
            <a:r>
              <a:rPr lang="pt-BR" u="none" baseline="0" dirty="0" err="1" smtClean="0"/>
              <a:t>io</a:t>
            </a:r>
            <a:r>
              <a:rPr lang="pt-BR" u="none" baseline="0" dirty="0" smtClean="0"/>
              <a:t>.</a:t>
            </a:r>
            <a:r>
              <a:rPr lang="pt-BR" u="none" baseline="0" dirty="0" err="1" smtClean="0"/>
              <a:t>PrintWriter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200" dirty="0" smtClean="0"/>
              <a:t>Uma sofisticada implementação de </a:t>
            </a:r>
            <a:r>
              <a:rPr lang="pt-BR" sz="2200" dirty="0" err="1" smtClean="0"/>
              <a:t>Writer</a:t>
            </a:r>
            <a:r>
              <a:rPr lang="pt-BR" sz="2200" dirty="0" smtClean="0"/>
              <a:t> onde podemos escrever textos e números formatados.</a:t>
            </a:r>
          </a:p>
          <a:p>
            <a:pPr>
              <a:spcBef>
                <a:spcPts val="3000"/>
              </a:spcBef>
            </a:pPr>
            <a:r>
              <a:rPr lang="pt-BR" sz="2200" dirty="0" smtClean="0"/>
              <a:t>Seus principais métodos são:</a:t>
            </a:r>
          </a:p>
          <a:p>
            <a:pPr lvl="1">
              <a:spcBef>
                <a:spcPts val="0"/>
              </a:spcBef>
            </a:pPr>
            <a:r>
              <a:rPr lang="pt-BR" sz="2000" dirty="0" err="1" smtClean="0">
                <a:solidFill>
                  <a:srgbClr val="FFC000"/>
                </a:solidFill>
              </a:rPr>
              <a:t>print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</a:p>
          <a:p>
            <a:pPr lvl="1">
              <a:spcBef>
                <a:spcPts val="0"/>
              </a:spcBef>
            </a:pPr>
            <a:r>
              <a:rPr lang="pt-BR" sz="2000" dirty="0" err="1" smtClean="0">
                <a:solidFill>
                  <a:srgbClr val="FFC000"/>
                </a:solidFill>
              </a:rPr>
              <a:t>println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</a:p>
          <a:p>
            <a:pPr lvl="1">
              <a:spcBef>
                <a:spcPts val="0"/>
              </a:spcBef>
            </a:pPr>
            <a:r>
              <a:rPr lang="pt-BR" sz="2000" dirty="0" err="1" smtClean="0">
                <a:solidFill>
                  <a:srgbClr val="FFC000"/>
                </a:solidFill>
              </a:rPr>
              <a:t>printf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endParaRPr lang="pt-BR" sz="2000" dirty="0" smtClean="0">
              <a:solidFill>
                <a:srgbClr val="FFC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/>
              <a:t>PrintWriter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</a:t>
            </a:r>
            <a:r>
              <a:rPr lang="pt-BR" sz="2200" dirty="0" err="1" smtClean="0">
                <a:solidFill>
                  <a:srgbClr val="FFC000"/>
                </a:solidFill>
              </a:rPr>
              <a:t>PrintWriter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 “C:\\carta.txt”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print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“Prêmio 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println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“Acumulado”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printf</a:t>
            </a:r>
            <a:r>
              <a:rPr lang="pt-BR" sz="2200" dirty="0" smtClean="0">
                <a:solidFill>
                  <a:srgbClr val="FFC000"/>
                </a:solidFill>
              </a:rPr>
              <a:t>(</a:t>
            </a:r>
            <a:r>
              <a:rPr lang="pt-BR" sz="2200" dirty="0" smtClean="0"/>
              <a:t>“da </a:t>
            </a:r>
            <a:r>
              <a:rPr lang="pt-BR" sz="2200" dirty="0" err="1" smtClean="0"/>
              <a:t>megasena</a:t>
            </a:r>
            <a:r>
              <a:rPr lang="pt-BR" sz="2200" dirty="0" smtClean="0"/>
              <a:t>: %,.2f”, 42500000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  <a:r>
              <a:rPr lang="pt-BR" sz="2200" dirty="0" smtClean="0"/>
              <a:t>;</a:t>
            </a:r>
            <a:endParaRPr lang="pt-BR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writer</a:t>
            </a:r>
            <a:r>
              <a:rPr lang="pt-BR" sz="2200" dirty="0" smtClean="0"/>
              <a:t>.close();</a:t>
            </a:r>
            <a:endParaRPr lang="pt-BR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89</a:t>
            </a:fld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io</a:t>
            </a:r>
            <a:r>
              <a:rPr lang="pt-BR" dirty="0" smtClean="0"/>
              <a:t>.File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err="1" smtClean="0"/>
              <a:t>boolean</a:t>
            </a:r>
            <a:r>
              <a:rPr lang="pt-BR" dirty="0" smtClean="0"/>
              <a:t> delete()</a:t>
            </a:r>
          </a:p>
          <a:p>
            <a:pPr lvl="1">
              <a:spcBef>
                <a:spcPts val="3000"/>
              </a:spcBef>
            </a:pPr>
            <a:r>
              <a:rPr lang="pt-BR" dirty="0" smtClean="0"/>
              <a:t>Tenta excluir o arquivo ou diretório, retornando </a:t>
            </a:r>
            <a:r>
              <a:rPr lang="pt-BR" b="1" i="1" dirty="0" err="1" smtClean="0"/>
              <a:t>true</a:t>
            </a:r>
            <a:r>
              <a:rPr lang="pt-BR" dirty="0" smtClean="0"/>
              <a:t> caso tiver sucesso.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File </a:t>
            </a:r>
            <a:r>
              <a:rPr lang="pt-BR" sz="2200" dirty="0" err="1" smtClean="0">
                <a:solidFill>
                  <a:srgbClr val="FFC000"/>
                </a:solidFill>
              </a:rPr>
              <a:t>temp</a:t>
            </a:r>
            <a:r>
              <a:rPr lang="pt-BR" sz="2200" dirty="0" smtClean="0"/>
              <a:t> = </a:t>
            </a:r>
            <a:r>
              <a:rPr lang="pt-BR" sz="2200" dirty="0" err="1" smtClean="0"/>
              <a:t>new</a:t>
            </a:r>
            <a:r>
              <a:rPr lang="pt-BR" sz="2200" dirty="0" smtClean="0"/>
              <a:t> File(“C:\\Documentos\\foto5.jpg”);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boolean</a:t>
            </a:r>
            <a:r>
              <a:rPr lang="pt-BR" sz="2200" dirty="0" smtClean="0"/>
              <a:t> ok = </a:t>
            </a:r>
            <a:r>
              <a:rPr lang="pt-BR" sz="2200" dirty="0" err="1" smtClean="0">
                <a:solidFill>
                  <a:srgbClr val="FFC000"/>
                </a:solidFill>
              </a:rPr>
              <a:t>temp.delete</a:t>
            </a:r>
            <a:r>
              <a:rPr lang="pt-BR" sz="2200" dirty="0" smtClean="0">
                <a:solidFill>
                  <a:srgbClr val="FFC000"/>
                </a:solidFill>
              </a:rPr>
              <a:t>()</a:t>
            </a:r>
            <a:r>
              <a:rPr lang="pt-BR" sz="2200" dirty="0" smtClean="0"/>
              <a:t>;</a:t>
            </a:r>
          </a:p>
          <a:p>
            <a:pPr marL="449263" indent="0">
              <a:spcBef>
                <a:spcPts val="0"/>
              </a:spcBef>
              <a:buNone/>
            </a:pPr>
            <a:endParaRPr lang="pt-BR" sz="2200" dirty="0" smtClean="0"/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err="1" smtClean="0"/>
              <a:t>if</a:t>
            </a:r>
            <a:r>
              <a:rPr lang="pt-BR" sz="2200" dirty="0" smtClean="0"/>
              <a:t> (ok) {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	System.</a:t>
            </a:r>
            <a:r>
              <a:rPr lang="pt-BR" sz="2200" dirty="0" err="1" smtClean="0"/>
              <a:t>out.println</a:t>
            </a:r>
            <a:r>
              <a:rPr lang="pt-BR" sz="2200" dirty="0" smtClean="0"/>
              <a:t>(“Arquivo excluído com sucesso.”);</a:t>
            </a:r>
          </a:p>
          <a:p>
            <a:pPr marL="449263" indent="0">
              <a:spcBef>
                <a:spcPts val="0"/>
              </a:spcBef>
              <a:buNone/>
            </a:pPr>
            <a:r>
              <a:rPr lang="pt-BR" sz="22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AE120-6210-44C4-9C14-8704E13AF0BD}" type="slidenum">
              <a:rPr lang="pt-BR" smtClean="0"/>
              <a:pPr>
                <a:defRPr/>
              </a:pPr>
              <a:t>90</a:t>
            </a:fld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écnica">
    <a:dk1>
      <a:sysClr val="windowText" lastClr="000000"/>
    </a:dk1>
    <a:lt1>
      <a:sysClr val="window" lastClr="FFFFFF"/>
    </a:lt1>
    <a:dk2>
      <a:srgbClr val="3B3B3B"/>
    </a:dk2>
    <a:lt2>
      <a:srgbClr val="D4D2D0"/>
    </a:lt2>
    <a:accent1>
      <a:srgbClr val="6EA0B0"/>
    </a:accent1>
    <a:accent2>
      <a:srgbClr val="CCAF0A"/>
    </a:accent2>
    <a:accent3>
      <a:srgbClr val="8D89A4"/>
    </a:accent3>
    <a:accent4>
      <a:srgbClr val="748560"/>
    </a:accent4>
    <a:accent5>
      <a:srgbClr val="9E9273"/>
    </a:accent5>
    <a:accent6>
      <a:srgbClr val="7E848D"/>
    </a:accent6>
    <a:hlink>
      <a:srgbClr val="00C8C3"/>
    </a:hlink>
    <a:folHlink>
      <a:srgbClr val="A116E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</TotalTime>
  <Words>4928</Words>
  <Application>Microsoft Office PowerPoint</Application>
  <PresentationFormat>Apresentação na tela (4:3)</PresentationFormat>
  <Paragraphs>1225</Paragraphs>
  <Slides>90</Slides>
  <Notes>90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90</vt:i4>
      </vt:variant>
    </vt:vector>
  </HeadingPairs>
  <TitlesOfParts>
    <vt:vector size="91" baseType="lpstr">
      <vt:lpstr>Técnica</vt:lpstr>
      <vt:lpstr>Stream - Fluxo I/O</vt:lpstr>
      <vt:lpstr>Stream – Fluxo I/O </vt:lpstr>
      <vt:lpstr>Introdução</vt:lpstr>
      <vt:lpstr>Acessando o Sistema de arquivos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A classe java.io.File</vt:lpstr>
      <vt:lpstr>Exercício</vt:lpstr>
      <vt:lpstr>Exercício (Continuação)</vt:lpstr>
      <vt:lpstr>Exercício (Fim)</vt:lpstr>
      <vt:lpstr>Acesso a arquivos binários</vt:lpstr>
      <vt:lpstr>Acesso a arquivos binários</vt:lpstr>
      <vt:lpstr>Acesso a arquivos binários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java.io.InputStream</vt:lpstr>
      <vt:lpstr>java.io.FileInputStream</vt:lpstr>
      <vt:lpstr>java.io.ByteArrayInputStream</vt:lpstr>
      <vt:lpstr>java.io.OutputStream</vt:lpstr>
      <vt:lpstr>java.io.OutputStream</vt:lpstr>
      <vt:lpstr>java.io.OutputStream</vt:lpstr>
      <vt:lpstr>java.io.OutputStream</vt:lpstr>
      <vt:lpstr>java.io.OutputStream</vt:lpstr>
      <vt:lpstr>java.io.OutputStream</vt:lpstr>
      <vt:lpstr>java.io.FileOutputStream</vt:lpstr>
      <vt:lpstr>java.io.ByteArrayOutputStream</vt:lpstr>
      <vt:lpstr>Exercício</vt:lpstr>
      <vt:lpstr>Exercício (Fim)</vt:lpstr>
      <vt:lpstr>Arquivos de acesso randômico</vt:lpstr>
      <vt:lpstr>java.io.RandomAccessFile</vt:lpstr>
      <vt:lpstr>java.io.RandomAccessFile</vt:lpstr>
      <vt:lpstr>java.io.RandomAccessFile</vt:lpstr>
      <vt:lpstr>Acesso a arquivos texto</vt:lpstr>
      <vt:lpstr>Acesso a arquivos texto</vt:lpstr>
      <vt:lpstr>Acesso a arquivos texto</vt:lpstr>
      <vt:lpstr>java.io.Reader</vt:lpstr>
      <vt:lpstr>java.io.Reader</vt:lpstr>
      <vt:lpstr>java.io.Reader</vt:lpstr>
      <vt:lpstr>java.io.Reader</vt:lpstr>
      <vt:lpstr>java.io.Reader</vt:lpstr>
      <vt:lpstr>java.io.Reader</vt:lpstr>
      <vt:lpstr>java.io.Reader</vt:lpstr>
      <vt:lpstr>java.io.Reader</vt:lpstr>
      <vt:lpstr>java.io.Reader</vt:lpstr>
      <vt:lpstr>java.io.Reader</vt:lpstr>
      <vt:lpstr>java.io.FileReader</vt:lpstr>
      <vt:lpstr>java.io.BufferedReader</vt:lpstr>
      <vt:lpstr>java.io.Writer</vt:lpstr>
      <vt:lpstr>java.io.Writer</vt:lpstr>
      <vt:lpstr>java.io.Writer</vt:lpstr>
      <vt:lpstr>java.io.Writer</vt:lpstr>
      <vt:lpstr>java.io.Writer</vt:lpstr>
      <vt:lpstr>java.io.Writer</vt:lpstr>
      <vt:lpstr>java.io.Writer</vt:lpstr>
      <vt:lpstr>java.io.FileWriter</vt:lpstr>
      <vt:lpstr>java.io.FileWriter</vt:lpstr>
      <vt:lpstr>java.io.BufferedWriter</vt:lpstr>
      <vt:lpstr>java.io.PrintWriter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- Fluxo I/O</dc:title>
  <dc:creator>Sandro Vieira</dc:creator>
  <cp:lastModifiedBy>Sandro</cp:lastModifiedBy>
  <cp:revision>433</cp:revision>
  <dcterms:created xsi:type="dcterms:W3CDTF">2011-12-17T14:07:49Z</dcterms:created>
  <dcterms:modified xsi:type="dcterms:W3CDTF">2012-05-29T04:02:46Z</dcterms:modified>
</cp:coreProperties>
</file>