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65" r:id="rId3"/>
    <p:sldId id="258" r:id="rId4"/>
    <p:sldId id="266" r:id="rId5"/>
    <p:sldId id="267" r:id="rId6"/>
    <p:sldId id="264" r:id="rId7"/>
    <p:sldId id="261" r:id="rId8"/>
    <p:sldId id="278" r:id="rId9"/>
    <p:sldId id="279" r:id="rId10"/>
    <p:sldId id="280" r:id="rId11"/>
    <p:sldId id="281" r:id="rId12"/>
    <p:sldId id="282" r:id="rId13"/>
    <p:sldId id="270" r:id="rId14"/>
    <p:sldId id="263" r:id="rId15"/>
    <p:sldId id="268" r:id="rId16"/>
    <p:sldId id="269" r:id="rId17"/>
    <p:sldId id="271" r:id="rId18"/>
    <p:sldId id="283" r:id="rId19"/>
    <p:sldId id="284" r:id="rId20"/>
    <p:sldId id="285" r:id="rId21"/>
    <p:sldId id="286" r:id="rId22"/>
    <p:sldId id="272" r:id="rId23"/>
    <p:sldId id="274" r:id="rId24"/>
    <p:sldId id="275" r:id="rId25"/>
    <p:sldId id="277" r:id="rId26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559" autoAdjust="0"/>
    <p:restoredTop sz="94624" autoAdjust="0"/>
  </p:normalViewPr>
  <p:slideViewPr>
    <p:cSldViewPr>
      <p:cViewPr varScale="1">
        <p:scale>
          <a:sx n="70" d="100"/>
          <a:sy n="70" d="100"/>
        </p:scale>
        <p:origin x="-13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19AF581-EE85-4B5B-B126-C73EFCD39951}" type="datetimeFigureOut">
              <a:rPr lang="pt-BR"/>
              <a:pPr>
                <a:defRPr/>
              </a:pPr>
              <a:t>20/5/2012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D817394-A7F1-4D84-9DD9-0280878B928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52CF60-72B7-43AD-8D0C-8FB511975EA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17394-A7F1-4D84-9DD9-0280878B928F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17394-A7F1-4D84-9DD9-0280878B928F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17394-A7F1-4D84-9DD9-0280878B928F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1855F3-06B9-41BE-AE6B-5E8D84DB7C6D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35253E-16ED-47E1-B787-B34FD822242A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17394-A7F1-4D84-9DD9-0280878B928F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1855F3-06B9-41BE-AE6B-5E8D84DB7C6D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17394-A7F1-4D84-9DD9-0280878B928F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B82366-CA9F-4626-95EC-6E81A93A1CAD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B82366-CA9F-4626-95EC-6E81A93A1CAD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17394-A7F1-4D84-9DD9-0280878B928F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B82366-CA9F-4626-95EC-6E81A93A1CAD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17394-A7F1-4D84-9DD9-0280878B928F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1855F3-06B9-41BE-AE6B-5E8D84DB7C6D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17394-A7F1-4D84-9DD9-0280878B928F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17394-A7F1-4D84-9DD9-0280878B928F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B82366-CA9F-4626-95EC-6E81A93A1CAD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B82366-CA9F-4626-95EC-6E81A93A1CAD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B82366-CA9F-4626-95EC-6E81A93A1CAD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B82366-CA9F-4626-95EC-6E81A93A1CAD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1855F3-06B9-41BE-AE6B-5E8D84DB7C6D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1855F3-06B9-41BE-AE6B-5E8D84DB7C6D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17394-A7F1-4D84-9DD9-0280878B928F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17394-A7F1-4D84-9DD9-0280878B928F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A4C9C4-0D43-4B68-8F57-A11B8615D66A}" type="datetime1">
              <a:rPr lang="pt-BR" smtClean="0"/>
              <a:pPr>
                <a:defRPr/>
              </a:pPr>
              <a:t>20/5/2012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DFD12-A617-4546-9578-546FC8AB854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EED1A1-2B47-4A0A-8BFF-4DB3B50D72E0}" type="datetime1">
              <a:rPr lang="pt-BR" smtClean="0"/>
              <a:pPr>
                <a:defRPr/>
              </a:pPr>
              <a:t>20/5/2012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85924-C178-4CDD-A9CA-0269626C325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82F98-ABED-4E46-AC00-AF600C8945E7}" type="datetime1">
              <a:rPr lang="pt-BR" smtClean="0"/>
              <a:pPr>
                <a:defRPr/>
              </a:pPr>
              <a:t>20/5/2012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167C96-8B98-4770-A114-56DB146EEE4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EA78C-CDDE-481C-A34B-2186E21FF962}" type="datetime1">
              <a:rPr lang="pt-BR" smtClean="0"/>
              <a:pPr>
                <a:defRPr/>
              </a:pPr>
              <a:t>20/5/2012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7DC48-89D4-446D-B83C-6D0DD696F92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2E15D-7E86-481F-9DCF-60018BC72E5C}" type="datetime1">
              <a:rPr lang="pt-BR" smtClean="0"/>
              <a:pPr>
                <a:defRPr/>
              </a:pPr>
              <a:t>20/5/2012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25B81-DEB9-4AC3-87B6-45DED8E32A8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64ACFD-B19D-41E4-A990-51043597BA9D}" type="datetime1">
              <a:rPr lang="pt-BR" smtClean="0"/>
              <a:pPr>
                <a:defRPr/>
              </a:pPr>
              <a:t>20/5/2012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DEC-7C2D-45FE-B638-4A68AF21784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7FC42-4A30-4FAE-AF74-FD987F26C080}" type="datetime1">
              <a:rPr lang="pt-BR" smtClean="0"/>
              <a:pPr>
                <a:defRPr/>
              </a:pPr>
              <a:t>20/5/2012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929EC-28A4-450A-A671-8461E26BB7D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E25EA-B661-43DE-8A9A-2F21E615BA92}" type="datetime1">
              <a:rPr lang="pt-BR" smtClean="0"/>
              <a:pPr>
                <a:defRPr/>
              </a:pPr>
              <a:t>20/5/2012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60447-3644-4A99-AEE7-935B9A8B6D2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D9DF2-F194-4B5D-837A-B87B7FBFE1DB}" type="datetime1">
              <a:rPr lang="pt-BR" smtClean="0"/>
              <a:pPr>
                <a:defRPr/>
              </a:pPr>
              <a:t>20/5/2012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EF4EDC-3704-4376-9252-FD5508E9DC0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8485C-0D08-4F56-931A-2B64FC6963D0}" type="datetime1">
              <a:rPr lang="pt-BR" smtClean="0"/>
              <a:pPr>
                <a:defRPr/>
              </a:pPr>
              <a:t>20/5/2012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9C65F-8BB4-4A6A-951F-30D578D7345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84974-AC98-43F7-BE9C-F9AAE95064ED}" type="datetime1">
              <a:rPr lang="pt-BR" smtClean="0"/>
              <a:pPr>
                <a:defRPr/>
              </a:pPr>
              <a:t>20/5/2012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B39625-CB70-462E-BBE9-7C60B84FF47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A7DE76E-AA3B-48C3-A2F7-E2CFA1F7C2D6}" type="datetime1">
              <a:rPr lang="pt-BR" smtClean="0"/>
              <a:pPr>
                <a:defRPr/>
              </a:pPr>
              <a:t>20/5/2012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571D811-82E5-4D84-BE70-77355B947B86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1" r:id="rId1"/>
    <p:sldLayoutId id="2147483725" r:id="rId2"/>
    <p:sldLayoutId id="2147483732" r:id="rId3"/>
    <p:sldLayoutId id="2147483726" r:id="rId4"/>
    <p:sldLayoutId id="2147483733" r:id="rId5"/>
    <p:sldLayoutId id="2147483727" r:id="rId6"/>
    <p:sldLayoutId id="2147483728" r:id="rId7"/>
    <p:sldLayoutId id="2147483734" r:id="rId8"/>
    <p:sldLayoutId id="2147483735" r:id="rId9"/>
    <p:sldLayoutId id="2147483729" r:id="rId10"/>
    <p:sldLayoutId id="214748373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smtClean="0"/>
              <a:t>Os métodos</a:t>
            </a:r>
            <a:br>
              <a:rPr lang="pt-BR" cap="none" dirty="0" smtClean="0"/>
            </a:br>
            <a:r>
              <a:rPr lang="pt-BR" cap="none" dirty="0" err="1" smtClean="0"/>
              <a:t>equals</a:t>
            </a:r>
            <a:r>
              <a:rPr lang="pt-BR" cap="none" dirty="0" smtClean="0"/>
              <a:t>() e </a:t>
            </a:r>
            <a:r>
              <a:rPr lang="pt-BR" cap="none" dirty="0" err="1" smtClean="0"/>
              <a:t>hashCode</a:t>
            </a:r>
            <a:r>
              <a:rPr lang="pt-BR" cap="none" dirty="0" smtClean="0"/>
              <a:t>()</a:t>
            </a:r>
            <a:endParaRPr lang="pt-BR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dirty="0" smtClean="0"/>
              <a:t>Capítulo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Lei da </a:t>
            </a:r>
            <a:r>
              <a:rPr lang="pt-BR" dirty="0" err="1" smtClean="0"/>
              <a:t>reflexividade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43192" cy="4525963"/>
          </a:xfrm>
        </p:spPr>
        <p:txBody>
          <a:bodyPr/>
          <a:lstStyle/>
          <a:p>
            <a:r>
              <a:rPr lang="pt-BR" dirty="0" smtClean="0"/>
              <a:t>O método </a:t>
            </a:r>
            <a:r>
              <a:rPr lang="pt-BR" dirty="0" err="1" smtClean="0"/>
              <a:t>equals</a:t>
            </a:r>
            <a:r>
              <a:rPr lang="pt-BR" dirty="0" smtClean="0"/>
              <a:t>() precisar ser </a:t>
            </a:r>
            <a:r>
              <a:rPr lang="pt-BR" u="sng" dirty="0" smtClean="0"/>
              <a:t>reflexivo</a:t>
            </a:r>
            <a:r>
              <a:rPr lang="pt-BR" dirty="0" smtClean="0"/>
              <a:t>. Isto significa que as expressões abaixo precisam ser equivalentes:</a:t>
            </a:r>
          </a:p>
          <a:p>
            <a:pPr marL="0" indent="0" algn="ctr">
              <a:buNone/>
            </a:pPr>
            <a:endParaRPr lang="pt-BR" sz="2400" dirty="0" smtClean="0"/>
          </a:p>
          <a:p>
            <a:pPr marL="0" indent="0" algn="ctr">
              <a:buNone/>
            </a:pPr>
            <a:endParaRPr lang="pt-BR" sz="2400" dirty="0" smtClean="0"/>
          </a:p>
          <a:p>
            <a:pPr marL="0" indent="0" algn="ctr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objetoA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/>
              <a:t>equals</a:t>
            </a:r>
            <a:r>
              <a:rPr lang="pt-BR" sz="2400" dirty="0" smtClean="0"/>
              <a:t>(</a:t>
            </a:r>
            <a:r>
              <a:rPr lang="pt-BR" sz="2400" dirty="0" err="1" smtClean="0">
                <a:solidFill>
                  <a:srgbClr val="FFC000"/>
                </a:solidFill>
              </a:rPr>
              <a:t>objetoB</a:t>
            </a:r>
            <a:r>
              <a:rPr lang="pt-BR" sz="2400" dirty="0" smtClean="0"/>
              <a:t>)</a:t>
            </a:r>
          </a:p>
          <a:p>
            <a:pPr marL="0" indent="0" algn="ctr">
              <a:buNone/>
            </a:pPr>
            <a:endParaRPr lang="pt-BR" sz="2400" dirty="0" smtClean="0"/>
          </a:p>
          <a:p>
            <a:pPr marL="0" indent="0" algn="ctr">
              <a:buNone/>
            </a:pPr>
            <a:endParaRPr lang="pt-BR" sz="2400" dirty="0" smtClean="0"/>
          </a:p>
          <a:p>
            <a:pPr marL="0" indent="0" algn="ctr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objetoB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/>
              <a:t>equals</a:t>
            </a:r>
            <a:r>
              <a:rPr lang="pt-BR" sz="2400" dirty="0" smtClean="0"/>
              <a:t>(</a:t>
            </a:r>
            <a:r>
              <a:rPr lang="pt-BR" sz="2400" dirty="0" err="1" smtClean="0">
                <a:solidFill>
                  <a:srgbClr val="FFC000"/>
                </a:solidFill>
              </a:rPr>
              <a:t>objetoA</a:t>
            </a:r>
            <a:r>
              <a:rPr lang="pt-BR" sz="2400" dirty="0" smtClean="0"/>
              <a:t>)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  <p:sp>
        <p:nvSpPr>
          <p:cNvPr id="14" name="Seta para cima e para baixo 13"/>
          <p:cNvSpPr/>
          <p:nvPr/>
        </p:nvSpPr>
        <p:spPr>
          <a:xfrm>
            <a:off x="4114428" y="4625341"/>
            <a:ext cx="267072" cy="456410"/>
          </a:xfrm>
          <a:prstGeom prst="up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2483768" y="3861048"/>
            <a:ext cx="3600400" cy="7200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2483768" y="5157192"/>
            <a:ext cx="3600400" cy="7200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Lei da transitividade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43192" cy="4525963"/>
          </a:xfrm>
        </p:spPr>
        <p:txBody>
          <a:bodyPr/>
          <a:lstStyle/>
          <a:p>
            <a:r>
              <a:rPr lang="pt-BR" dirty="0" smtClean="0"/>
              <a:t>O método </a:t>
            </a:r>
            <a:r>
              <a:rPr lang="pt-BR" dirty="0" err="1" smtClean="0"/>
              <a:t>equals</a:t>
            </a:r>
            <a:r>
              <a:rPr lang="pt-BR" dirty="0" smtClean="0"/>
              <a:t>() precisar ser </a:t>
            </a:r>
            <a:r>
              <a:rPr lang="pt-BR" u="sng" dirty="0" smtClean="0"/>
              <a:t>transitivo</a:t>
            </a:r>
            <a:r>
              <a:rPr lang="pt-BR" dirty="0" smtClean="0"/>
              <a:t>. 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sz="2400" dirty="0" smtClean="0"/>
          </a:p>
          <a:p>
            <a:pPr marL="0" indent="0" algn="ctr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objetoA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/>
              <a:t>equals</a:t>
            </a:r>
            <a:r>
              <a:rPr lang="pt-BR" sz="2400" dirty="0" smtClean="0"/>
              <a:t>(</a:t>
            </a:r>
            <a:r>
              <a:rPr lang="pt-BR" sz="2400" dirty="0" err="1" smtClean="0">
                <a:solidFill>
                  <a:srgbClr val="FFC000"/>
                </a:solidFill>
              </a:rPr>
              <a:t>objetoB</a:t>
            </a:r>
            <a:r>
              <a:rPr lang="pt-BR" sz="2400" dirty="0" smtClean="0"/>
              <a:t>)</a:t>
            </a:r>
          </a:p>
          <a:p>
            <a:pPr marL="0" indent="0" algn="ctr">
              <a:buNone/>
            </a:pPr>
            <a:r>
              <a:rPr lang="pt-BR" sz="2400" dirty="0" smtClean="0"/>
              <a:t>e</a:t>
            </a:r>
          </a:p>
          <a:p>
            <a:pPr marL="0" indent="0" algn="ctr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objetoB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/>
              <a:t>equals</a:t>
            </a:r>
            <a:r>
              <a:rPr lang="pt-BR" sz="2400" dirty="0" smtClean="0"/>
              <a:t>(</a:t>
            </a:r>
            <a:r>
              <a:rPr lang="pt-BR" sz="2400" dirty="0" err="1" smtClean="0">
                <a:solidFill>
                  <a:srgbClr val="FFC000"/>
                </a:solidFill>
              </a:rPr>
              <a:t>objetoC</a:t>
            </a:r>
            <a:r>
              <a:rPr lang="pt-BR" sz="2400" dirty="0" smtClean="0"/>
              <a:t>)</a:t>
            </a:r>
          </a:p>
          <a:p>
            <a:pPr marL="0" indent="0" algn="ctr">
              <a:buNone/>
            </a:pPr>
            <a:endParaRPr lang="pt-BR" sz="2400" dirty="0" smtClean="0"/>
          </a:p>
          <a:p>
            <a:pPr marL="0" indent="0" algn="ctr">
              <a:buNone/>
            </a:pPr>
            <a:endParaRPr lang="pt-BR" sz="2400" dirty="0" smtClean="0"/>
          </a:p>
          <a:p>
            <a:pPr marL="0" indent="0" algn="ctr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objetoA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/>
              <a:t>equals</a:t>
            </a:r>
            <a:r>
              <a:rPr lang="pt-BR" sz="2400" dirty="0" smtClean="0"/>
              <a:t>(</a:t>
            </a:r>
            <a:r>
              <a:rPr lang="pt-BR" sz="2400" dirty="0" err="1" smtClean="0">
                <a:solidFill>
                  <a:srgbClr val="FFC000"/>
                </a:solidFill>
              </a:rPr>
              <a:t>objetoC</a:t>
            </a:r>
            <a:r>
              <a:rPr lang="pt-BR" sz="2400" dirty="0" smtClean="0"/>
              <a:t>)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483768" y="2924944"/>
            <a:ext cx="3600400" cy="15121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2483768" y="5085184"/>
            <a:ext cx="3600400" cy="7200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baixo 7"/>
          <p:cNvSpPr/>
          <p:nvPr/>
        </p:nvSpPr>
        <p:spPr>
          <a:xfrm>
            <a:off x="4067944" y="4509120"/>
            <a:ext cx="432048" cy="504056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Lei da consistência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r>
              <a:rPr lang="pt-BR" dirty="0" smtClean="0"/>
              <a:t>O método </a:t>
            </a:r>
            <a:r>
              <a:rPr lang="pt-BR" dirty="0" err="1" smtClean="0"/>
              <a:t>equals</a:t>
            </a:r>
            <a:r>
              <a:rPr lang="pt-BR" dirty="0" smtClean="0"/>
              <a:t>() precisar ser </a:t>
            </a:r>
            <a:r>
              <a:rPr lang="pt-BR" u="sng" dirty="0" smtClean="0"/>
              <a:t>consistente</a:t>
            </a:r>
            <a:r>
              <a:rPr lang="pt-BR" dirty="0" smtClean="0"/>
              <a:t>. Isto significa que chamadas sucessivas do método </a:t>
            </a:r>
            <a:r>
              <a:rPr lang="pt-BR" dirty="0" err="1" smtClean="0"/>
              <a:t>equals</a:t>
            </a:r>
            <a:r>
              <a:rPr lang="pt-BR" dirty="0" smtClean="0"/>
              <a:t>() não devem alterar o seu resultado.</a:t>
            </a:r>
            <a:br>
              <a:rPr lang="pt-BR" dirty="0" smtClean="0"/>
            </a:br>
            <a:endParaRPr lang="pt-BR" sz="2400" dirty="0" smtClean="0"/>
          </a:p>
          <a:p>
            <a:pPr marL="442913" indent="0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objetoA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/>
              <a:t>equals</a:t>
            </a:r>
            <a:r>
              <a:rPr lang="pt-BR" sz="2400" dirty="0" smtClean="0"/>
              <a:t>(</a:t>
            </a:r>
            <a:r>
              <a:rPr lang="pt-BR" sz="2400" dirty="0" err="1" smtClean="0">
                <a:solidFill>
                  <a:srgbClr val="FFC000"/>
                </a:solidFill>
              </a:rPr>
              <a:t>objetoB</a:t>
            </a:r>
            <a:r>
              <a:rPr lang="pt-BR" sz="2400" dirty="0" smtClean="0"/>
              <a:t>)</a:t>
            </a:r>
          </a:p>
          <a:p>
            <a:pPr marL="442913" indent="0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objetoA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/>
              <a:t>equals</a:t>
            </a:r>
            <a:r>
              <a:rPr lang="pt-BR" sz="2400" dirty="0" smtClean="0"/>
              <a:t>(</a:t>
            </a:r>
            <a:r>
              <a:rPr lang="pt-BR" sz="2400" dirty="0" err="1" smtClean="0">
                <a:solidFill>
                  <a:srgbClr val="FFC000"/>
                </a:solidFill>
              </a:rPr>
              <a:t>objetoB</a:t>
            </a:r>
            <a:r>
              <a:rPr lang="pt-BR" sz="2400" dirty="0" smtClean="0"/>
              <a:t>)</a:t>
            </a:r>
          </a:p>
          <a:p>
            <a:pPr marL="442913" indent="0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objetoA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/>
              <a:t>equals</a:t>
            </a:r>
            <a:r>
              <a:rPr lang="pt-BR" sz="2400" dirty="0" smtClean="0"/>
              <a:t>(</a:t>
            </a:r>
            <a:r>
              <a:rPr lang="pt-BR" sz="2400" dirty="0" err="1" smtClean="0">
                <a:solidFill>
                  <a:srgbClr val="FFC000"/>
                </a:solidFill>
              </a:rPr>
              <a:t>objetoB</a:t>
            </a:r>
            <a:r>
              <a:rPr lang="pt-BR" sz="2400" dirty="0" smtClean="0"/>
              <a:t>)</a:t>
            </a:r>
          </a:p>
          <a:p>
            <a:pPr marL="442913" indent="0">
              <a:buNone/>
            </a:pPr>
            <a:r>
              <a:rPr lang="pt-BR" sz="2400" dirty="0" smtClean="0"/>
              <a:t>...</a:t>
            </a:r>
          </a:p>
          <a:p>
            <a:pPr marL="442913" indent="0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objetoA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/>
              <a:t>equals</a:t>
            </a:r>
            <a:r>
              <a:rPr lang="pt-BR" sz="2400" dirty="0" smtClean="0"/>
              <a:t>(</a:t>
            </a:r>
            <a:r>
              <a:rPr lang="pt-BR" sz="2400" dirty="0" err="1" smtClean="0">
                <a:solidFill>
                  <a:srgbClr val="FFC000"/>
                </a:solidFill>
              </a:rPr>
              <a:t>objetoB</a:t>
            </a:r>
            <a:r>
              <a:rPr lang="pt-BR" sz="2400" dirty="0" smtClean="0"/>
              <a:t>)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  <p:sp>
        <p:nvSpPr>
          <p:cNvPr id="9" name="CaixaDeTexto 8"/>
          <p:cNvSpPr txBox="1">
            <a:spLocks noChangeArrowheads="1"/>
          </p:cNvSpPr>
          <p:nvPr/>
        </p:nvSpPr>
        <p:spPr bwMode="auto">
          <a:xfrm>
            <a:off x="5580112" y="4581128"/>
            <a:ext cx="2621230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dirty="0" smtClean="0"/>
              <a:t>Devem retornar sempre</a:t>
            </a:r>
          </a:p>
          <a:p>
            <a:pPr algn="ctr"/>
            <a:r>
              <a:rPr lang="pt-BR" dirty="0" smtClean="0"/>
              <a:t>o mesmo resultado</a:t>
            </a:r>
            <a:endParaRPr lang="pt-BR" dirty="0"/>
          </a:p>
        </p:txBody>
      </p:sp>
      <p:cxnSp>
        <p:nvCxnSpPr>
          <p:cNvPr id="11" name="Conector de seta reta 10"/>
          <p:cNvCxnSpPr/>
          <p:nvPr/>
        </p:nvCxnSpPr>
        <p:spPr>
          <a:xfrm flipH="1" flipV="1">
            <a:off x="4499992" y="4221088"/>
            <a:ext cx="936104" cy="5040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H="1" flipV="1">
            <a:off x="4499992" y="4581128"/>
            <a:ext cx="936104" cy="2880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H="1">
            <a:off x="4499992" y="5013176"/>
            <a:ext cx="93610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H="1">
            <a:off x="4499992" y="5157192"/>
            <a:ext cx="936104" cy="5760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 método hashCode()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147248" cy="1540767"/>
          </a:xfrm>
          <a:ln>
            <a:noFill/>
          </a:ln>
        </p:spPr>
        <p:txBody>
          <a:bodyPr/>
          <a:lstStyle/>
          <a:p>
            <a:r>
              <a:rPr lang="pt-BR" dirty="0" smtClean="0"/>
              <a:t>Outro método derivado da superclasse Object</a:t>
            </a:r>
          </a:p>
          <a:p>
            <a:r>
              <a:rPr lang="pt-BR" dirty="0" smtClean="0"/>
              <a:t>Também deve ser reimplementado (sobrescrito) pelo programador conforme necessidade da aplicação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sz="half" idx="2"/>
          </p:nvPr>
        </p:nvGraphicFramePr>
        <p:xfrm>
          <a:off x="1547662" y="3429000"/>
          <a:ext cx="561662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3"/>
                <a:gridCol w="2808313"/>
              </a:tblGrid>
              <a:tr h="370840">
                <a:tc>
                  <a:txBody>
                    <a:bodyPr/>
                    <a:lstStyle/>
                    <a:p>
                      <a:pPr marL="179388" indent="-179388">
                        <a:buFont typeface="Arial" pitchFamily="34" charset="0"/>
                        <a:buChar char="•"/>
                      </a:pPr>
                      <a:r>
                        <a:rPr lang="pt-BR" sz="2400" b="1" dirty="0" smtClean="0">
                          <a:solidFill>
                            <a:srgbClr val="FFC000"/>
                          </a:solidFill>
                          <a:latin typeface="+mn-lt"/>
                        </a:rPr>
                        <a:t>clone()</a:t>
                      </a:r>
                      <a:endParaRPr lang="pt-BR" sz="2400" b="1" dirty="0">
                        <a:solidFill>
                          <a:srgbClr val="FFC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notifyAll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equals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finalize()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wait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getClass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wait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hashCode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wait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notify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endParaRPr lang="pt-BR" sz="2400" b="1" dirty="0">
                        <a:solidFill>
                          <a:srgbClr val="FFC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475655" y="5282199"/>
            <a:ext cx="2310527" cy="432817"/>
          </a:xfrm>
          <a:prstGeom prst="rect">
            <a:avLst/>
          </a:prstGeom>
          <a:noFill/>
          <a:ln w="3816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DEC-7C2D-45FE-B638-4A68AF21784C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 método </a:t>
            </a:r>
            <a:r>
              <a:rPr lang="pt-BR" dirty="0" err="1" smtClean="0"/>
              <a:t>hashCode</a:t>
            </a:r>
            <a:r>
              <a:rPr lang="pt-BR" dirty="0" smtClean="0"/>
              <a:t>()</a:t>
            </a:r>
          </a:p>
        </p:txBody>
      </p:sp>
      <p:sp>
        <p:nvSpPr>
          <p:cNvPr id="1433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43192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800" dirty="0" smtClean="0"/>
              <a:t>Juntamente com o método </a:t>
            </a:r>
            <a:r>
              <a:rPr lang="pt-BR" sz="2800" dirty="0" err="1" smtClean="0"/>
              <a:t>equals</a:t>
            </a:r>
            <a:r>
              <a:rPr lang="pt-BR" sz="2800" dirty="0" smtClean="0"/>
              <a:t>(), o método </a:t>
            </a:r>
            <a:r>
              <a:rPr lang="pt-BR" sz="2800" dirty="0" err="1" smtClean="0"/>
              <a:t>hashCode</a:t>
            </a:r>
            <a:r>
              <a:rPr lang="pt-BR" sz="2800" dirty="0" smtClean="0"/>
              <a:t>() é utilizado para diferenciar um objeto de outro em estruturas de dados que não permitem repetição.</a:t>
            </a:r>
          </a:p>
          <a:p>
            <a:pPr lvl="1">
              <a:spcBef>
                <a:spcPts val="1800"/>
              </a:spcBef>
            </a:pPr>
            <a:r>
              <a:rPr lang="pt-BR" sz="2400" u="sng" dirty="0" err="1" smtClean="0"/>
              <a:t>equals</a:t>
            </a:r>
            <a:r>
              <a:rPr lang="pt-BR" sz="2400" u="sng" dirty="0" smtClean="0"/>
              <a:t>()</a:t>
            </a:r>
          </a:p>
          <a:p>
            <a:pPr marL="722313" lvl="2" indent="0">
              <a:spcBef>
                <a:spcPts val="1800"/>
              </a:spcBef>
              <a:buNone/>
            </a:pPr>
            <a:r>
              <a:rPr lang="pt-BR" sz="2000" dirty="0" smtClean="0"/>
              <a:t>Diferencia um objeto de outro impedindo duplicidade em estruturas sem repetição.</a:t>
            </a:r>
          </a:p>
          <a:p>
            <a:pPr lvl="1">
              <a:spcBef>
                <a:spcPts val="1800"/>
              </a:spcBef>
            </a:pPr>
            <a:r>
              <a:rPr lang="pt-BR" sz="2400" u="sng" dirty="0" err="1" smtClean="0"/>
              <a:t>hashCode</a:t>
            </a:r>
            <a:r>
              <a:rPr lang="pt-BR" sz="2400" u="sng" dirty="0" smtClean="0"/>
              <a:t>()</a:t>
            </a:r>
          </a:p>
          <a:p>
            <a:pPr marL="722313" lvl="2" indent="0">
              <a:spcBef>
                <a:spcPts val="1800"/>
              </a:spcBef>
              <a:buNone/>
            </a:pPr>
            <a:r>
              <a:rPr lang="pt-BR" sz="2000" dirty="0" smtClean="0"/>
              <a:t>Retorna um número inteiro utilizado como identificador único do objeto instanciado.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14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método </a:t>
            </a:r>
            <a:r>
              <a:rPr lang="pt-BR" dirty="0" err="1" smtClean="0"/>
              <a:t>hashCode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Devemos nos preocupar em implementar o método </a:t>
            </a:r>
            <a:r>
              <a:rPr lang="pt-BR" sz="2400" dirty="0" err="1" smtClean="0"/>
              <a:t>hashCode</a:t>
            </a:r>
            <a:r>
              <a:rPr lang="pt-BR" sz="2400" dirty="0" smtClean="0"/>
              <a:t>() ao criar classes cujas instâncias serão utilizadas em estruturas de dados como listas, mapas, conjuntos, etc.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Ao implementar o método hashCode() em uma classe, geralmente pegamos “</a:t>
            </a:r>
            <a:r>
              <a:rPr lang="pt-BR" sz="2400" i="1" dirty="0" smtClean="0"/>
              <a:t>carona</a:t>
            </a:r>
            <a:r>
              <a:rPr lang="pt-BR" sz="2400" dirty="0" smtClean="0"/>
              <a:t>” com o hashCode de cada um de seus membros para que possamos gerar um ID que dependa de cada um de seus atributos.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715436" cy="1143000"/>
          </a:xfrm>
        </p:spPr>
        <p:txBody>
          <a:bodyPr/>
          <a:lstStyle/>
          <a:p>
            <a:pPr eaLnBrk="1" hangingPunct="1"/>
            <a:r>
              <a:rPr lang="pt-BR" sz="4000" dirty="0" smtClean="0"/>
              <a:t>Implementando o método </a:t>
            </a:r>
            <a:r>
              <a:rPr lang="pt-BR" sz="4000" dirty="0" err="1" smtClean="0"/>
              <a:t>hashCode</a:t>
            </a:r>
            <a:r>
              <a:rPr lang="pt-BR" sz="4000" dirty="0" smtClean="0"/>
              <a:t>()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497632" y="1556793"/>
            <a:ext cx="7962800" cy="482453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</a:t>
            </a:r>
            <a:r>
              <a:rPr lang="pt-BR" sz="2000" dirty="0" err="1" smtClean="0"/>
              <a:t>int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matricula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String </a:t>
            </a:r>
            <a:r>
              <a:rPr lang="pt-BR" sz="2000" dirty="0" smtClean="0">
                <a:solidFill>
                  <a:srgbClr val="FFC000"/>
                </a:solidFill>
              </a:rPr>
              <a:t>nome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String </a:t>
            </a:r>
            <a:r>
              <a:rPr lang="pt-BR" sz="2000" dirty="0" smtClean="0">
                <a:solidFill>
                  <a:srgbClr val="FFC000"/>
                </a:solidFill>
              </a:rPr>
              <a:t>cargo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>
                <a:solidFill>
                  <a:srgbClr val="00B050"/>
                </a:solidFill>
              </a:rPr>
              <a:t>	// ... métodos </a:t>
            </a:r>
            <a:r>
              <a:rPr lang="pt-BR" sz="2000" dirty="0" err="1" smtClean="0">
                <a:solidFill>
                  <a:srgbClr val="00B050"/>
                </a:solidFill>
              </a:rPr>
              <a:t>gets</a:t>
            </a:r>
            <a:r>
              <a:rPr lang="pt-BR" sz="2000" dirty="0" smtClean="0">
                <a:solidFill>
                  <a:srgbClr val="00B050"/>
                </a:solidFill>
              </a:rPr>
              <a:t> e sets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>
                <a:solidFill>
                  <a:srgbClr val="FFC000"/>
                </a:solidFill>
              </a:rPr>
              <a:t>public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int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hashCode</a:t>
            </a:r>
            <a:r>
              <a:rPr lang="pt-BR" sz="2000" dirty="0" smtClean="0">
                <a:solidFill>
                  <a:srgbClr val="FFC000"/>
                </a:solidFill>
              </a:rPr>
              <a:t>() </a:t>
            </a:r>
            <a:r>
              <a:rPr lang="pt-BR" sz="2000" dirty="0" smtClean="0"/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int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hash</a:t>
            </a:r>
            <a:r>
              <a:rPr lang="pt-BR" sz="2000" dirty="0" smtClean="0"/>
              <a:t> = 1;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>
                <a:solidFill>
                  <a:srgbClr val="FFC000"/>
                </a:solidFill>
              </a:rPr>
              <a:t>hash</a:t>
            </a:r>
            <a:r>
              <a:rPr lang="pt-BR" sz="2000" dirty="0" smtClean="0"/>
              <a:t> = 31 * </a:t>
            </a:r>
            <a:r>
              <a:rPr lang="pt-BR" sz="2000" dirty="0" err="1" smtClean="0"/>
              <a:t>hash</a:t>
            </a:r>
            <a:r>
              <a:rPr lang="pt-BR" sz="2000" dirty="0" smtClean="0"/>
              <a:t> + </a:t>
            </a:r>
            <a:r>
              <a:rPr lang="pt-BR" sz="2000" dirty="0" smtClean="0">
                <a:solidFill>
                  <a:srgbClr val="FFC000"/>
                </a:solidFill>
              </a:rPr>
              <a:t>matricula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>
                <a:solidFill>
                  <a:srgbClr val="FFC000"/>
                </a:solidFill>
              </a:rPr>
              <a:t>hash</a:t>
            </a:r>
            <a:r>
              <a:rPr lang="pt-BR" sz="2000" dirty="0" smtClean="0"/>
              <a:t> = 31 * </a:t>
            </a:r>
            <a:r>
              <a:rPr lang="pt-BR" sz="2000" dirty="0" err="1" smtClean="0"/>
              <a:t>hash</a:t>
            </a:r>
            <a:r>
              <a:rPr lang="pt-BR" sz="2000" dirty="0" smtClean="0"/>
              <a:t> + (nome == </a:t>
            </a:r>
            <a:r>
              <a:rPr lang="pt-BR" sz="2000" dirty="0" err="1" smtClean="0"/>
              <a:t>null</a:t>
            </a:r>
            <a:r>
              <a:rPr lang="pt-BR" sz="2000" dirty="0" smtClean="0"/>
              <a:t> ? 0 : </a:t>
            </a:r>
            <a:r>
              <a:rPr lang="pt-BR" sz="2000" dirty="0" smtClean="0">
                <a:solidFill>
                  <a:srgbClr val="FFC000"/>
                </a:solidFill>
              </a:rPr>
              <a:t>nome.</a:t>
            </a:r>
            <a:r>
              <a:rPr lang="pt-BR" sz="2000" dirty="0" err="1" smtClean="0">
                <a:solidFill>
                  <a:srgbClr val="FFC000"/>
                </a:solidFill>
              </a:rPr>
              <a:t>hashCode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>
                <a:solidFill>
                  <a:srgbClr val="FFC000"/>
                </a:solidFill>
              </a:rPr>
              <a:t>hash</a:t>
            </a:r>
            <a:r>
              <a:rPr lang="pt-BR" sz="2000" dirty="0" smtClean="0"/>
              <a:t> = 31 * </a:t>
            </a:r>
            <a:r>
              <a:rPr lang="pt-BR" sz="2000" dirty="0" err="1" smtClean="0"/>
              <a:t>hash</a:t>
            </a:r>
            <a:r>
              <a:rPr lang="pt-BR" sz="2000" dirty="0" smtClean="0"/>
              <a:t> + (cargo == </a:t>
            </a:r>
            <a:r>
              <a:rPr lang="pt-BR" sz="2000" dirty="0" err="1" smtClean="0"/>
              <a:t>null</a:t>
            </a:r>
            <a:r>
              <a:rPr lang="pt-BR" sz="2000" dirty="0" smtClean="0"/>
              <a:t> ? 0 : </a:t>
            </a:r>
            <a:r>
              <a:rPr lang="pt-BR" sz="2000" dirty="0" smtClean="0">
                <a:solidFill>
                  <a:srgbClr val="FFC000"/>
                </a:solidFill>
              </a:rPr>
              <a:t>cargo.</a:t>
            </a:r>
            <a:r>
              <a:rPr lang="pt-BR" sz="2000" dirty="0" err="1" smtClean="0">
                <a:solidFill>
                  <a:srgbClr val="FFC000"/>
                </a:solidFill>
              </a:rPr>
              <a:t>hashCode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return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hash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interface </a:t>
            </a:r>
            <a:r>
              <a:rPr lang="pt-BR" dirty="0" err="1" smtClean="0"/>
              <a:t>Comparable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Assinala um critéria de comparação entre objetos, permitindo definir se um objeto é maior ou menor que um outro</a:t>
            </a:r>
          </a:p>
          <a:p>
            <a:pPr>
              <a:spcBef>
                <a:spcPts val="3000"/>
              </a:spcBef>
            </a:pPr>
            <a:r>
              <a:rPr lang="pt-BR" dirty="0" smtClean="0"/>
              <a:t>Deve ser implementado em classes cujas instâncias serão utilizadas em estruturas de dados ordenáveis.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Comparando tipos primitivos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comparar valores primitivos utilizamos os operadores relacionais &gt; (maior), &lt; (menor) e outros</a:t>
            </a:r>
          </a:p>
          <a:p>
            <a:pPr marL="800100" lvl="1" indent="0">
              <a:lnSpc>
                <a:spcPct val="90000"/>
              </a:lnSpc>
              <a:spcBef>
                <a:spcPts val="0"/>
              </a:spcBef>
              <a:buNone/>
              <a:tabLst>
                <a:tab pos="1250950" algn="l"/>
              </a:tabLst>
            </a:pPr>
            <a:endParaRPr lang="pt-BR" sz="2200" dirty="0" smtClean="0">
              <a:solidFill>
                <a:srgbClr val="FFC000"/>
              </a:solidFill>
            </a:endParaRPr>
          </a:p>
          <a:p>
            <a:pPr marL="800100" lvl="1" indent="0">
              <a:lnSpc>
                <a:spcPct val="90000"/>
              </a:lnSpc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200" dirty="0" err="1" smtClean="0">
                <a:solidFill>
                  <a:srgbClr val="FFC000"/>
                </a:solidFill>
              </a:rPr>
              <a:t>int</a:t>
            </a:r>
            <a:r>
              <a:rPr lang="pt-BR" sz="2200" dirty="0" smtClean="0">
                <a:solidFill>
                  <a:srgbClr val="FFC000"/>
                </a:solidFill>
              </a:rPr>
              <a:t> x</a:t>
            </a:r>
            <a:r>
              <a:rPr lang="pt-BR" sz="2200" dirty="0" smtClean="0"/>
              <a:t> = 8;</a:t>
            </a:r>
          </a:p>
          <a:p>
            <a:pPr marL="800100" lvl="1" indent="0">
              <a:lnSpc>
                <a:spcPct val="90000"/>
              </a:lnSpc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200" dirty="0" err="1" smtClean="0">
                <a:solidFill>
                  <a:srgbClr val="FFC000"/>
                </a:solidFill>
              </a:rPr>
              <a:t>int</a:t>
            </a:r>
            <a:r>
              <a:rPr lang="pt-BR" sz="2200" dirty="0" smtClean="0">
                <a:solidFill>
                  <a:srgbClr val="FFC000"/>
                </a:solidFill>
              </a:rPr>
              <a:t> y</a:t>
            </a:r>
            <a:r>
              <a:rPr lang="pt-BR" sz="2200" dirty="0" smtClean="0"/>
              <a:t> = 4 + 6;</a:t>
            </a:r>
          </a:p>
          <a:p>
            <a:pPr marL="800100" lvl="1" indent="0">
              <a:lnSpc>
                <a:spcPct val="90000"/>
              </a:lnSpc>
              <a:spcBef>
                <a:spcPts val="0"/>
              </a:spcBef>
              <a:buNone/>
              <a:tabLst>
                <a:tab pos="1250950" algn="l"/>
              </a:tabLst>
            </a:pPr>
            <a:endParaRPr lang="pt-BR" sz="2200" dirty="0" smtClean="0"/>
          </a:p>
          <a:p>
            <a:pPr marL="800100" lvl="1" indent="0">
              <a:lnSpc>
                <a:spcPct val="90000"/>
              </a:lnSpc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200" dirty="0" err="1" smtClean="0"/>
              <a:t>if</a:t>
            </a:r>
            <a:r>
              <a:rPr lang="pt-BR" sz="2200" dirty="0" smtClean="0"/>
              <a:t> (</a:t>
            </a:r>
            <a:r>
              <a:rPr lang="pt-BR" sz="2200" dirty="0" smtClean="0">
                <a:solidFill>
                  <a:srgbClr val="FFC000"/>
                </a:solidFill>
              </a:rPr>
              <a:t>x == y</a:t>
            </a:r>
            <a:r>
              <a:rPr lang="pt-BR" sz="2200" dirty="0" smtClean="0"/>
              <a:t>) {</a:t>
            </a:r>
          </a:p>
          <a:p>
            <a:pPr marL="800100" lvl="1" indent="0">
              <a:lnSpc>
                <a:spcPct val="90000"/>
              </a:lnSpc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("Valores iguais.");</a:t>
            </a:r>
          </a:p>
          <a:p>
            <a:pPr marL="800100" lvl="1" indent="0">
              <a:lnSpc>
                <a:spcPct val="90000"/>
              </a:lnSpc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200" dirty="0" smtClean="0"/>
              <a:t>} </a:t>
            </a:r>
            <a:r>
              <a:rPr lang="pt-BR" sz="2200" dirty="0" err="1" smtClean="0"/>
              <a:t>else</a:t>
            </a:r>
            <a:r>
              <a:rPr lang="pt-BR" sz="2200" dirty="0" smtClean="0"/>
              <a:t> </a:t>
            </a:r>
            <a:r>
              <a:rPr lang="pt-BR" sz="2200" dirty="0" err="1" smtClean="0"/>
              <a:t>if</a:t>
            </a:r>
            <a:r>
              <a:rPr lang="pt-BR" sz="2200" dirty="0" smtClean="0"/>
              <a:t> (</a:t>
            </a:r>
            <a:r>
              <a:rPr lang="pt-BR" sz="2200" dirty="0" smtClean="0">
                <a:solidFill>
                  <a:srgbClr val="FFC000"/>
                </a:solidFill>
              </a:rPr>
              <a:t>x &gt; y</a:t>
            </a:r>
            <a:r>
              <a:rPr lang="pt-BR" sz="2200" dirty="0" smtClean="0"/>
              <a:t>) {</a:t>
            </a:r>
          </a:p>
          <a:p>
            <a:pPr marL="800100" lvl="1" indent="0">
              <a:lnSpc>
                <a:spcPct val="90000"/>
              </a:lnSpc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(“O primeiro valor é maior.");</a:t>
            </a:r>
          </a:p>
          <a:p>
            <a:pPr marL="800100" lvl="1" indent="0">
              <a:lnSpc>
                <a:spcPct val="90000"/>
              </a:lnSpc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200" dirty="0" smtClean="0"/>
              <a:t>} </a:t>
            </a:r>
            <a:r>
              <a:rPr lang="pt-BR" sz="2200" dirty="0" err="1" smtClean="0"/>
              <a:t>else</a:t>
            </a:r>
            <a:r>
              <a:rPr lang="pt-BR" sz="2200" dirty="0" smtClean="0"/>
              <a:t> {</a:t>
            </a:r>
          </a:p>
          <a:p>
            <a:pPr marL="800100" lvl="1" indent="0">
              <a:lnSpc>
                <a:spcPct val="90000"/>
              </a:lnSpc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(“O segundo valor é maior.");</a:t>
            </a:r>
          </a:p>
          <a:p>
            <a:pPr marL="800100" lvl="1" indent="0">
              <a:lnSpc>
                <a:spcPct val="90000"/>
              </a:lnSpc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2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Comparando Strings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43192" cy="4525963"/>
          </a:xfrm>
        </p:spPr>
        <p:txBody>
          <a:bodyPr/>
          <a:lstStyle/>
          <a:p>
            <a:r>
              <a:rPr lang="pt-BR" dirty="0" smtClean="0"/>
              <a:t>Para a comparação de valores String utilizamos o método </a:t>
            </a:r>
            <a:r>
              <a:rPr lang="pt-BR" u="sng" dirty="0" err="1" smtClean="0"/>
              <a:t>compareTo</a:t>
            </a:r>
            <a:r>
              <a:rPr lang="pt-BR" u="sng" dirty="0" smtClean="0"/>
              <a:t>()</a:t>
            </a:r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endParaRPr lang="pt-BR" sz="2200" dirty="0" smtClean="0"/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200" dirty="0" smtClean="0">
                <a:solidFill>
                  <a:srgbClr val="FFC000"/>
                </a:solidFill>
              </a:rPr>
              <a:t>String valor1</a:t>
            </a:r>
            <a:r>
              <a:rPr lang="pt-BR" sz="2200" dirty="0" smtClean="0"/>
              <a:t> = “Manuel";</a:t>
            </a:r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200" dirty="0" smtClean="0">
                <a:solidFill>
                  <a:srgbClr val="FFC000"/>
                </a:solidFill>
              </a:rPr>
              <a:t>String valor2</a:t>
            </a:r>
            <a:r>
              <a:rPr lang="pt-BR" sz="2200" dirty="0" smtClean="0"/>
              <a:t> = “Joaquim”;</a:t>
            </a:r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endParaRPr lang="pt-BR" sz="2200" dirty="0" smtClean="0"/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200" dirty="0" err="1" smtClean="0"/>
              <a:t>if</a:t>
            </a:r>
            <a:r>
              <a:rPr lang="pt-BR" sz="2200" dirty="0" smtClean="0"/>
              <a:t> (</a:t>
            </a:r>
            <a:r>
              <a:rPr lang="pt-BR" sz="2200" dirty="0" smtClean="0">
                <a:solidFill>
                  <a:srgbClr val="FFC000"/>
                </a:solidFill>
              </a:rPr>
              <a:t>valor1.</a:t>
            </a:r>
            <a:r>
              <a:rPr lang="pt-BR" sz="2200" dirty="0" err="1" smtClean="0">
                <a:solidFill>
                  <a:srgbClr val="FFC000"/>
                </a:solidFill>
              </a:rPr>
              <a:t>compareTo</a:t>
            </a:r>
            <a:r>
              <a:rPr lang="pt-BR" sz="2200" dirty="0" smtClean="0">
                <a:solidFill>
                  <a:srgbClr val="FFC000"/>
                </a:solidFill>
              </a:rPr>
              <a:t>(valor2) &gt; 0</a:t>
            </a:r>
            <a:r>
              <a:rPr lang="pt-BR" sz="2200" dirty="0" smtClean="0"/>
              <a:t>) {</a:t>
            </a:r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(“O primeiro String é maior");</a:t>
            </a:r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200" dirty="0" smtClean="0"/>
              <a:t>} </a:t>
            </a:r>
            <a:r>
              <a:rPr lang="pt-BR" sz="2200" dirty="0" err="1" smtClean="0"/>
              <a:t>else</a:t>
            </a:r>
            <a:r>
              <a:rPr lang="pt-BR" sz="2200" dirty="0" smtClean="0"/>
              <a:t> </a:t>
            </a:r>
            <a:r>
              <a:rPr lang="pt-BR" sz="2200" dirty="0" err="1" smtClean="0"/>
              <a:t>if</a:t>
            </a:r>
            <a:r>
              <a:rPr lang="pt-BR" sz="2200" dirty="0" smtClean="0"/>
              <a:t> (</a:t>
            </a:r>
            <a:r>
              <a:rPr lang="pt-BR" sz="2200" dirty="0" smtClean="0">
                <a:solidFill>
                  <a:srgbClr val="FFC000"/>
                </a:solidFill>
              </a:rPr>
              <a:t>valor1.</a:t>
            </a:r>
            <a:r>
              <a:rPr lang="pt-BR" sz="2200" dirty="0" err="1" smtClean="0">
                <a:solidFill>
                  <a:srgbClr val="FFC000"/>
                </a:solidFill>
              </a:rPr>
              <a:t>compareTo</a:t>
            </a:r>
            <a:r>
              <a:rPr lang="pt-BR" sz="2200" dirty="0" smtClean="0">
                <a:solidFill>
                  <a:srgbClr val="FFC000"/>
                </a:solidFill>
              </a:rPr>
              <a:t>(valor2) &lt; 0</a:t>
            </a:r>
            <a:r>
              <a:rPr lang="pt-BR" sz="2200" dirty="0" smtClean="0"/>
              <a:t>) {</a:t>
            </a:r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(“O segundo String é maior");</a:t>
            </a:r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200" dirty="0" smtClean="0"/>
              <a:t>} </a:t>
            </a:r>
            <a:r>
              <a:rPr lang="pt-BR" sz="2200" dirty="0" err="1" smtClean="0"/>
              <a:t>else</a:t>
            </a:r>
            <a:r>
              <a:rPr lang="pt-BR" sz="2200" dirty="0" smtClean="0"/>
              <a:t> {</a:t>
            </a:r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("Strings iguais");</a:t>
            </a:r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2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/>
          <a:lstStyle/>
          <a:p>
            <a:r>
              <a:rPr lang="pt-BR" sz="4400" dirty="0" smtClean="0"/>
              <a:t>Os métodos </a:t>
            </a:r>
            <a:r>
              <a:rPr lang="pt-BR" sz="4400" dirty="0" err="1" smtClean="0"/>
              <a:t>equals</a:t>
            </a:r>
            <a:r>
              <a:rPr lang="pt-BR" sz="4400" dirty="0" smtClean="0"/>
              <a:t>() e </a:t>
            </a:r>
            <a:r>
              <a:rPr lang="pt-BR" sz="4400" dirty="0" err="1" smtClean="0"/>
              <a:t>hashCode</a:t>
            </a:r>
            <a:r>
              <a:rPr lang="pt-BR" sz="4400" dirty="0" smtClean="0"/>
              <a:t>()</a:t>
            </a:r>
            <a:endParaRPr lang="pt-BR" sz="4400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2143397"/>
            <a:ext cx="7467600" cy="3805883"/>
          </a:xfrm>
        </p:spPr>
        <p:txBody>
          <a:bodyPr/>
          <a:lstStyle/>
          <a:p>
            <a:pPr eaLnBrk="1" hangingPunct="1"/>
            <a:r>
              <a:rPr lang="pt-BR" sz="2800" dirty="0" smtClean="0"/>
              <a:t>Equivalência de tipos primitivos</a:t>
            </a:r>
          </a:p>
          <a:p>
            <a:pPr eaLnBrk="1" hangingPunct="1"/>
            <a:r>
              <a:rPr lang="pt-BR" sz="2800" dirty="0" smtClean="0"/>
              <a:t>Equivalência de String</a:t>
            </a:r>
          </a:p>
          <a:p>
            <a:pPr eaLnBrk="1" hangingPunct="1"/>
            <a:r>
              <a:rPr lang="pt-BR" sz="2800" dirty="0" smtClean="0"/>
              <a:t>Equivalência de outros objetos</a:t>
            </a:r>
          </a:p>
          <a:p>
            <a:pPr eaLnBrk="1" hangingPunct="1"/>
            <a:r>
              <a:rPr lang="pt-BR" sz="2800" dirty="0" smtClean="0"/>
              <a:t>O método </a:t>
            </a:r>
            <a:r>
              <a:rPr lang="pt-BR" sz="2800" dirty="0" err="1" smtClean="0"/>
              <a:t>equals</a:t>
            </a:r>
            <a:r>
              <a:rPr lang="pt-BR" sz="2800" dirty="0" smtClean="0"/>
              <a:t>()</a:t>
            </a:r>
          </a:p>
          <a:p>
            <a:pPr eaLnBrk="1" hangingPunct="1"/>
            <a:r>
              <a:rPr lang="pt-BR" sz="2800" dirty="0" smtClean="0"/>
              <a:t>O método </a:t>
            </a:r>
            <a:r>
              <a:rPr lang="pt-BR" sz="2800" dirty="0" err="1" smtClean="0"/>
              <a:t>hashCode</a:t>
            </a:r>
            <a:r>
              <a:rPr lang="pt-BR" sz="2800" dirty="0" smtClean="0"/>
              <a:t>()</a:t>
            </a:r>
          </a:p>
          <a:p>
            <a:pPr eaLnBrk="1" hangingPunct="1"/>
            <a:r>
              <a:rPr lang="pt-BR" sz="2800" dirty="0" smtClean="0"/>
              <a:t>A interface </a:t>
            </a:r>
            <a:r>
              <a:rPr lang="pt-BR" sz="2800" dirty="0" err="1" smtClean="0"/>
              <a:t>Comparable</a:t>
            </a:r>
            <a:r>
              <a:rPr lang="pt-BR" sz="2800" dirty="0" smtClean="0"/>
              <a:t> e o método </a:t>
            </a:r>
            <a:r>
              <a:rPr lang="pt-BR" sz="2800" dirty="0" err="1" smtClean="0"/>
              <a:t>compareTo</a:t>
            </a:r>
            <a:r>
              <a:rPr lang="pt-BR" sz="2800" dirty="0" smtClean="0"/>
              <a:t>()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Comparando outros objetos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r>
              <a:rPr lang="pt-BR" sz="2400" dirty="0" smtClean="0"/>
              <a:t>Para realizar a comparação de outros tipos de objetos também utilizamos o método </a:t>
            </a:r>
            <a:r>
              <a:rPr lang="pt-BR" sz="2400" u="sng" dirty="0" err="1" smtClean="0"/>
              <a:t>compareTo</a:t>
            </a:r>
            <a:r>
              <a:rPr lang="pt-BR" sz="2400" u="sng" dirty="0" smtClean="0"/>
              <a:t>()</a:t>
            </a:r>
          </a:p>
          <a:p>
            <a:pPr marL="449263" indent="0">
              <a:buNone/>
              <a:tabLst>
                <a:tab pos="898525" algn="l"/>
              </a:tabLst>
            </a:pPr>
            <a:endParaRPr lang="pt-BR" sz="1800" b="1" dirty="0" smtClean="0"/>
          </a:p>
          <a:p>
            <a:pPr marL="0" lvl="1" indent="0">
              <a:buNone/>
              <a:tabLst>
                <a:tab pos="546100" algn="l"/>
              </a:tabLst>
            </a:pPr>
            <a:endParaRPr lang="pt-BR" sz="2000" dirty="0" smtClean="0"/>
          </a:p>
          <a:p>
            <a:pPr marL="449263" lvl="1" indent="0">
              <a:spcBef>
                <a:spcPts val="0"/>
              </a:spcBef>
              <a:buNone/>
              <a:tabLst>
                <a:tab pos="898525" algn="l"/>
              </a:tabLst>
            </a:pPr>
            <a:r>
              <a:rPr lang="pt-BR" sz="2000" dirty="0" err="1" smtClean="0">
                <a:solidFill>
                  <a:srgbClr val="FFC000"/>
                </a:solidFill>
              </a:rPr>
              <a:t>Funcionario</a:t>
            </a:r>
            <a:r>
              <a:rPr lang="pt-BR" sz="2000" dirty="0" smtClean="0">
                <a:solidFill>
                  <a:srgbClr val="FFC000"/>
                </a:solidFill>
              </a:rPr>
              <a:t> f1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(</a:t>
            </a:r>
            <a:r>
              <a:rPr lang="pt-BR" sz="1800" dirty="0" smtClean="0"/>
              <a:t>1021, "João", "Vendedor", 1815.5</a:t>
            </a:r>
            <a:r>
              <a:rPr lang="pt-BR" sz="2000" dirty="0" smtClean="0"/>
              <a:t>);</a:t>
            </a:r>
          </a:p>
          <a:p>
            <a:pPr marL="449263" lvl="1" indent="0">
              <a:spcBef>
                <a:spcPts val="0"/>
              </a:spcBef>
              <a:buNone/>
              <a:tabLst>
                <a:tab pos="898525" algn="l"/>
              </a:tabLst>
            </a:pPr>
            <a:r>
              <a:rPr lang="pt-BR" sz="2000" dirty="0" err="1" smtClean="0">
                <a:solidFill>
                  <a:srgbClr val="FFC000"/>
                </a:solidFill>
              </a:rPr>
              <a:t>Funcionario</a:t>
            </a:r>
            <a:r>
              <a:rPr lang="pt-BR" sz="2000" dirty="0" smtClean="0">
                <a:solidFill>
                  <a:srgbClr val="FFC000"/>
                </a:solidFill>
              </a:rPr>
              <a:t> f2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(.......);</a:t>
            </a:r>
          </a:p>
          <a:p>
            <a:pPr marL="449263" lvl="1" indent="0">
              <a:spcBef>
                <a:spcPts val="0"/>
              </a:spcBef>
              <a:buNone/>
              <a:tabLst>
                <a:tab pos="898525" algn="l"/>
              </a:tabLst>
            </a:pPr>
            <a:endParaRPr lang="pt-BR" sz="2000" dirty="0" smtClean="0"/>
          </a:p>
          <a:p>
            <a:pPr marL="449263" lvl="1" indent="0">
              <a:spcBef>
                <a:spcPts val="0"/>
              </a:spcBef>
              <a:buNone/>
              <a:tabLst>
                <a:tab pos="898525" algn="l"/>
              </a:tabLst>
            </a:pPr>
            <a:r>
              <a:rPr lang="pt-BR" sz="2000" dirty="0" err="1" smtClean="0"/>
              <a:t>if</a:t>
            </a:r>
            <a:r>
              <a:rPr lang="pt-BR" sz="2000" dirty="0" smtClean="0"/>
              <a:t> (</a:t>
            </a:r>
            <a:r>
              <a:rPr lang="pt-BR" sz="2000" dirty="0" smtClean="0">
                <a:solidFill>
                  <a:srgbClr val="FFC000"/>
                </a:solidFill>
              </a:rPr>
              <a:t>f1.</a:t>
            </a:r>
            <a:r>
              <a:rPr lang="pt-BR" sz="2000" dirty="0" err="1" smtClean="0">
                <a:solidFill>
                  <a:srgbClr val="FFC000"/>
                </a:solidFill>
              </a:rPr>
              <a:t>compareTo</a:t>
            </a:r>
            <a:r>
              <a:rPr lang="pt-BR" sz="2000" dirty="0" smtClean="0">
                <a:solidFill>
                  <a:srgbClr val="FFC000"/>
                </a:solidFill>
              </a:rPr>
              <a:t>(f2) &gt; 0</a:t>
            </a:r>
            <a:r>
              <a:rPr lang="pt-BR" sz="2000" dirty="0" smtClean="0"/>
              <a:t>) {</a:t>
            </a:r>
          </a:p>
          <a:p>
            <a:pPr marL="449263" lvl="1" indent="0">
              <a:spcBef>
                <a:spcPts val="0"/>
              </a:spcBef>
              <a:buNone/>
              <a:tabLst>
                <a:tab pos="898525" algn="l"/>
              </a:tabLst>
            </a:pPr>
            <a:r>
              <a:rPr lang="pt-BR" sz="2000" dirty="0" smtClean="0"/>
              <a:t>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(“O primeiro 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 é maior");</a:t>
            </a:r>
          </a:p>
          <a:p>
            <a:pPr marL="449263" lvl="1" indent="0">
              <a:spcBef>
                <a:spcPts val="0"/>
              </a:spcBef>
              <a:buNone/>
              <a:tabLst>
                <a:tab pos="898525" algn="l"/>
              </a:tabLst>
            </a:pPr>
            <a:r>
              <a:rPr lang="pt-BR" sz="2000" dirty="0" smtClean="0"/>
              <a:t>} </a:t>
            </a:r>
            <a:r>
              <a:rPr lang="pt-BR" sz="2000" dirty="0" err="1" smtClean="0"/>
              <a:t>else</a:t>
            </a:r>
            <a:r>
              <a:rPr lang="pt-BR" sz="2000" dirty="0" smtClean="0"/>
              <a:t> </a:t>
            </a:r>
            <a:r>
              <a:rPr lang="pt-BR" sz="2000" dirty="0" err="1" smtClean="0"/>
              <a:t>if</a:t>
            </a:r>
            <a:r>
              <a:rPr lang="pt-BR" sz="2000" dirty="0" smtClean="0"/>
              <a:t> (</a:t>
            </a:r>
            <a:r>
              <a:rPr lang="pt-BR" sz="2000" dirty="0" smtClean="0">
                <a:solidFill>
                  <a:srgbClr val="FFC000"/>
                </a:solidFill>
              </a:rPr>
              <a:t>f1.</a:t>
            </a:r>
            <a:r>
              <a:rPr lang="pt-BR" sz="2000" dirty="0" err="1" smtClean="0">
                <a:solidFill>
                  <a:srgbClr val="FFC000"/>
                </a:solidFill>
              </a:rPr>
              <a:t>compareTo</a:t>
            </a:r>
            <a:r>
              <a:rPr lang="pt-BR" sz="2000" dirty="0" smtClean="0">
                <a:solidFill>
                  <a:srgbClr val="FFC000"/>
                </a:solidFill>
              </a:rPr>
              <a:t>(f2) &lt; 0</a:t>
            </a:r>
            <a:r>
              <a:rPr lang="pt-BR" sz="2000" dirty="0" smtClean="0"/>
              <a:t>) {</a:t>
            </a:r>
          </a:p>
          <a:p>
            <a:pPr marL="449263" lvl="1" indent="0">
              <a:spcBef>
                <a:spcPts val="0"/>
              </a:spcBef>
              <a:buNone/>
              <a:tabLst>
                <a:tab pos="898525" algn="l"/>
              </a:tabLst>
            </a:pPr>
            <a:r>
              <a:rPr lang="pt-BR" sz="2000" dirty="0" smtClean="0"/>
              <a:t>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(“O segundo 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 é maior");</a:t>
            </a:r>
          </a:p>
          <a:p>
            <a:pPr marL="449263" lvl="1" indent="0">
              <a:spcBef>
                <a:spcPts val="0"/>
              </a:spcBef>
              <a:buNone/>
              <a:tabLst>
                <a:tab pos="898525" algn="l"/>
              </a:tabLst>
            </a:pPr>
            <a:r>
              <a:rPr lang="pt-BR" sz="2000" dirty="0" smtClean="0"/>
              <a:t>} </a:t>
            </a:r>
            <a:r>
              <a:rPr lang="pt-BR" sz="2000" dirty="0" err="1" smtClean="0"/>
              <a:t>else</a:t>
            </a:r>
            <a:r>
              <a:rPr lang="pt-BR" sz="2000" dirty="0" smtClean="0"/>
              <a:t> {</a:t>
            </a:r>
          </a:p>
          <a:p>
            <a:pPr marL="449263" lvl="1" indent="0">
              <a:spcBef>
                <a:spcPts val="0"/>
              </a:spcBef>
              <a:buNone/>
              <a:tabLst>
                <a:tab pos="898525" algn="l"/>
              </a:tabLst>
            </a:pPr>
            <a:r>
              <a:rPr lang="pt-BR" sz="2000" dirty="0" smtClean="0"/>
              <a:t>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("</a:t>
            </a:r>
            <a:r>
              <a:rPr lang="pt-BR" sz="2000" dirty="0" err="1" smtClean="0"/>
              <a:t>Funcionarios</a:t>
            </a:r>
            <a:r>
              <a:rPr lang="pt-BR" sz="2000" dirty="0" smtClean="0"/>
              <a:t> iguais");</a:t>
            </a:r>
          </a:p>
          <a:p>
            <a:pPr marL="449263" lvl="1" indent="0">
              <a:spcBef>
                <a:spcPts val="0"/>
              </a:spcBef>
              <a:buNone/>
              <a:tabLst>
                <a:tab pos="898525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72518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sz="3600" dirty="0" smtClean="0"/>
              <a:t>Implementando a interface </a:t>
            </a:r>
            <a:r>
              <a:rPr lang="pt-BR" sz="3600" dirty="0" err="1" smtClean="0"/>
              <a:t>Comparable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O método </a:t>
            </a:r>
            <a:r>
              <a:rPr lang="pt-BR" b="1" i="1" dirty="0" err="1" smtClean="0"/>
              <a:t>compareTo</a:t>
            </a:r>
            <a:r>
              <a:rPr lang="pt-BR" b="1" i="1" dirty="0" smtClean="0"/>
              <a:t>()</a:t>
            </a:r>
            <a:r>
              <a:rPr lang="pt-BR" dirty="0" smtClean="0"/>
              <a:t> só funciona em classes que implementam a interface </a:t>
            </a:r>
            <a:r>
              <a:rPr lang="pt-BR" b="1" i="1" dirty="0" err="1" smtClean="0"/>
              <a:t>java</a:t>
            </a:r>
            <a:r>
              <a:rPr lang="pt-BR" b="1" i="1" dirty="0" smtClean="0"/>
              <a:t>.</a:t>
            </a:r>
            <a:r>
              <a:rPr lang="pt-BR" b="1" i="1" dirty="0" err="1" smtClean="0"/>
              <a:t>lang</a:t>
            </a:r>
            <a:r>
              <a:rPr lang="pt-BR" b="1" i="1" dirty="0" smtClean="0"/>
              <a:t>.</a:t>
            </a:r>
            <a:r>
              <a:rPr lang="pt-BR" b="1" i="1" dirty="0" err="1" smtClean="0"/>
              <a:t>Comparable</a:t>
            </a:r>
            <a:endParaRPr lang="pt-BR" dirty="0" smtClean="0"/>
          </a:p>
          <a:p>
            <a:pPr>
              <a:spcBef>
                <a:spcPts val="3000"/>
              </a:spcBef>
            </a:pPr>
            <a:endParaRPr lang="pt-BR" b="1" i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pPr eaLnBrk="1" hangingPunct="1"/>
            <a:r>
              <a:rPr lang="pt-BR" sz="3600" dirty="0" smtClean="0"/>
              <a:t>Implementando a interface Comparable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497632" y="1556793"/>
            <a:ext cx="7962800" cy="482453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/>
              <a:t>public class Funcionario </a:t>
            </a:r>
            <a:r>
              <a:rPr lang="pt-BR" sz="1800" dirty="0" smtClean="0">
                <a:solidFill>
                  <a:srgbClr val="FFC000"/>
                </a:solidFill>
              </a:rPr>
              <a:t>implements Comparable&lt;Funcionario&gt;</a:t>
            </a:r>
            <a:r>
              <a:rPr lang="pt-BR" sz="18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endParaRPr lang="pt-BR" sz="18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/>
              <a:t>	</a:t>
            </a:r>
            <a:r>
              <a:rPr lang="pt-BR" sz="1800" dirty="0" err="1" smtClean="0"/>
              <a:t>private</a:t>
            </a:r>
            <a:r>
              <a:rPr lang="pt-BR" sz="1800" dirty="0" smtClean="0"/>
              <a:t> </a:t>
            </a:r>
            <a:r>
              <a:rPr lang="pt-BR" sz="1800" dirty="0" err="1" smtClean="0"/>
              <a:t>int</a:t>
            </a:r>
            <a:r>
              <a:rPr lang="pt-BR" sz="1800" dirty="0" smtClean="0"/>
              <a:t> matricula;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/>
              <a:t>	</a:t>
            </a:r>
            <a:r>
              <a:rPr lang="pt-BR" sz="1800" dirty="0" err="1" smtClean="0"/>
              <a:t>private</a:t>
            </a:r>
            <a:r>
              <a:rPr lang="pt-BR" sz="1800" dirty="0" smtClean="0"/>
              <a:t> String </a:t>
            </a:r>
            <a:r>
              <a:rPr lang="pt-BR" sz="1800" u="sng" dirty="0" smtClean="0"/>
              <a:t>nome</a:t>
            </a:r>
            <a:r>
              <a:rPr lang="pt-BR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/>
              <a:t>	</a:t>
            </a:r>
            <a:r>
              <a:rPr lang="pt-BR" sz="1800" dirty="0" err="1" smtClean="0"/>
              <a:t>private</a:t>
            </a:r>
            <a:r>
              <a:rPr lang="pt-BR" sz="1800" dirty="0" smtClean="0"/>
              <a:t> String cargo;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endParaRPr lang="pt-BR" sz="18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/>
              <a:t>	// ... métodos </a:t>
            </a:r>
            <a:r>
              <a:rPr lang="pt-BR" sz="1800" dirty="0" err="1" smtClean="0"/>
              <a:t>gets</a:t>
            </a:r>
            <a:r>
              <a:rPr lang="pt-BR" sz="1800" dirty="0" smtClean="0"/>
              <a:t> e sets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endParaRPr lang="pt-BR" sz="18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/>
              <a:t>	</a:t>
            </a:r>
            <a:r>
              <a:rPr lang="pt-BR" sz="1800" dirty="0" smtClean="0">
                <a:solidFill>
                  <a:srgbClr val="FFC000"/>
                </a:solidFill>
              </a:rPr>
              <a:t>public int compareTo(Funcionario outro)</a:t>
            </a:r>
            <a:r>
              <a:rPr lang="pt-BR" sz="18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/>
              <a:t>		if (</a:t>
            </a:r>
            <a:r>
              <a:rPr lang="pt-BR" sz="1800" u="sng" dirty="0" smtClean="0"/>
              <a:t>this.nome</a:t>
            </a:r>
            <a:r>
              <a:rPr lang="pt-BR" sz="1800" dirty="0" smtClean="0"/>
              <a:t>.compareTo(</a:t>
            </a:r>
            <a:r>
              <a:rPr lang="pt-BR" sz="1800" u="sng" dirty="0" smtClean="0"/>
              <a:t>outro.nome</a:t>
            </a:r>
            <a:r>
              <a:rPr lang="pt-BR" sz="1800" dirty="0" smtClean="0"/>
              <a:t>) &gt; 0)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/>
              <a:t>			return 1;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/>
              <a:t>		} else (</a:t>
            </a:r>
            <a:r>
              <a:rPr lang="pt-BR" sz="1800" u="sng" dirty="0" smtClean="0"/>
              <a:t>this.nome</a:t>
            </a:r>
            <a:r>
              <a:rPr lang="pt-BR" sz="1800" dirty="0" smtClean="0"/>
              <a:t>.compareTo(</a:t>
            </a:r>
            <a:r>
              <a:rPr lang="pt-BR" sz="1800" u="sng" dirty="0" smtClean="0"/>
              <a:t>outro.nome</a:t>
            </a:r>
            <a:r>
              <a:rPr lang="pt-BR" sz="1800" dirty="0" smtClean="0"/>
              <a:t>) &lt; 0)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/>
              <a:t>			return -1;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/>
              <a:t>		} else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/>
              <a:t>			return 0;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/>
              <a:t>		}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18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400" dirty="0" smtClean="0"/>
              <a:t>Crie uma classe denominada </a:t>
            </a:r>
            <a:r>
              <a:rPr lang="pt-BR" sz="2400" dirty="0" smtClean="0">
                <a:solidFill>
                  <a:srgbClr val="FFC000"/>
                </a:solidFill>
              </a:rPr>
              <a:t>Produto</a:t>
            </a:r>
            <a:r>
              <a:rPr lang="pt-BR" sz="2400" dirty="0" smtClean="0"/>
              <a:t> contendo os seguintes atributos:</a:t>
            </a:r>
          </a:p>
          <a:p>
            <a:pPr lvl="1">
              <a:spcBef>
                <a:spcPts val="0"/>
              </a:spcBef>
            </a:pPr>
            <a:endParaRPr lang="pt-BR" sz="2000" dirty="0" smtClean="0"/>
          </a:p>
          <a:p>
            <a:pPr lvl="1">
              <a:spcBef>
                <a:spcPts val="0"/>
              </a:spcBef>
            </a:pPr>
            <a:r>
              <a:rPr lang="pt-BR" sz="2000" dirty="0" smtClean="0">
                <a:solidFill>
                  <a:srgbClr val="FFC000"/>
                </a:solidFill>
              </a:rPr>
              <a:t>codigo</a:t>
            </a:r>
            <a:r>
              <a:rPr lang="pt-BR" sz="2000" dirty="0" smtClean="0"/>
              <a:t>: inteiro</a:t>
            </a:r>
          </a:p>
          <a:p>
            <a:pPr lvl="1">
              <a:spcBef>
                <a:spcPts val="0"/>
              </a:spcBef>
            </a:pPr>
            <a:r>
              <a:rPr lang="pt-BR" sz="2000" dirty="0" smtClean="0">
                <a:solidFill>
                  <a:srgbClr val="FFC000"/>
                </a:solidFill>
              </a:rPr>
              <a:t>descricao</a:t>
            </a:r>
            <a:r>
              <a:rPr lang="pt-BR" sz="2000" dirty="0" smtClean="0"/>
              <a:t>: String</a:t>
            </a:r>
          </a:p>
          <a:p>
            <a:pPr lvl="1">
              <a:spcBef>
                <a:spcPts val="0"/>
              </a:spcBef>
            </a:pPr>
            <a:r>
              <a:rPr lang="pt-BR" sz="2000" dirty="0" smtClean="0">
                <a:solidFill>
                  <a:srgbClr val="FFC000"/>
                </a:solidFill>
              </a:rPr>
              <a:t>preco</a:t>
            </a:r>
            <a:r>
              <a:rPr lang="pt-BR" sz="2000" dirty="0" smtClean="0"/>
              <a:t>: double</a:t>
            </a:r>
          </a:p>
          <a:p>
            <a:pPr>
              <a:spcBef>
                <a:spcPts val="2400"/>
              </a:spcBef>
            </a:pPr>
            <a:r>
              <a:rPr lang="pt-BR" sz="2400" dirty="0" smtClean="0"/>
              <a:t>Implemente os métodos </a:t>
            </a:r>
            <a:r>
              <a:rPr lang="pt-BR" sz="2400" dirty="0" smtClean="0">
                <a:solidFill>
                  <a:srgbClr val="FFC000"/>
                </a:solidFill>
              </a:rPr>
              <a:t>get</a:t>
            </a:r>
            <a:r>
              <a:rPr lang="pt-BR" sz="2400" dirty="0" smtClean="0"/>
              <a:t> e </a:t>
            </a:r>
            <a:r>
              <a:rPr lang="pt-BR" sz="2400" dirty="0" smtClean="0">
                <a:solidFill>
                  <a:srgbClr val="FFC000"/>
                </a:solidFill>
              </a:rPr>
              <a:t>set</a:t>
            </a:r>
            <a:r>
              <a:rPr lang="pt-BR" sz="2400" dirty="0" smtClean="0"/>
              <a:t> para cada um destes atributos</a:t>
            </a:r>
          </a:p>
          <a:p>
            <a:pPr>
              <a:spcBef>
                <a:spcPts val="2400"/>
              </a:spcBef>
            </a:pPr>
            <a:r>
              <a:rPr lang="pt-BR" sz="2400" dirty="0" smtClean="0"/>
              <a:t>Implemente o método </a:t>
            </a:r>
            <a:r>
              <a:rPr lang="pt-BR" sz="2400" dirty="0" smtClean="0">
                <a:solidFill>
                  <a:srgbClr val="FFC000"/>
                </a:solidFill>
              </a:rPr>
              <a:t>equals()</a:t>
            </a:r>
            <a:r>
              <a:rPr lang="pt-BR" sz="2400" dirty="0" smtClean="0"/>
              <a:t> realizando a comparação pela descrição do produto. Em outras palavras, dois produtos serão iguais quando possuírem a mesma descrição.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(continuação)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400" dirty="0" smtClean="0"/>
              <a:t>A classe Produto deverá implementar a interface </a:t>
            </a:r>
            <a:r>
              <a:rPr lang="pt-BR" sz="2400" dirty="0" smtClean="0">
                <a:solidFill>
                  <a:srgbClr val="FFC000"/>
                </a:solidFill>
              </a:rPr>
              <a:t>Comparable&lt;Produto&gt;</a:t>
            </a:r>
            <a:r>
              <a:rPr lang="pt-BR" sz="2400" dirty="0" smtClean="0"/>
              <a:t> bem como seu método </a:t>
            </a:r>
            <a:r>
              <a:rPr lang="pt-BR" sz="2400" dirty="0" smtClean="0">
                <a:solidFill>
                  <a:srgbClr val="FFC000"/>
                </a:solidFill>
              </a:rPr>
              <a:t>compareTo()</a:t>
            </a:r>
            <a:r>
              <a:rPr lang="pt-BR" sz="2400" dirty="0" smtClean="0"/>
              <a:t> realizando a comparação também pela descrição em ordem crescente.</a:t>
            </a:r>
            <a:br>
              <a:rPr lang="pt-BR" sz="2400" dirty="0" smtClean="0"/>
            </a:b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>Em outras palavras, o método compareTo() deverá retornar:</a:t>
            </a:r>
          </a:p>
          <a:p>
            <a:pPr lvl="1">
              <a:spcBef>
                <a:spcPts val="2400"/>
              </a:spcBef>
            </a:pPr>
            <a:r>
              <a:rPr lang="pt-BR" sz="2000" u="sng" dirty="0" smtClean="0"/>
              <a:t>Um número positivo</a:t>
            </a:r>
            <a:r>
              <a:rPr lang="pt-BR" sz="2000" dirty="0" smtClean="0"/>
              <a:t> quando a descrição do item em questão for alfabeticamente maior que a descrição do outro produto</a:t>
            </a:r>
          </a:p>
          <a:p>
            <a:pPr lvl="1">
              <a:spcBef>
                <a:spcPts val="600"/>
              </a:spcBef>
            </a:pPr>
            <a:r>
              <a:rPr lang="pt-BR" sz="2000" u="sng" dirty="0" smtClean="0"/>
              <a:t>Um número negativo</a:t>
            </a:r>
            <a:r>
              <a:rPr lang="pt-BR" sz="2000" dirty="0" smtClean="0"/>
              <a:t> quando contrário</a:t>
            </a:r>
          </a:p>
          <a:p>
            <a:pPr lvl="1">
              <a:spcBef>
                <a:spcPts val="600"/>
              </a:spcBef>
            </a:pPr>
            <a:r>
              <a:rPr lang="pt-BR" sz="2000" u="sng" dirty="0" smtClean="0"/>
              <a:t>Zero</a:t>
            </a:r>
            <a:r>
              <a:rPr lang="pt-BR" sz="2000" dirty="0" smtClean="0"/>
              <a:t> quando tiverem a mesma descrição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Exercício (fim)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Crie um classe executável chamada </a:t>
            </a:r>
            <a:r>
              <a:rPr lang="pt-BR" sz="2400" dirty="0" err="1" smtClean="0">
                <a:solidFill>
                  <a:srgbClr val="FFC000"/>
                </a:solidFill>
              </a:rPr>
              <a:t>ExercicioComparable</a:t>
            </a:r>
            <a:r>
              <a:rPr lang="pt-BR" sz="2400" dirty="0" smtClean="0"/>
              <a:t> e no método </a:t>
            </a:r>
            <a:r>
              <a:rPr lang="pt-BR" sz="2400" dirty="0" smtClean="0">
                <a:solidFill>
                  <a:srgbClr val="FFC000"/>
                </a:solidFill>
              </a:rPr>
              <a:t>main()</a:t>
            </a:r>
            <a:r>
              <a:rPr lang="pt-BR" sz="2400" dirty="0" smtClean="0"/>
              <a:t> crie 3 instâncias da classe produto conforme abaixo:</a:t>
            </a:r>
            <a:endParaRPr lang="pt-BR" sz="2400" u="sng" dirty="0" smtClean="0"/>
          </a:p>
          <a:p>
            <a:pPr marL="450850" indent="0">
              <a:buNone/>
              <a:tabLst>
                <a:tab pos="890588" algn="l"/>
              </a:tabLst>
            </a:pPr>
            <a:endParaRPr lang="pt-BR" sz="1800" b="1" dirty="0" smtClean="0"/>
          </a:p>
          <a:p>
            <a:pPr marL="450850" lvl="1" indent="0">
              <a:buNone/>
              <a:tabLst>
                <a:tab pos="890588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Produto p1</a:t>
            </a:r>
            <a:r>
              <a:rPr lang="pt-BR" sz="1800" dirty="0" smtClean="0"/>
              <a:t> = new Produto(805, “Leite Integral”, 1.70);</a:t>
            </a:r>
          </a:p>
          <a:p>
            <a:pPr marL="450850" lvl="1" indent="0">
              <a:buNone/>
              <a:tabLst>
                <a:tab pos="890588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Produto p2</a:t>
            </a:r>
            <a:r>
              <a:rPr lang="pt-BR" sz="1800" dirty="0" smtClean="0"/>
              <a:t> = new Produto(930, “Café em pó”, 4.80);</a:t>
            </a:r>
          </a:p>
          <a:p>
            <a:pPr marL="450850" lvl="1" indent="0">
              <a:buNone/>
              <a:tabLst>
                <a:tab pos="890588" algn="l"/>
              </a:tabLst>
            </a:pPr>
            <a:r>
              <a:rPr lang="pt-BR" sz="1800" dirty="0" smtClean="0">
                <a:solidFill>
                  <a:srgbClr val="FFC000"/>
                </a:solidFill>
              </a:rPr>
              <a:t>Produto p3</a:t>
            </a:r>
            <a:r>
              <a:rPr lang="pt-BR" sz="1800" dirty="0" smtClean="0"/>
              <a:t> = new Produto(110, “Manteiga”, 2.80);</a:t>
            </a:r>
          </a:p>
          <a:p>
            <a:pPr marL="450850" lvl="1" indent="0">
              <a:buNone/>
              <a:tabLst>
                <a:tab pos="890588" algn="l"/>
              </a:tabLst>
            </a:pPr>
            <a:endParaRPr lang="pt-BR" sz="1800" dirty="0" smtClean="0">
              <a:solidFill>
                <a:srgbClr val="FFC000"/>
              </a:solidFill>
            </a:endParaRPr>
          </a:p>
          <a:p>
            <a:r>
              <a:rPr lang="pt-BR" sz="2400" dirty="0" smtClean="0"/>
              <a:t>Em seguida, exiba cada um dos produtos conforme a ordem definida pelo método compareTo() de cada objeto.</a:t>
            </a:r>
            <a:endParaRPr lang="pt-BR" sz="2400" u="sng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01080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Equivalência de tipos primitivos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verificar a equivalência de valores primitivos utilizamos o operador ==</a:t>
            </a:r>
          </a:p>
          <a:p>
            <a:pPr marL="800100" lvl="1" indent="0">
              <a:spcBef>
                <a:spcPts val="0"/>
              </a:spcBef>
              <a:buNone/>
              <a:tabLst>
                <a:tab pos="1250950" algn="l"/>
              </a:tabLst>
            </a:pPr>
            <a:endParaRPr lang="pt-BR" sz="2400" dirty="0" smtClean="0">
              <a:solidFill>
                <a:srgbClr val="FFC000"/>
              </a:solidFill>
            </a:endParaRPr>
          </a:p>
          <a:p>
            <a:pPr marL="800100" lvl="1" indent="0"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400" dirty="0" err="1" smtClean="0">
                <a:solidFill>
                  <a:srgbClr val="FFC000"/>
                </a:solidFill>
              </a:rPr>
              <a:t>int</a:t>
            </a:r>
            <a:r>
              <a:rPr lang="pt-BR" sz="2400" dirty="0" smtClean="0">
                <a:solidFill>
                  <a:srgbClr val="FFC000"/>
                </a:solidFill>
              </a:rPr>
              <a:t> x</a:t>
            </a:r>
            <a:r>
              <a:rPr lang="pt-BR" sz="2400" dirty="0" smtClean="0"/>
              <a:t> = 8;</a:t>
            </a:r>
          </a:p>
          <a:p>
            <a:pPr marL="800100" lvl="1" indent="0"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400" dirty="0" err="1" smtClean="0">
                <a:solidFill>
                  <a:srgbClr val="FFC000"/>
                </a:solidFill>
              </a:rPr>
              <a:t>int</a:t>
            </a:r>
            <a:r>
              <a:rPr lang="pt-BR" sz="2400" dirty="0" smtClean="0">
                <a:solidFill>
                  <a:srgbClr val="FFC000"/>
                </a:solidFill>
              </a:rPr>
              <a:t> y</a:t>
            </a:r>
            <a:r>
              <a:rPr lang="pt-BR" sz="2400" dirty="0" smtClean="0"/>
              <a:t> = 4 + 4;</a:t>
            </a:r>
          </a:p>
          <a:p>
            <a:pPr marL="800100" lvl="1" indent="0">
              <a:spcBef>
                <a:spcPts val="0"/>
              </a:spcBef>
              <a:buNone/>
              <a:tabLst>
                <a:tab pos="1250950" algn="l"/>
              </a:tabLst>
            </a:pPr>
            <a:endParaRPr lang="pt-BR" sz="2400" dirty="0" smtClean="0"/>
          </a:p>
          <a:p>
            <a:pPr marL="800100" lvl="1" indent="0"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400" dirty="0" err="1" smtClean="0"/>
              <a:t>if</a:t>
            </a:r>
            <a:r>
              <a:rPr lang="pt-BR" sz="2400" dirty="0" smtClean="0"/>
              <a:t> (</a:t>
            </a:r>
            <a:r>
              <a:rPr lang="pt-BR" sz="2400" dirty="0" smtClean="0">
                <a:solidFill>
                  <a:srgbClr val="FFC000"/>
                </a:solidFill>
              </a:rPr>
              <a:t>x == y</a:t>
            </a:r>
            <a:r>
              <a:rPr lang="pt-BR" sz="2400" dirty="0" smtClean="0"/>
              <a:t>) {</a:t>
            </a:r>
          </a:p>
          <a:p>
            <a:pPr marL="800100" lvl="1" indent="0"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("Valores iguais.");</a:t>
            </a:r>
          </a:p>
          <a:p>
            <a:pPr marL="800100" lvl="1" indent="0"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400" dirty="0" smtClean="0"/>
              <a:t>} </a:t>
            </a:r>
            <a:r>
              <a:rPr lang="pt-BR" sz="2400" dirty="0" err="1" smtClean="0"/>
              <a:t>else</a:t>
            </a:r>
            <a:r>
              <a:rPr lang="pt-BR" sz="2400" dirty="0" smtClean="0"/>
              <a:t> {</a:t>
            </a:r>
          </a:p>
          <a:p>
            <a:pPr marL="800100" lvl="1" indent="0"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("Valores diferentes.");</a:t>
            </a:r>
          </a:p>
          <a:p>
            <a:pPr marL="800100" lvl="1" indent="0">
              <a:spcBef>
                <a:spcPts val="0"/>
              </a:spcBef>
              <a:buNone/>
              <a:tabLst>
                <a:tab pos="1250950" algn="l"/>
              </a:tabLst>
            </a:pPr>
            <a:r>
              <a:rPr lang="pt-BR" sz="24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Equivalência de Strings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verificar a equivalência de valores String utilizamos o método </a:t>
            </a:r>
            <a:r>
              <a:rPr lang="pt-BR" u="sng" dirty="0" err="1" smtClean="0"/>
              <a:t>equals</a:t>
            </a:r>
            <a:r>
              <a:rPr lang="pt-BR" u="sng" dirty="0" smtClean="0"/>
              <a:t>()</a:t>
            </a:r>
          </a:p>
          <a:p>
            <a:pPr marL="1249363" lvl="1" indent="0">
              <a:spcBef>
                <a:spcPts val="0"/>
              </a:spcBef>
              <a:buNone/>
              <a:tabLst>
                <a:tab pos="1620838" algn="l"/>
              </a:tabLst>
            </a:pPr>
            <a:endParaRPr lang="pt-BR" sz="2000" dirty="0" smtClean="0"/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400" dirty="0" smtClean="0"/>
              <a:t>String </a:t>
            </a:r>
            <a:r>
              <a:rPr lang="pt-BR" sz="2400" dirty="0" err="1" smtClean="0"/>
              <a:t>temp</a:t>
            </a:r>
            <a:r>
              <a:rPr lang="pt-BR" sz="2400" dirty="0" smtClean="0"/>
              <a:t> = "nova";</a:t>
            </a:r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400" dirty="0" smtClean="0">
                <a:solidFill>
                  <a:srgbClr val="FFC000"/>
                </a:solidFill>
              </a:rPr>
              <a:t>String valor1</a:t>
            </a:r>
            <a:r>
              <a:rPr lang="pt-BR" sz="2400" dirty="0" smtClean="0"/>
              <a:t> = "</a:t>
            </a:r>
            <a:r>
              <a:rPr lang="pt-BR" sz="2400" dirty="0" err="1" smtClean="0"/>
              <a:t>casanova</a:t>
            </a:r>
            <a:r>
              <a:rPr lang="pt-BR" sz="2400" dirty="0" smtClean="0"/>
              <a:t>";</a:t>
            </a:r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400" dirty="0" smtClean="0">
                <a:solidFill>
                  <a:srgbClr val="FFC000"/>
                </a:solidFill>
              </a:rPr>
              <a:t>String valor2</a:t>
            </a:r>
            <a:r>
              <a:rPr lang="pt-BR" sz="2400" dirty="0" smtClean="0"/>
              <a:t> = "casa" + </a:t>
            </a:r>
            <a:r>
              <a:rPr lang="pt-BR" sz="2400" dirty="0" err="1" smtClean="0"/>
              <a:t>temp</a:t>
            </a:r>
            <a:r>
              <a:rPr lang="pt-BR" sz="2400" dirty="0" smtClean="0"/>
              <a:t>;</a:t>
            </a:r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endParaRPr lang="pt-BR" sz="2400" dirty="0" smtClean="0"/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400" dirty="0" err="1" smtClean="0"/>
              <a:t>if</a:t>
            </a:r>
            <a:r>
              <a:rPr lang="pt-BR" sz="2400" dirty="0" smtClean="0"/>
              <a:t> (</a:t>
            </a:r>
            <a:r>
              <a:rPr lang="pt-BR" sz="2400" dirty="0" smtClean="0">
                <a:solidFill>
                  <a:srgbClr val="FFC000"/>
                </a:solidFill>
              </a:rPr>
              <a:t>valor1.</a:t>
            </a:r>
            <a:r>
              <a:rPr lang="pt-BR" sz="2400" dirty="0" err="1" smtClean="0">
                <a:solidFill>
                  <a:srgbClr val="FFC000"/>
                </a:solidFill>
              </a:rPr>
              <a:t>equals</a:t>
            </a:r>
            <a:r>
              <a:rPr lang="pt-BR" sz="2400" dirty="0" smtClean="0">
                <a:solidFill>
                  <a:srgbClr val="FFC000"/>
                </a:solidFill>
              </a:rPr>
              <a:t>(valor2)</a:t>
            </a:r>
            <a:r>
              <a:rPr lang="pt-BR" sz="2400" dirty="0" smtClean="0"/>
              <a:t>) {</a:t>
            </a:r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("Strings iguais");</a:t>
            </a:r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400" dirty="0" smtClean="0"/>
              <a:t>} </a:t>
            </a:r>
            <a:r>
              <a:rPr lang="pt-BR" sz="2400" dirty="0" err="1" smtClean="0"/>
              <a:t>else</a:t>
            </a:r>
            <a:r>
              <a:rPr lang="pt-BR" sz="2400" dirty="0" smtClean="0"/>
              <a:t> {</a:t>
            </a:r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("Strings diferentes");</a:t>
            </a:r>
          </a:p>
          <a:p>
            <a:pPr marL="895350" lvl="1" indent="0">
              <a:spcBef>
                <a:spcPts val="0"/>
              </a:spcBef>
              <a:buNone/>
              <a:tabLst>
                <a:tab pos="1430338" algn="l"/>
              </a:tabLst>
            </a:pPr>
            <a:r>
              <a:rPr lang="pt-BR" sz="24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Equivalência de outros objetos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r>
              <a:rPr lang="pt-BR" sz="2400" dirty="0" smtClean="0"/>
              <a:t>Para verificar a equivalência de outros tipos de objetos também utilizamos o método </a:t>
            </a:r>
            <a:r>
              <a:rPr lang="pt-BR" sz="2400" u="sng" dirty="0" err="1" smtClean="0"/>
              <a:t>equals</a:t>
            </a:r>
            <a:r>
              <a:rPr lang="pt-BR" sz="2400" u="sng" dirty="0" smtClean="0"/>
              <a:t>()</a:t>
            </a:r>
          </a:p>
          <a:p>
            <a:pPr marL="449263" indent="0">
              <a:buNone/>
              <a:tabLst>
                <a:tab pos="898525" algn="l"/>
              </a:tabLst>
            </a:pPr>
            <a:endParaRPr lang="pt-BR" sz="1800" b="1" dirty="0" smtClean="0"/>
          </a:p>
          <a:p>
            <a:pPr marL="0" lvl="1" indent="0">
              <a:buNone/>
              <a:tabLst>
                <a:tab pos="546100" algn="l"/>
              </a:tabLst>
            </a:pPr>
            <a:endParaRPr lang="pt-BR" sz="2000" dirty="0" smtClean="0"/>
          </a:p>
          <a:p>
            <a:pPr marL="449263" lvl="1" indent="0">
              <a:buNone/>
              <a:tabLst>
                <a:tab pos="898525" algn="l"/>
              </a:tabLst>
            </a:pPr>
            <a:r>
              <a:rPr lang="pt-BR" sz="2000" dirty="0" err="1" smtClean="0">
                <a:solidFill>
                  <a:srgbClr val="FFC000"/>
                </a:solidFill>
              </a:rPr>
              <a:t>Funcionario</a:t>
            </a:r>
            <a:r>
              <a:rPr lang="pt-BR" sz="2000" dirty="0" smtClean="0">
                <a:solidFill>
                  <a:srgbClr val="FFC000"/>
                </a:solidFill>
              </a:rPr>
              <a:t> f1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(</a:t>
            </a:r>
            <a:r>
              <a:rPr lang="pt-BR" sz="1800" dirty="0" smtClean="0"/>
              <a:t>1021, "João", "Vendedor", 1815.5</a:t>
            </a:r>
            <a:r>
              <a:rPr lang="pt-BR" sz="2000" dirty="0" smtClean="0"/>
              <a:t>);</a:t>
            </a:r>
          </a:p>
          <a:p>
            <a:pPr marL="449263" lvl="1" indent="0">
              <a:buNone/>
              <a:tabLst>
                <a:tab pos="898525" algn="l"/>
              </a:tabLst>
            </a:pPr>
            <a:r>
              <a:rPr lang="pt-BR" sz="2000" dirty="0" err="1" smtClean="0">
                <a:solidFill>
                  <a:srgbClr val="FFC000"/>
                </a:solidFill>
              </a:rPr>
              <a:t>Funcionario</a:t>
            </a:r>
            <a:r>
              <a:rPr lang="pt-BR" sz="2000" dirty="0" smtClean="0">
                <a:solidFill>
                  <a:srgbClr val="FFC000"/>
                </a:solidFill>
              </a:rPr>
              <a:t> f2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(.......);</a:t>
            </a:r>
          </a:p>
          <a:p>
            <a:pPr marL="449263" lvl="1" indent="0">
              <a:buNone/>
              <a:tabLst>
                <a:tab pos="898525" algn="l"/>
              </a:tabLst>
            </a:pPr>
            <a:endParaRPr lang="pt-BR" sz="2000" dirty="0" smtClean="0"/>
          </a:p>
          <a:p>
            <a:pPr marL="449263" lvl="1" indent="0">
              <a:buNone/>
              <a:tabLst>
                <a:tab pos="898525" algn="l"/>
              </a:tabLst>
            </a:pPr>
            <a:r>
              <a:rPr lang="pt-BR" sz="2000" dirty="0" err="1" smtClean="0"/>
              <a:t>if</a:t>
            </a:r>
            <a:r>
              <a:rPr lang="pt-BR" sz="2000" dirty="0" smtClean="0"/>
              <a:t> (</a:t>
            </a:r>
            <a:r>
              <a:rPr lang="pt-BR" sz="2000" dirty="0" smtClean="0">
                <a:solidFill>
                  <a:srgbClr val="FFC000"/>
                </a:solidFill>
              </a:rPr>
              <a:t>f1.</a:t>
            </a:r>
            <a:r>
              <a:rPr lang="pt-BR" sz="2000" dirty="0" err="1" smtClean="0">
                <a:solidFill>
                  <a:srgbClr val="FFC000"/>
                </a:solidFill>
              </a:rPr>
              <a:t>equals</a:t>
            </a:r>
            <a:r>
              <a:rPr lang="pt-BR" sz="2000" dirty="0" smtClean="0">
                <a:solidFill>
                  <a:srgbClr val="FFC000"/>
                </a:solidFill>
              </a:rPr>
              <a:t>(f2)</a:t>
            </a:r>
            <a:r>
              <a:rPr lang="pt-BR" sz="2000" dirty="0" smtClean="0"/>
              <a:t>) {</a:t>
            </a:r>
          </a:p>
          <a:p>
            <a:pPr marL="449263" lvl="1" indent="0">
              <a:buNone/>
              <a:tabLst>
                <a:tab pos="898525" algn="l"/>
              </a:tabLst>
            </a:pPr>
            <a:r>
              <a:rPr lang="pt-BR" sz="2000" dirty="0" smtClean="0"/>
              <a:t>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("</a:t>
            </a:r>
            <a:r>
              <a:rPr lang="pt-BR" sz="2000" dirty="0" err="1" smtClean="0"/>
              <a:t>Funcionarios</a:t>
            </a:r>
            <a:r>
              <a:rPr lang="pt-BR" sz="2000" dirty="0" smtClean="0"/>
              <a:t> iguais");</a:t>
            </a:r>
          </a:p>
          <a:p>
            <a:pPr marL="449263" lvl="1" indent="0">
              <a:buNone/>
              <a:tabLst>
                <a:tab pos="898525" algn="l"/>
              </a:tabLst>
            </a:pPr>
            <a:r>
              <a:rPr lang="pt-BR" sz="2000" dirty="0" smtClean="0"/>
              <a:t>} </a:t>
            </a:r>
            <a:r>
              <a:rPr lang="pt-BR" sz="2000" dirty="0" err="1" smtClean="0"/>
              <a:t>else</a:t>
            </a:r>
            <a:r>
              <a:rPr lang="pt-BR" sz="2000" dirty="0" smtClean="0"/>
              <a:t> {</a:t>
            </a:r>
          </a:p>
          <a:p>
            <a:pPr marL="449263" lvl="1" indent="0">
              <a:buNone/>
              <a:tabLst>
                <a:tab pos="898525" algn="l"/>
              </a:tabLst>
            </a:pPr>
            <a:r>
              <a:rPr lang="pt-BR" sz="2000" dirty="0" smtClean="0"/>
              <a:t>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("</a:t>
            </a:r>
            <a:r>
              <a:rPr lang="pt-BR" sz="2000" dirty="0" err="1" smtClean="0"/>
              <a:t>Funcionarios</a:t>
            </a:r>
            <a:r>
              <a:rPr lang="pt-BR" sz="2000" dirty="0" smtClean="0"/>
              <a:t> diferentes");</a:t>
            </a:r>
          </a:p>
          <a:p>
            <a:pPr marL="449263" lvl="1" indent="0">
              <a:buNone/>
              <a:tabLst>
                <a:tab pos="898525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 método </a:t>
            </a:r>
            <a:r>
              <a:rPr lang="pt-BR" dirty="0" err="1" smtClean="0"/>
              <a:t>equals</a:t>
            </a:r>
            <a:r>
              <a:rPr lang="pt-BR" dirty="0" smtClean="0"/>
              <a:t>()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147248" cy="1540767"/>
          </a:xfrm>
          <a:ln>
            <a:noFill/>
          </a:ln>
        </p:spPr>
        <p:txBody>
          <a:bodyPr/>
          <a:lstStyle/>
          <a:p>
            <a:r>
              <a:rPr lang="pt-BR" dirty="0" smtClean="0"/>
              <a:t>Um dos métodos derivados da superclasse </a:t>
            </a:r>
            <a:r>
              <a:rPr lang="pt-BR" dirty="0" err="1" smtClean="0"/>
              <a:t>Object</a:t>
            </a:r>
            <a:endParaRPr lang="pt-BR" dirty="0" smtClean="0"/>
          </a:p>
          <a:p>
            <a:r>
              <a:rPr lang="pt-BR" dirty="0" smtClean="0"/>
              <a:t>Deve ser reimplementado (sobrescrito) pelo programador conforme necessidade da aplicação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sz="half" idx="2"/>
          </p:nvPr>
        </p:nvGraphicFramePr>
        <p:xfrm>
          <a:off x="1547662" y="3429000"/>
          <a:ext cx="561662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3"/>
                <a:gridCol w="2808313"/>
              </a:tblGrid>
              <a:tr h="370840">
                <a:tc>
                  <a:txBody>
                    <a:bodyPr/>
                    <a:lstStyle/>
                    <a:p>
                      <a:pPr marL="179388" indent="-179388">
                        <a:buFont typeface="Arial" pitchFamily="34" charset="0"/>
                        <a:buChar char="•"/>
                      </a:pPr>
                      <a:r>
                        <a:rPr lang="pt-BR" sz="2400" b="1" dirty="0" smtClean="0">
                          <a:solidFill>
                            <a:srgbClr val="FFC000"/>
                          </a:solidFill>
                          <a:latin typeface="+mn-lt"/>
                        </a:rPr>
                        <a:t>clone()</a:t>
                      </a:r>
                      <a:endParaRPr lang="pt-BR" sz="2400" b="1" dirty="0">
                        <a:solidFill>
                          <a:srgbClr val="FFC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notifyAll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equals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finalize()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wait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getClass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wait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hashCode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wait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79388" indent="-179388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pt-BR" sz="24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notify</a:t>
                      </a:r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endParaRPr lang="pt-BR" sz="2400" b="1" dirty="0">
                        <a:solidFill>
                          <a:srgbClr val="FFC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475655" y="3860849"/>
            <a:ext cx="2592288" cy="504255"/>
          </a:xfrm>
          <a:prstGeom prst="rect">
            <a:avLst/>
          </a:prstGeom>
          <a:noFill/>
          <a:ln w="3816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DEC-7C2D-45FE-B638-4A68AF21784C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pPr eaLnBrk="1" hangingPunct="1"/>
            <a:r>
              <a:rPr lang="pt-BR" sz="4400" dirty="0" smtClean="0"/>
              <a:t>Implementando o método </a:t>
            </a:r>
            <a:r>
              <a:rPr lang="pt-BR" sz="4400" dirty="0" err="1" smtClean="0"/>
              <a:t>equals</a:t>
            </a:r>
            <a:r>
              <a:rPr lang="pt-BR" sz="4400" dirty="0" smtClean="0"/>
              <a:t>()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857672" y="1556793"/>
            <a:ext cx="6666656" cy="482453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</a:t>
            </a:r>
            <a:r>
              <a:rPr lang="pt-BR" sz="2000" dirty="0" err="1" smtClean="0"/>
              <a:t>int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matricula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String </a:t>
            </a:r>
            <a:r>
              <a:rPr lang="pt-BR" sz="2000" dirty="0" smtClean="0">
                <a:solidFill>
                  <a:srgbClr val="FFC000"/>
                </a:solidFill>
              </a:rPr>
              <a:t>nome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String </a:t>
            </a:r>
            <a:r>
              <a:rPr lang="pt-BR" sz="2000" dirty="0" smtClean="0">
                <a:solidFill>
                  <a:srgbClr val="FFC000"/>
                </a:solidFill>
              </a:rPr>
              <a:t>cargo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</a:t>
            </a:r>
            <a:r>
              <a:rPr lang="pt-BR" sz="2000" dirty="0" err="1" smtClean="0"/>
              <a:t>double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salario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// ... métodos </a:t>
            </a:r>
            <a:r>
              <a:rPr lang="pt-BR" sz="2000" dirty="0" err="1" smtClean="0"/>
              <a:t>gets</a:t>
            </a:r>
            <a:r>
              <a:rPr lang="pt-BR" sz="2000" dirty="0" smtClean="0"/>
              <a:t> e sets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>
                <a:solidFill>
                  <a:srgbClr val="FFC000"/>
                </a:solidFill>
              </a:rPr>
              <a:t>public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boolean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equals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>
                <a:solidFill>
                  <a:srgbClr val="FFC000"/>
                </a:solidFill>
              </a:rPr>
              <a:t>Object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object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if</a:t>
            </a:r>
            <a:r>
              <a:rPr lang="pt-BR" sz="2000" dirty="0" smtClean="0"/>
              <a:t> (!(</a:t>
            </a:r>
            <a:r>
              <a:rPr lang="pt-BR" sz="2000" dirty="0" err="1" smtClean="0"/>
              <a:t>object</a:t>
            </a:r>
            <a:r>
              <a:rPr lang="pt-BR" sz="2000" dirty="0" smtClean="0"/>
              <a:t> </a:t>
            </a:r>
            <a:r>
              <a:rPr lang="pt-BR" sz="2000" dirty="0" err="1" smtClean="0"/>
              <a:t>instanceof</a:t>
            </a:r>
            <a:r>
              <a:rPr lang="pt-BR" sz="2000" dirty="0" smtClean="0"/>
              <a:t> 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)) </a:t>
            </a:r>
            <a:r>
              <a:rPr lang="pt-BR" sz="2000" dirty="0" err="1" smtClean="0"/>
              <a:t>return</a:t>
            </a:r>
            <a:r>
              <a:rPr lang="pt-BR" sz="2000" dirty="0" smtClean="0"/>
              <a:t> </a:t>
            </a:r>
            <a:r>
              <a:rPr lang="pt-BR" sz="2000" dirty="0" err="1" smtClean="0"/>
              <a:t>false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 outro = (</a:t>
            </a:r>
            <a:r>
              <a:rPr lang="pt-BR" sz="2000" dirty="0" err="1" smtClean="0"/>
              <a:t>Funcionario</a:t>
            </a:r>
            <a:r>
              <a:rPr lang="pt-BR" sz="2000" dirty="0" smtClean="0"/>
              <a:t>) </a:t>
            </a:r>
            <a:r>
              <a:rPr lang="pt-BR" sz="2000" dirty="0" err="1" smtClean="0"/>
              <a:t>object</a:t>
            </a:r>
            <a:r>
              <a:rPr lang="pt-BR" sz="20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return</a:t>
            </a:r>
            <a:r>
              <a:rPr lang="pt-BR" sz="2000" dirty="0" smtClean="0"/>
              <a:t> (</a:t>
            </a:r>
            <a:r>
              <a:rPr lang="pt-BR" sz="2000" dirty="0" err="1" smtClean="0"/>
              <a:t>this</a:t>
            </a:r>
            <a:r>
              <a:rPr lang="pt-BR" sz="2000" dirty="0" smtClean="0"/>
              <a:t>.matricula == outro.matricula);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  <a:tab pos="1076325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Leis de igualdade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/>
          <a:lstStyle/>
          <a:p>
            <a:r>
              <a:rPr lang="pt-BR" dirty="0" smtClean="0"/>
              <a:t>Ao implementar o método </a:t>
            </a:r>
            <a:r>
              <a:rPr lang="pt-BR" dirty="0" err="1" smtClean="0"/>
              <a:t>equals</a:t>
            </a:r>
            <a:r>
              <a:rPr lang="pt-BR" dirty="0" smtClean="0"/>
              <a:t>(), certifique-se de atender as 4 leis de igualdade. Para isto seu método </a:t>
            </a:r>
            <a:r>
              <a:rPr lang="pt-BR" dirty="0" err="1" smtClean="0"/>
              <a:t>equals</a:t>
            </a:r>
            <a:r>
              <a:rPr lang="pt-BR" dirty="0" smtClean="0"/>
              <a:t>() deve ser:</a:t>
            </a:r>
          </a:p>
          <a:p>
            <a:pPr lvl="1"/>
            <a:endParaRPr lang="pt-BR" dirty="0" smtClean="0"/>
          </a:p>
          <a:p>
            <a:pPr marL="2419350" lvl="1"/>
            <a:r>
              <a:rPr lang="pt-BR" dirty="0" smtClean="0"/>
              <a:t>Simétrico</a:t>
            </a:r>
          </a:p>
          <a:p>
            <a:pPr marL="2419350" lvl="1"/>
            <a:r>
              <a:rPr lang="pt-BR" dirty="0" smtClean="0"/>
              <a:t>Reflexivo</a:t>
            </a:r>
          </a:p>
          <a:p>
            <a:pPr marL="2419350" lvl="1"/>
            <a:r>
              <a:rPr lang="pt-BR" dirty="0" smtClean="0"/>
              <a:t>Transitivo</a:t>
            </a:r>
          </a:p>
          <a:p>
            <a:pPr marL="2419350" lvl="1"/>
            <a:r>
              <a:rPr lang="pt-BR" dirty="0" smtClean="0"/>
              <a:t>Consistente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Lei da simetria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43192" cy="4525963"/>
          </a:xfrm>
        </p:spPr>
        <p:txBody>
          <a:bodyPr/>
          <a:lstStyle/>
          <a:p>
            <a:r>
              <a:rPr lang="pt-BR" dirty="0" smtClean="0"/>
              <a:t>O método </a:t>
            </a:r>
            <a:r>
              <a:rPr lang="pt-BR" dirty="0" err="1" smtClean="0"/>
              <a:t>equals</a:t>
            </a:r>
            <a:r>
              <a:rPr lang="pt-BR" dirty="0" smtClean="0"/>
              <a:t>() precisar ser </a:t>
            </a:r>
            <a:r>
              <a:rPr lang="pt-BR" u="sng" dirty="0" smtClean="0"/>
              <a:t>simétrico</a:t>
            </a:r>
            <a:r>
              <a:rPr lang="pt-BR" dirty="0" smtClean="0"/>
              <a:t>. Isto significa que a regra abaixo sempre deve ser verdadeira para qualquer instância de sua classe:</a:t>
            </a:r>
          </a:p>
          <a:p>
            <a:pPr marL="0" indent="0" algn="ctr">
              <a:buNone/>
            </a:pPr>
            <a:endParaRPr lang="pt-BR" sz="2400" dirty="0" smtClean="0"/>
          </a:p>
          <a:p>
            <a:pPr marL="0" indent="0" algn="ctr">
              <a:buNone/>
            </a:pPr>
            <a:endParaRPr lang="pt-BR" sz="2400" dirty="0" smtClean="0"/>
          </a:p>
          <a:p>
            <a:pPr marL="0" indent="0" algn="ctr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objetoA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/>
              <a:t>equals</a:t>
            </a:r>
            <a:r>
              <a:rPr lang="pt-BR" sz="2400" dirty="0" smtClean="0"/>
              <a:t>(</a:t>
            </a:r>
            <a:r>
              <a:rPr lang="pt-BR" sz="2400" dirty="0" err="1" smtClean="0">
                <a:solidFill>
                  <a:srgbClr val="FFC000"/>
                </a:solidFill>
              </a:rPr>
              <a:t>objetoA</a:t>
            </a:r>
            <a:r>
              <a:rPr lang="pt-BR" sz="2400" dirty="0" smtClean="0"/>
              <a:t>)</a:t>
            </a:r>
          </a:p>
          <a:p>
            <a:pPr marL="0" indent="0" algn="ctr">
              <a:buNone/>
            </a:pPr>
            <a:endParaRPr lang="pt-BR" sz="2400" dirty="0" smtClean="0"/>
          </a:p>
          <a:p>
            <a:pPr marL="0" indent="0" algn="ctr">
              <a:buNone/>
            </a:pPr>
            <a:r>
              <a:rPr lang="pt-BR" sz="2400" dirty="0" smtClean="0"/>
              <a:t>sempre deve ser verdade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7DC48-89D4-446D-B83C-6D0DD696F928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2483768" y="4293096"/>
            <a:ext cx="3600400" cy="7200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1493</TotalTime>
  <Words>935</Words>
  <Application>Microsoft Office PowerPoint</Application>
  <PresentationFormat>Apresentação na tela (4:3)</PresentationFormat>
  <Paragraphs>287</Paragraphs>
  <Slides>25</Slides>
  <Notes>25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Técnica</vt:lpstr>
      <vt:lpstr>Os métodos equals() e hashCode()</vt:lpstr>
      <vt:lpstr>Os métodos equals() e hashCode()</vt:lpstr>
      <vt:lpstr>Equivalência de tipos primitivos</vt:lpstr>
      <vt:lpstr>Equivalência de Strings</vt:lpstr>
      <vt:lpstr>Equivalência de outros objetos</vt:lpstr>
      <vt:lpstr>O método equals()</vt:lpstr>
      <vt:lpstr>Implementando o método equals()</vt:lpstr>
      <vt:lpstr>Leis de igualdade</vt:lpstr>
      <vt:lpstr>Lei da simetria</vt:lpstr>
      <vt:lpstr>Lei da reflexividade</vt:lpstr>
      <vt:lpstr>Lei da transitividade</vt:lpstr>
      <vt:lpstr>Lei da consistência</vt:lpstr>
      <vt:lpstr>O método hashCode()</vt:lpstr>
      <vt:lpstr>O método hashCode()</vt:lpstr>
      <vt:lpstr>O método hashCode()</vt:lpstr>
      <vt:lpstr>Implementando o método hashCode()</vt:lpstr>
      <vt:lpstr>A interface Comparable</vt:lpstr>
      <vt:lpstr>Comparando tipos primitivos</vt:lpstr>
      <vt:lpstr>Comparando Strings</vt:lpstr>
      <vt:lpstr>Comparando outros objetos</vt:lpstr>
      <vt:lpstr>Implementando a interface Comparable</vt:lpstr>
      <vt:lpstr>Implementando a interface Comparable</vt:lpstr>
      <vt:lpstr>Exercício</vt:lpstr>
      <vt:lpstr>Exercício (continuação)</vt:lpstr>
      <vt:lpstr>Exercício (fim)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métodos equals() e hashCode()</dc:title>
  <dc:creator>Sandro Vieira</dc:creator>
  <cp:lastModifiedBy>Administrator</cp:lastModifiedBy>
  <cp:revision>168</cp:revision>
  <dcterms:created xsi:type="dcterms:W3CDTF">2011-12-17T14:07:49Z</dcterms:created>
  <dcterms:modified xsi:type="dcterms:W3CDTF">2012-05-20T13:59:21Z</dcterms:modified>
</cp:coreProperties>
</file>