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74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4265" autoAdjust="0"/>
  </p:normalViewPr>
  <p:slideViewPr>
    <p:cSldViewPr>
      <p:cViewPr varScale="1">
        <p:scale>
          <a:sx n="65" d="100"/>
          <a:sy n="65" d="100"/>
        </p:scale>
        <p:origin x="-12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0B5E43-4B1C-450A-9CB3-3FC39E9D678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3244F-6F90-44F9-A365-64DDCA19BB9B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DF343-1229-4242-806D-7697F930E951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95B90-AD95-43EA-BFA0-220E35DF6468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9069-903E-448A-8179-25F5F4F4DFF5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E36F-8B8F-4B14-8C7A-D641DC4521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7C545-8F23-4836-92F7-AB967BCF8C7E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70836-4FA4-4FF3-9423-F23101621246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A9738-2D72-4ADB-8D6F-059BBE01932E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AF2C6-5FEA-48DD-8AAE-FC77A78D68F5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61E08-795D-4A0B-9C09-C47202A805B6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2DB2D-45B4-4E23-A54C-645FE9944FAF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05597-B67C-46EC-9E08-A8513B1FA12F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3DD7955-6FA4-4150-82B3-A827D65AE85C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Tipo enumerado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values</a:t>
            </a:r>
            <a:r>
              <a:rPr lang="pt-BR" dirty="0" smtClean="0"/>
              <a:t>()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Toda </a:t>
            </a:r>
            <a:r>
              <a:rPr lang="pt-BR" sz="2800" dirty="0" err="1" smtClean="0"/>
              <a:t>enum</a:t>
            </a:r>
            <a:r>
              <a:rPr lang="pt-BR" sz="2800" dirty="0" smtClean="0"/>
              <a:t> possui o método estático </a:t>
            </a:r>
            <a:r>
              <a:rPr lang="pt-BR" sz="2800" b="1" dirty="0" err="1" smtClean="0"/>
              <a:t>values</a:t>
            </a:r>
            <a:r>
              <a:rPr lang="pt-BR" sz="2800" b="1" dirty="0" smtClean="0"/>
              <a:t>()</a:t>
            </a:r>
            <a:r>
              <a:rPr lang="pt-BR" sz="2800" dirty="0" smtClean="0"/>
              <a:t>, que retorna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contendo todos os possíveis valores daquela </a:t>
            </a:r>
            <a:r>
              <a:rPr lang="pt-BR" sz="2800" dirty="0" err="1" smtClean="0"/>
              <a:t>enum</a:t>
            </a:r>
            <a:r>
              <a:rPr lang="pt-BR" sz="2800" dirty="0" smtClean="0"/>
              <a:t>.</a:t>
            </a:r>
          </a:p>
          <a:p>
            <a:pPr marL="442913" lvl="1" indent="6350">
              <a:buFont typeface="Wingdings 2" pitchFamily="18" charset="2"/>
              <a:buNone/>
              <a:tabLst>
                <a:tab pos="900113" algn="l"/>
                <a:tab pos="1254125" algn="l"/>
              </a:tabLst>
            </a:pPr>
            <a:endParaRPr lang="pt-BR" sz="2400" dirty="0" smtClean="0"/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 err="1" smtClean="0"/>
              <a:t>DiaDaSemana</a:t>
            </a:r>
            <a:r>
              <a:rPr lang="pt-BR" sz="2200" dirty="0" smtClean="0"/>
              <a:t>[] </a:t>
            </a:r>
            <a:r>
              <a:rPr lang="pt-BR" sz="2200" dirty="0" err="1" smtClean="0">
                <a:solidFill>
                  <a:srgbClr val="FFC000"/>
                </a:solidFill>
              </a:rPr>
              <a:t>array</a:t>
            </a:r>
            <a:r>
              <a:rPr lang="pt-BR" sz="2200" dirty="0" smtClean="0"/>
              <a:t> = </a:t>
            </a:r>
            <a:r>
              <a:rPr lang="pt-BR" sz="2200" dirty="0" err="1" smtClean="0"/>
              <a:t>DiaDaSemana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values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endParaRPr lang="pt-BR" sz="2200" dirty="0" smtClean="0"/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 smtClean="0"/>
              <a:t>for (</a:t>
            </a:r>
            <a:r>
              <a:rPr lang="pt-BR" sz="2200" dirty="0" err="1" smtClean="0"/>
              <a:t>int</a:t>
            </a:r>
            <a:r>
              <a:rPr lang="pt-BR" sz="2200" dirty="0" smtClean="0"/>
              <a:t> i = 0; i &lt; </a:t>
            </a:r>
            <a:r>
              <a:rPr lang="pt-BR" sz="2200" dirty="0" err="1" smtClean="0">
                <a:solidFill>
                  <a:srgbClr val="FFC000"/>
                </a:solidFill>
              </a:rPr>
              <a:t>array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length</a:t>
            </a:r>
            <a:r>
              <a:rPr lang="pt-BR" sz="2200" dirty="0" smtClean="0"/>
              <a:t>; i++) {</a:t>
            </a:r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err="1" smtClean="0">
                <a:solidFill>
                  <a:srgbClr val="FFC000"/>
                </a:solidFill>
              </a:rPr>
              <a:t>array</a:t>
            </a:r>
            <a:r>
              <a:rPr lang="pt-BR" sz="2200" dirty="0" smtClean="0">
                <a:solidFill>
                  <a:srgbClr val="FFC000"/>
                </a:solidFill>
              </a:rPr>
              <a:t>[i].</a:t>
            </a:r>
            <a:r>
              <a:rPr lang="pt-BR" sz="2200" dirty="0" err="1" smtClean="0">
                <a:solidFill>
                  <a:srgbClr val="FFC000"/>
                </a:solidFill>
              </a:rPr>
              <a:t>getNome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Crie a </a:t>
            </a:r>
            <a:r>
              <a:rPr lang="pt-BR" sz="2400" dirty="0" err="1" smtClean="0"/>
              <a:t>enum</a:t>
            </a:r>
            <a:r>
              <a:rPr lang="pt-BR" sz="2400" dirty="0" smtClean="0"/>
              <a:t> </a:t>
            </a:r>
            <a:r>
              <a:rPr lang="pt-BR" sz="2400" b="1" i="1" dirty="0" smtClean="0"/>
              <a:t>Estado</a:t>
            </a:r>
            <a:r>
              <a:rPr lang="pt-BR" sz="2400" dirty="0" smtClean="0"/>
              <a:t> contendo todas as unidades federativas da região sudeste do Brasil;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Cada elemento da </a:t>
            </a:r>
            <a:r>
              <a:rPr lang="pt-BR" sz="2400" dirty="0" err="1" smtClean="0"/>
              <a:t>enum</a:t>
            </a:r>
            <a:r>
              <a:rPr lang="pt-BR" sz="2400" dirty="0" smtClean="0"/>
              <a:t> Estado deverá conter o nome, a sigla e a capital de um estado;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A seguir, crie a classe </a:t>
            </a:r>
            <a:r>
              <a:rPr lang="pt-BR" sz="2400" dirty="0" err="1" smtClean="0"/>
              <a:t>ExercicioEnum</a:t>
            </a:r>
            <a:r>
              <a:rPr lang="pt-BR" sz="2400" dirty="0" smtClean="0"/>
              <a:t> contendo o método </a:t>
            </a:r>
            <a:r>
              <a:rPr lang="pt-BR" sz="2400" dirty="0" err="1" smtClean="0"/>
              <a:t>main</a:t>
            </a:r>
            <a:r>
              <a:rPr lang="pt-BR" sz="2400" dirty="0" smtClean="0"/>
              <a:t>();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Neste método </a:t>
            </a:r>
            <a:r>
              <a:rPr lang="pt-BR" sz="2400" dirty="0" err="1" smtClean="0"/>
              <a:t>main</a:t>
            </a:r>
            <a:r>
              <a:rPr lang="pt-BR" sz="2400" dirty="0" smtClean="0"/>
              <a:t>() crie um loop varrendo todos os estados contidos na </a:t>
            </a:r>
            <a:r>
              <a:rPr lang="pt-BR" sz="2400" dirty="0" err="1" smtClean="0"/>
              <a:t>enum</a:t>
            </a:r>
            <a:r>
              <a:rPr lang="pt-BR" sz="2400" dirty="0" smtClean="0"/>
              <a:t>, exibindo seu nome e capital.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Tipo enumerado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enum</a:t>
            </a:r>
            <a:endParaRPr lang="pt-BR" dirty="0" smtClean="0"/>
          </a:p>
          <a:p>
            <a:pPr eaLnBrk="1" hangingPunct="1"/>
            <a:r>
              <a:rPr lang="pt-BR" dirty="0" smtClean="0"/>
              <a:t>Elementos de uma </a:t>
            </a:r>
            <a:r>
              <a:rPr lang="pt-BR" dirty="0" err="1" smtClean="0"/>
              <a:t>enum</a:t>
            </a:r>
            <a:endParaRPr lang="pt-BR" dirty="0" smtClean="0"/>
          </a:p>
          <a:p>
            <a:pPr eaLnBrk="1" hangingPunct="1"/>
            <a:r>
              <a:rPr lang="pt-BR" dirty="0" smtClean="0"/>
              <a:t>Atributos e métodos de uma </a:t>
            </a:r>
            <a:r>
              <a:rPr lang="pt-BR" dirty="0" err="1" smtClean="0"/>
              <a:t>enum</a:t>
            </a:r>
            <a:endParaRPr lang="pt-BR" dirty="0" smtClean="0"/>
          </a:p>
          <a:p>
            <a:pPr eaLnBrk="1" hangingPunct="1"/>
            <a:r>
              <a:rPr lang="pt-BR" dirty="0" smtClean="0"/>
              <a:t>Construtores de uma </a:t>
            </a:r>
            <a:r>
              <a:rPr lang="pt-BR" dirty="0" err="1" smtClean="0"/>
              <a:t>enum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enumerado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</a:t>
            </a:r>
            <a:r>
              <a:rPr lang="pt-BR" dirty="0" err="1" smtClean="0"/>
              <a:t>enum</a:t>
            </a:r>
            <a:r>
              <a:rPr lang="pt-BR" dirty="0" smtClean="0"/>
              <a:t> (enumeração) é um tipo específico de classe de onde podemos obter um número limitado e pré-definido de instâncias.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Elementos de uma </a:t>
            </a:r>
            <a:r>
              <a:rPr lang="pt-BR" dirty="0" err="1" smtClean="0"/>
              <a:t>enum</a:t>
            </a:r>
            <a:endParaRPr lang="pt-BR" dirty="0" smtClean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2545236" y="1772816"/>
            <a:ext cx="3970980" cy="3663206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enum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DiaDaSemana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SEGUNDA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TERCA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QUARTA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QUINTA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SEXTA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SABADO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DOMINGO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Elementos de uma </a:t>
            </a:r>
            <a:r>
              <a:rPr lang="pt-BR" dirty="0" err="1" smtClean="0"/>
              <a:t>enum</a:t>
            </a:r>
            <a:endParaRPr lang="pt-BR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/>
              <a:t> dia1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/>
              <a:t> dia1 = </a:t>
            </a: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>
                <a:solidFill>
                  <a:srgbClr val="FFC000"/>
                </a:solidFill>
              </a:rPr>
              <a:t>.QUARTA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/>
              <a:t> dia2 = </a:t>
            </a: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>
                <a:solidFill>
                  <a:srgbClr val="FFC000"/>
                </a:solidFill>
              </a:rPr>
              <a:t>.SABADO</a:t>
            </a:r>
            <a:r>
              <a:rPr lang="pt-BR" sz="2400" dirty="0" smtClean="0"/>
              <a:t>;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900113" y="3068638"/>
            <a:ext cx="6120159" cy="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5292725" y="2420938"/>
            <a:ext cx="276229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/>
              <a:t>Não é </a:t>
            </a:r>
            <a:r>
              <a:rPr lang="pt-BR" dirty="0" smtClean="0"/>
              <a:t>possível instanciar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Atributos e métodos de uma </a:t>
            </a:r>
            <a:r>
              <a:rPr lang="pt-BR" sz="4400" dirty="0" err="1" smtClean="0"/>
              <a:t>enum</a:t>
            </a:r>
            <a:endParaRPr lang="pt-BR" sz="4400" dirty="0" smtClean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465263" y="1341438"/>
            <a:ext cx="6130925" cy="45259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enum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DiaDaSemana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SEGUNDA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...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DOMINGO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None/>
            </a:pPr>
            <a:endParaRPr lang="pt-BR" sz="2000" dirty="0" smtClean="0"/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numero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None/>
            </a:pPr>
            <a:endParaRPr lang="pt-BR" sz="2000" dirty="0" smtClean="0"/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getNumero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numero;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... &lt;outros métodos&gt; ...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Atributos e métodos de uma </a:t>
            </a:r>
            <a:r>
              <a:rPr lang="pt-BR" sz="4400" dirty="0" err="1" smtClean="0"/>
              <a:t>enum</a:t>
            </a:r>
            <a:endParaRPr lang="pt-BR" sz="4400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2">
              <a:buFont typeface="Wingdings 2" pitchFamily="18" charset="2"/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DiaDaSemana</a:t>
            </a:r>
            <a:r>
              <a:rPr lang="pt-BR" sz="2200" dirty="0" smtClean="0"/>
              <a:t> dia1 = </a:t>
            </a:r>
            <a:r>
              <a:rPr lang="pt-BR" sz="2200" dirty="0" err="1" smtClean="0">
                <a:solidFill>
                  <a:srgbClr val="FFC000"/>
                </a:solidFill>
              </a:rPr>
              <a:t>DiaDaSemana</a:t>
            </a:r>
            <a:r>
              <a:rPr lang="pt-BR" sz="2200" dirty="0" smtClean="0">
                <a:solidFill>
                  <a:srgbClr val="FFC000"/>
                </a:solidFill>
              </a:rPr>
              <a:t>.QUARTA</a:t>
            </a:r>
            <a:r>
              <a:rPr lang="pt-BR" sz="2200" dirty="0" smtClean="0"/>
              <a:t>;</a:t>
            </a:r>
          </a:p>
          <a:p>
            <a:pPr lvl="2">
              <a:buFont typeface="Wingdings 2" pitchFamily="18" charset="2"/>
              <a:buNone/>
            </a:pPr>
            <a:r>
              <a:rPr lang="pt-BR" sz="2200" dirty="0" smtClean="0"/>
              <a:t>...</a:t>
            </a:r>
          </a:p>
          <a:p>
            <a:pPr lvl="2">
              <a:buFont typeface="Wingdings 2" pitchFamily="18" charset="2"/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(dia1.</a:t>
            </a:r>
            <a:r>
              <a:rPr lang="pt-BR" sz="2200" dirty="0" err="1" smtClean="0">
                <a:solidFill>
                  <a:srgbClr val="FFC000"/>
                </a:solidFill>
              </a:rPr>
              <a:t>getNome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lvl="1">
              <a:buFont typeface="Wingdings 2" pitchFamily="18" charset="2"/>
              <a:buNone/>
            </a:pPr>
            <a:endParaRPr lang="pt-BR" sz="2400" dirty="0" smtClean="0"/>
          </a:p>
          <a:p>
            <a:pPr lvl="1">
              <a:buFont typeface="Wingdings 2" pitchFamily="18" charset="2"/>
              <a:buNone/>
            </a:pPr>
            <a:endParaRPr lang="pt-BR" sz="2400" dirty="0" smtClean="0"/>
          </a:p>
          <a:p>
            <a:r>
              <a:rPr lang="pt-BR" dirty="0" smtClean="0"/>
              <a:t>Em geral, enumerações não possuem métodos set.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817044" y="1341438"/>
            <a:ext cx="7427364" cy="45259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b="1" u="sng" dirty="0" err="1" smtClean="0"/>
              <a:t>enum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DiaDaSemana</a:t>
            </a:r>
            <a:r>
              <a:rPr lang="pt-BR" sz="1800" dirty="0" smtClean="0"/>
              <a:t> {</a:t>
            </a:r>
          </a:p>
          <a:p>
            <a:pPr marL="0" indent="0" eaLnBrk="1" hangingPunct="1">
              <a:buNone/>
            </a:pPr>
            <a:r>
              <a:rPr lang="pt-BR" sz="1800" dirty="0" smtClean="0"/>
              <a:t>	</a:t>
            </a:r>
            <a:r>
              <a:rPr lang="pt-BR" sz="1800" dirty="0" smtClean="0">
                <a:solidFill>
                  <a:srgbClr val="FFC000"/>
                </a:solidFill>
              </a:rPr>
              <a:t>SEGUNDA(1, “segunda-feira”, “</a:t>
            </a:r>
            <a:r>
              <a:rPr lang="pt-BR" sz="1800" dirty="0" err="1" smtClean="0">
                <a:solidFill>
                  <a:srgbClr val="FFC000"/>
                </a:solidFill>
              </a:rPr>
              <a:t>seg</a:t>
            </a:r>
            <a:r>
              <a:rPr lang="pt-BR" sz="1800" dirty="0" smtClean="0">
                <a:solidFill>
                  <a:srgbClr val="FFC000"/>
                </a:solidFill>
              </a:rPr>
              <a:t>”)</a:t>
            </a:r>
            <a:r>
              <a:rPr lang="pt-BR" sz="1800" dirty="0" smtClean="0"/>
              <a:t>,</a:t>
            </a:r>
          </a:p>
          <a:p>
            <a:pPr marL="0" indent="0" eaLnBrk="1" hangingPunct="1">
              <a:buNone/>
            </a:pPr>
            <a:r>
              <a:rPr lang="pt-BR" sz="1800" dirty="0" smtClean="0"/>
              <a:t>	</a:t>
            </a:r>
            <a:r>
              <a:rPr lang="pt-BR" sz="1800" dirty="0" smtClean="0">
                <a:solidFill>
                  <a:srgbClr val="FFC000"/>
                </a:solidFill>
              </a:rPr>
              <a:t>...</a:t>
            </a:r>
            <a:r>
              <a:rPr lang="pt-BR" sz="1800" dirty="0" smtClean="0"/>
              <a:t>,</a:t>
            </a:r>
          </a:p>
          <a:p>
            <a:pPr marL="0" indent="0" eaLnBrk="1" hangingPunct="1">
              <a:buNone/>
            </a:pPr>
            <a:r>
              <a:rPr lang="pt-BR" sz="1800" dirty="0" smtClean="0"/>
              <a:t>	</a:t>
            </a:r>
            <a:r>
              <a:rPr lang="pt-BR" sz="1800" dirty="0" smtClean="0">
                <a:solidFill>
                  <a:srgbClr val="FFC000"/>
                </a:solidFill>
              </a:rPr>
              <a:t>DOMINGO(7, “domingo”, “dom”)</a:t>
            </a:r>
            <a:r>
              <a:rPr lang="pt-BR" sz="1800" dirty="0" smtClean="0"/>
              <a:t>;</a:t>
            </a:r>
          </a:p>
          <a:p>
            <a:pPr marL="0" indent="0" eaLnBrk="1" hangingPunct="1">
              <a:buNone/>
            </a:pPr>
            <a:endParaRPr lang="pt-BR" sz="1800" dirty="0" smtClean="0"/>
          </a:p>
          <a:p>
            <a:pPr marL="0" indent="0" eaLnBrk="1" hangingPunct="1"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dirty="0" err="1" smtClean="0"/>
              <a:t>int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numero</a:t>
            </a:r>
            <a:r>
              <a:rPr lang="pt-BR" sz="1800" dirty="0" smtClean="0"/>
              <a:t>;</a:t>
            </a:r>
          </a:p>
          <a:p>
            <a:pPr marL="0" indent="0" eaLnBrk="1" hangingPunct="1"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String </a:t>
            </a:r>
            <a:r>
              <a:rPr lang="pt-BR" sz="1800" dirty="0" smtClean="0">
                <a:solidFill>
                  <a:srgbClr val="FFC000"/>
                </a:solidFill>
              </a:rPr>
              <a:t>nome</a:t>
            </a:r>
            <a:r>
              <a:rPr lang="pt-BR" sz="1800" dirty="0" smtClean="0"/>
              <a:t>;</a:t>
            </a:r>
          </a:p>
          <a:p>
            <a:pPr marL="0" indent="0" eaLnBrk="1" hangingPunct="1"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String </a:t>
            </a:r>
            <a:r>
              <a:rPr lang="pt-BR" sz="1800" dirty="0" err="1" smtClean="0">
                <a:solidFill>
                  <a:srgbClr val="FFC000"/>
                </a:solidFill>
              </a:rPr>
              <a:t>nomeAbreviado</a:t>
            </a:r>
            <a:r>
              <a:rPr lang="pt-BR" sz="1800" dirty="0" smtClean="0"/>
              <a:t>;</a:t>
            </a:r>
          </a:p>
          <a:p>
            <a:pPr marL="0" indent="0" eaLnBrk="1" hangingPunct="1">
              <a:buNone/>
            </a:pPr>
            <a:endParaRPr lang="pt-BR" sz="1800" dirty="0" smtClean="0"/>
          </a:p>
          <a:p>
            <a:pPr marL="0" indent="0" eaLnBrk="1" hangingPunct="1"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DiaDaSemana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/>
              <a:t>int</a:t>
            </a:r>
            <a:r>
              <a:rPr lang="pt-BR" sz="1800" dirty="0" smtClean="0"/>
              <a:t> numero, String nome, String </a:t>
            </a:r>
            <a:r>
              <a:rPr lang="pt-BR" sz="1800" dirty="0" err="1" smtClean="0"/>
              <a:t>abrev</a:t>
            </a:r>
            <a:r>
              <a:rPr lang="pt-BR" sz="1800" dirty="0" smtClean="0">
                <a:solidFill>
                  <a:srgbClr val="FFC000"/>
                </a:solidFill>
              </a:rPr>
              <a:t>) </a:t>
            </a:r>
            <a:r>
              <a:rPr lang="pt-BR" sz="1800" dirty="0" smtClean="0"/>
              <a:t>{</a:t>
            </a:r>
          </a:p>
          <a:p>
            <a:pPr marL="0" indent="0" eaLnBrk="1" hangingPunct="1">
              <a:buNone/>
            </a:pPr>
            <a:r>
              <a:rPr lang="pt-BR" sz="1800" dirty="0" smtClean="0"/>
              <a:t>		</a:t>
            </a:r>
            <a:r>
              <a:rPr lang="pt-BR" sz="1800" dirty="0" err="1" smtClean="0"/>
              <a:t>this</a:t>
            </a:r>
            <a:r>
              <a:rPr lang="pt-BR" sz="1800" dirty="0" smtClean="0"/>
              <a:t>.</a:t>
            </a:r>
            <a:r>
              <a:rPr lang="pt-BR" sz="1800" dirty="0" smtClean="0">
                <a:solidFill>
                  <a:srgbClr val="FFC000"/>
                </a:solidFill>
              </a:rPr>
              <a:t>numero</a:t>
            </a:r>
            <a:r>
              <a:rPr lang="pt-BR" sz="1800" dirty="0" smtClean="0"/>
              <a:t> = numero;</a:t>
            </a:r>
          </a:p>
          <a:p>
            <a:pPr marL="0" indent="0" eaLnBrk="1" hangingPunct="1">
              <a:buNone/>
            </a:pPr>
            <a:r>
              <a:rPr lang="pt-BR" sz="1800" dirty="0" smtClean="0"/>
              <a:t>		</a:t>
            </a:r>
            <a:r>
              <a:rPr lang="pt-BR" sz="1800" dirty="0" err="1" smtClean="0"/>
              <a:t>this</a:t>
            </a:r>
            <a:r>
              <a:rPr lang="pt-BR" sz="1800" dirty="0" smtClean="0"/>
              <a:t>.</a:t>
            </a:r>
            <a:r>
              <a:rPr lang="pt-BR" sz="1800" dirty="0" smtClean="0">
                <a:solidFill>
                  <a:srgbClr val="FFC000"/>
                </a:solidFill>
              </a:rPr>
              <a:t>nome </a:t>
            </a:r>
            <a:r>
              <a:rPr lang="pt-BR" sz="1800" dirty="0" smtClean="0"/>
              <a:t>= nome;</a:t>
            </a:r>
          </a:p>
          <a:p>
            <a:pPr marL="0" indent="0" eaLnBrk="1" hangingPunct="1">
              <a:buNone/>
            </a:pPr>
            <a:r>
              <a:rPr lang="pt-BR" sz="1800" dirty="0" smtClean="0"/>
              <a:t>		</a:t>
            </a:r>
            <a:r>
              <a:rPr lang="pt-BR" sz="1800" dirty="0" err="1" smtClean="0"/>
              <a:t>this</a:t>
            </a:r>
            <a:r>
              <a:rPr lang="pt-BR" sz="1800" dirty="0" smtClean="0"/>
              <a:t>.</a:t>
            </a:r>
            <a:r>
              <a:rPr lang="pt-BR" sz="1800" dirty="0" err="1" smtClean="0">
                <a:solidFill>
                  <a:srgbClr val="FFC000"/>
                </a:solidFill>
              </a:rPr>
              <a:t>nomeAbreviado</a:t>
            </a:r>
            <a:r>
              <a:rPr lang="pt-BR" sz="1800" dirty="0" smtClean="0"/>
              <a:t> = </a:t>
            </a:r>
            <a:r>
              <a:rPr lang="pt-BR" sz="1800" dirty="0" err="1" smtClean="0"/>
              <a:t>abrev</a:t>
            </a:r>
            <a:r>
              <a:rPr lang="pt-BR" sz="1800" dirty="0" smtClean="0"/>
              <a:t>;</a:t>
            </a:r>
          </a:p>
          <a:p>
            <a:pPr marL="0" indent="0" eaLnBrk="1" hangingPunct="1">
              <a:buNone/>
            </a:pPr>
            <a:r>
              <a:rPr lang="pt-BR" sz="1800" dirty="0" smtClean="0"/>
              <a:t>	}</a:t>
            </a:r>
          </a:p>
          <a:p>
            <a:pPr marL="0" indent="0" eaLnBrk="1" hangingPunct="1">
              <a:buNone/>
            </a:pPr>
            <a:r>
              <a:rPr lang="pt-BR" sz="1800" dirty="0" smtClean="0"/>
              <a:t>	... &lt;outros métodos&gt; ...</a:t>
            </a:r>
          </a:p>
          <a:p>
            <a:pPr marL="0" indent="0" eaLnBrk="1" hangingPunct="1">
              <a:buNone/>
            </a:pPr>
            <a:r>
              <a:rPr lang="pt-BR" sz="1800" dirty="0" smtClean="0"/>
              <a:t>}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construtor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Enum</a:t>
            </a:r>
            <a:r>
              <a:rPr lang="pt-BR" dirty="0" smtClean="0"/>
              <a:t> como uma </a:t>
            </a:r>
            <a:r>
              <a:rPr lang="pt-BR" dirty="0" err="1" smtClean="0"/>
              <a:t>constraint</a:t>
            </a:r>
            <a:endParaRPr lang="pt-BR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</a:t>
            </a:r>
            <a:r>
              <a:rPr lang="pt-BR" dirty="0" err="1" smtClean="0"/>
              <a:t>enum</a:t>
            </a:r>
            <a:r>
              <a:rPr lang="pt-BR" dirty="0" smtClean="0"/>
              <a:t> é tipicamente utilizada como uma </a:t>
            </a:r>
            <a:r>
              <a:rPr lang="pt-BR" dirty="0" err="1" smtClean="0"/>
              <a:t>constraint</a:t>
            </a:r>
            <a:r>
              <a:rPr lang="pt-BR" dirty="0" smtClean="0"/>
              <a:t> restritiva de atributos de outras classes:</a:t>
            </a:r>
          </a:p>
          <a:p>
            <a:pPr marL="442913" lvl="1" indent="6350">
              <a:buFont typeface="Wingdings 2" pitchFamily="18" charset="2"/>
              <a:buNone/>
              <a:tabLst>
                <a:tab pos="900113" algn="l"/>
                <a:tab pos="1254125" algn="l"/>
              </a:tabLst>
            </a:pPr>
            <a:endParaRPr lang="pt-BR" sz="2400" dirty="0" smtClean="0"/>
          </a:p>
          <a:p>
            <a:pPr marL="1000125" lvl="3" indent="6350">
              <a:buFont typeface="Wingdings 2" pitchFamily="18" charset="2"/>
              <a:buNone/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dirty="0" err="1" smtClean="0"/>
              <a:t>Funcionario</a:t>
            </a:r>
            <a:r>
              <a:rPr lang="pt-BR" sz="2400" dirty="0" smtClean="0"/>
              <a:t> {</a:t>
            </a:r>
          </a:p>
          <a:p>
            <a:pPr marL="1000125" lvl="3" indent="6350">
              <a:buFont typeface="Wingdings 2" pitchFamily="18" charset="2"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private</a:t>
            </a:r>
            <a:r>
              <a:rPr lang="pt-BR" sz="2400" dirty="0" smtClean="0"/>
              <a:t> </a:t>
            </a:r>
            <a:r>
              <a:rPr lang="pt-BR" sz="2400" dirty="0" err="1" smtClean="0"/>
              <a:t>int</a:t>
            </a:r>
            <a:r>
              <a:rPr lang="pt-BR" sz="2400" dirty="0" smtClean="0"/>
              <a:t> matricula;</a:t>
            </a:r>
          </a:p>
          <a:p>
            <a:pPr marL="1000125" lvl="3" indent="6350">
              <a:buFont typeface="Wingdings 2" pitchFamily="18" charset="2"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private</a:t>
            </a:r>
            <a:r>
              <a:rPr lang="pt-BR" sz="2400" dirty="0" smtClean="0"/>
              <a:t> String nome;</a:t>
            </a:r>
          </a:p>
          <a:p>
            <a:pPr marL="1000125" lvl="3" indent="635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</a:t>
            </a:r>
            <a:r>
              <a:rPr lang="pt-BR" sz="2400" dirty="0" err="1" smtClean="0">
                <a:solidFill>
                  <a:srgbClr val="FFC000"/>
                </a:solidFill>
              </a:rPr>
              <a:t>private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folgaSemanal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1000125" lvl="3" indent="6350">
              <a:buNone/>
            </a:pPr>
            <a:r>
              <a:rPr lang="pt-BR" sz="2400" dirty="0" smtClean="0"/>
              <a:t>	...</a:t>
            </a:r>
          </a:p>
          <a:p>
            <a:pPr marL="1000125" lvl="3" indent="6350">
              <a:buNone/>
            </a:pPr>
            <a:r>
              <a:rPr lang="pt-BR" sz="2400" dirty="0" smtClean="0"/>
              <a:t>}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1088</TotalTime>
  <Words>281</Words>
  <Application>Microsoft Office PowerPoint</Application>
  <PresentationFormat>Apresentação na tela (4:3)</PresentationFormat>
  <Paragraphs>109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Técnica</vt:lpstr>
      <vt:lpstr>Tipo enumerado</vt:lpstr>
      <vt:lpstr>Tipo enumerado</vt:lpstr>
      <vt:lpstr>Tipo enumerado</vt:lpstr>
      <vt:lpstr>Elementos de uma enum</vt:lpstr>
      <vt:lpstr>Elementos de uma enum</vt:lpstr>
      <vt:lpstr>Atributos e métodos de uma enum</vt:lpstr>
      <vt:lpstr>Atributos e métodos de uma enum</vt:lpstr>
      <vt:lpstr>Método construtor</vt:lpstr>
      <vt:lpstr>Enum como uma constraint</vt:lpstr>
      <vt:lpstr>O método values()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 Enumerado</dc:title>
  <dc:creator>Sandro Vieira</dc:creator>
  <cp:lastModifiedBy>Sandro</cp:lastModifiedBy>
  <cp:revision>55</cp:revision>
  <dcterms:created xsi:type="dcterms:W3CDTF">2011-12-17T14:07:49Z</dcterms:created>
  <dcterms:modified xsi:type="dcterms:W3CDTF">2012-04-05T00:58:34Z</dcterms:modified>
</cp:coreProperties>
</file>