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80" r:id="rId3"/>
    <p:sldId id="281" r:id="rId4"/>
    <p:sldId id="282" r:id="rId5"/>
    <p:sldId id="264" r:id="rId6"/>
    <p:sldId id="283" r:id="rId7"/>
    <p:sldId id="308" r:id="rId8"/>
    <p:sldId id="303" r:id="rId9"/>
    <p:sldId id="284" r:id="rId10"/>
    <p:sldId id="292" r:id="rId11"/>
    <p:sldId id="310" r:id="rId12"/>
    <p:sldId id="293" r:id="rId13"/>
    <p:sldId id="285" r:id="rId14"/>
    <p:sldId id="286" r:id="rId15"/>
    <p:sldId id="309" r:id="rId16"/>
    <p:sldId id="287" r:id="rId17"/>
    <p:sldId id="288" r:id="rId18"/>
    <p:sldId id="289" r:id="rId19"/>
    <p:sldId id="291" r:id="rId20"/>
    <p:sldId id="290" r:id="rId21"/>
    <p:sldId id="294" r:id="rId22"/>
    <p:sldId id="295" r:id="rId23"/>
    <p:sldId id="296" r:id="rId24"/>
    <p:sldId id="297" r:id="rId25"/>
    <p:sldId id="298" r:id="rId26"/>
    <p:sldId id="299" r:id="rId27"/>
    <p:sldId id="306" r:id="rId28"/>
    <p:sldId id="311" r:id="rId29"/>
    <p:sldId id="300" r:id="rId30"/>
    <p:sldId id="273" r:id="rId31"/>
    <p:sldId id="301" r:id="rId32"/>
    <p:sldId id="302" r:id="rId33"/>
    <p:sldId id="312" r:id="rId34"/>
    <p:sldId id="305" r:id="rId35"/>
    <p:sldId id="314" r:id="rId36"/>
    <p:sldId id="313" r:id="rId37"/>
    <p:sldId id="274" r:id="rId38"/>
    <p:sldId id="279" r:id="rId3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95686" autoAdjust="0"/>
  </p:normalViewPr>
  <p:slideViewPr>
    <p:cSldViewPr>
      <p:cViewPr varScale="1">
        <p:scale>
          <a:sx n="66" d="100"/>
          <a:sy n="66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3DE374-C92E-4573-811E-65DC7ADF743B}" type="datetimeFigureOut">
              <a:rPr lang="pt-BR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215436-0A3F-4A01-A79E-C3B1BC371D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55E319-AD6C-4F50-A9EF-1D465263E26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2775EB-D008-416C-A596-0C878C0D72A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2BD56B-C6CB-4963-A738-91B502C7EFB9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D4FFFC-47C8-4FB0-AAE5-B9257F7D00BC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F6CCE-002F-4E8D-A0EF-8F73F4BF03A5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32651-F82A-45E5-B401-7EA32E6065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5CA3A-2375-4A33-AC82-0D4E3A62C3A2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A1A8-28B9-40DF-85CD-7AD7D1A3A1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E130D-BF97-4694-B6BF-9328F6F5199B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91016-4593-45F4-AB1C-BDF71B1182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078F-6BC0-40E7-8953-50FD6A691F37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3EA5-71DF-4638-BC15-81D6FFD3C7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25760-8527-4C00-BEE9-733BD433CF78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D0A69-DEA2-480E-B253-B8D3EED799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BD8B2-AE20-4287-82E8-34E0E556C34A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C700-8835-4F05-9426-213B8E11E3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B4683-96E5-4283-B71B-1CDE19BE15F8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F6FE-75A1-4505-8919-B060EFBFDE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40C93-71EB-47E2-9C8B-AE7B5AC50DC8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4A8B1-CE9F-4620-8014-D764A1C591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DA890-9B12-4212-B845-BF115D33D522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6BB17-5896-4581-A205-9E7A355CF6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00ED5-7E0C-4574-B9F1-13F51B3AF46D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4FA80-AB24-443C-B174-0A168F7D18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F3491-FB2E-4DC0-8274-8F73849F9649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90B8D-C9E5-462B-9C9A-17B0DC85BB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2635AD-8DE7-4E84-9579-9F1ADA67D6CD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A7D58B-C561-43AF-AA37-C0645173C24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1" r:id="rId2"/>
    <p:sldLayoutId id="2147483748" r:id="rId3"/>
    <p:sldLayoutId id="2147483742" r:id="rId4"/>
    <p:sldLayoutId id="2147483749" r:id="rId5"/>
    <p:sldLayoutId id="2147483743" r:id="rId6"/>
    <p:sldLayoutId id="2147483744" r:id="rId7"/>
    <p:sldLayoutId id="2147483750" r:id="rId8"/>
    <p:sldLayoutId id="2147483751" r:id="rId9"/>
    <p:sldLayoutId id="2147483745" r:id="rId10"/>
    <p:sldLayoutId id="214748374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Conjuntos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&lt;Produto&gt;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colecaox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p1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p2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p3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p4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p5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grpSp>
        <p:nvGrpSpPr>
          <p:cNvPr id="11" name="Grupo 9"/>
          <p:cNvGrpSpPr/>
          <p:nvPr/>
        </p:nvGrpSpPr>
        <p:grpSpPr>
          <a:xfrm>
            <a:off x="3419872" y="2492896"/>
            <a:ext cx="4608512" cy="1008113"/>
            <a:chOff x="3708277" y="1772816"/>
            <a:chExt cx="4608512" cy="1008113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5364088" y="1772816"/>
              <a:ext cx="29527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6" name="Grupo 19"/>
            <p:cNvGrpSpPr>
              <a:grpSpLocks/>
            </p:cNvGrpSpPr>
            <p:nvPr/>
          </p:nvGrpSpPr>
          <p:grpSpPr bwMode="auto">
            <a:xfrm flipV="1">
              <a:off x="4284341" y="2060848"/>
              <a:ext cx="1079747" cy="288032"/>
              <a:chOff x="681213" y="5229204"/>
              <a:chExt cx="1081693" cy="288939"/>
            </a:xfrm>
          </p:grpSpPr>
          <p:cxnSp>
            <p:nvCxnSpPr>
              <p:cNvPr id="17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81213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8" name="Conector de seta reta 15"/>
              <p:cNvCxnSpPr>
                <a:cxnSpLocks noChangeShapeType="1"/>
                <a:stCxn id="14" idx="1"/>
              </p:cNvCxnSpPr>
              <p:nvPr/>
            </p:nvCxnSpPr>
            <p:spPr bwMode="auto">
              <a:xfrm flipH="1">
                <a:off x="681214" y="5513773"/>
                <a:ext cx="1081692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genérica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colecaoy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String item1 = (String)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Integer</a:t>
            </a:r>
            <a:r>
              <a:rPr lang="pt-BR" sz="2000" dirty="0" smtClean="0"/>
              <a:t> item2 = (</a:t>
            </a:r>
            <a:r>
              <a:rPr lang="pt-BR" sz="2000" dirty="0" err="1" smtClean="0"/>
              <a:t>Integer</a:t>
            </a:r>
            <a:r>
              <a:rPr lang="pt-BR" sz="2000" dirty="0" smtClean="0"/>
              <a:t>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Boolean</a:t>
            </a:r>
            <a:r>
              <a:rPr lang="pt-BR" sz="2000" dirty="0" smtClean="0"/>
              <a:t> item3 = (</a:t>
            </a:r>
            <a:r>
              <a:rPr lang="pt-BR" sz="2000" dirty="0" err="1" smtClean="0"/>
              <a:t>Boolean</a:t>
            </a:r>
            <a:r>
              <a:rPr lang="pt-BR" sz="2000" dirty="0" smtClean="0"/>
              <a:t>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item4 = (Produto)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Cliente item5 = (Cliente)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275856" y="2492896"/>
            <a:ext cx="4536504" cy="1008113"/>
            <a:chOff x="3708277" y="1772816"/>
            <a:chExt cx="4536504" cy="1008113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5292080" y="1772816"/>
              <a:ext cx="29527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17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8" name="Conector de seta reta 15"/>
              <p:cNvCxnSpPr>
                <a:cxnSpLocks noChangeShapeType="1"/>
                <a:stCxn id="14" idx="1"/>
              </p:cNvCxnSpPr>
              <p:nvPr/>
            </p:nvCxnSpPr>
            <p:spPr bwMode="auto">
              <a:xfrm flipH="1">
                <a:off x="609076" y="5513773"/>
                <a:ext cx="1081692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it = conjunto.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hasNext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</a:t>
            </a:r>
            <a:r>
              <a:rPr lang="pt-BR" sz="2000" dirty="0" err="1" smtClean="0"/>
              <a:t>func</a:t>
            </a:r>
            <a:r>
              <a:rPr lang="pt-BR" sz="2000" dirty="0" smtClean="0"/>
              <a:t>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: ” + </a:t>
            </a:r>
            <a:r>
              <a:rPr lang="pt-BR" sz="2000" dirty="0" err="1" smtClean="0"/>
              <a:t>func</a:t>
            </a:r>
            <a:r>
              <a:rPr lang="pt-BR" sz="2000" dirty="0" smtClean="0"/>
              <a:t>.</a:t>
            </a:r>
            <a:r>
              <a:rPr lang="pt-BR" sz="2000" dirty="0" err="1" smtClean="0"/>
              <a:t>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851920" y="2492896"/>
            <a:ext cx="4824536" cy="1008113"/>
            <a:chOff x="3708277" y="1772816"/>
            <a:chExt cx="4824536" cy="100811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Funcionario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  <a:stCxn id="6" idx="1"/>
              </p:cNvCxnSpPr>
              <p:nvPr/>
            </p:nvCxnSpPr>
            <p:spPr bwMode="auto">
              <a:xfrm flipH="1">
                <a:off x="609075" y="5513773"/>
                <a:ext cx="1081693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Subtipo de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que representa uma coleção indexada de objetos.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Em um </a:t>
            </a:r>
            <a:r>
              <a:rPr lang="pt-BR" sz="2800" dirty="0" err="1" smtClean="0"/>
              <a:t>List</a:t>
            </a:r>
            <a:r>
              <a:rPr lang="pt-BR" sz="2800" dirty="0" smtClean="0"/>
              <a:t>, os objetos são armazenados de forma sequencial, um após o outro.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Cada objeto da lista recebe um índice numérico conforme sua posição.</a:t>
            </a:r>
            <a:endParaRPr lang="pt-BR" sz="2800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grpSp>
        <p:nvGrpSpPr>
          <p:cNvPr id="28" name="Espaço Reservado para Conteúdo 27"/>
          <p:cNvGrpSpPr>
            <a:grpSpLocks noGrp="1"/>
          </p:cNvGrpSpPr>
          <p:nvPr>
            <p:ph sz="half" idx="2"/>
          </p:nvPr>
        </p:nvGrpSpPr>
        <p:grpSpPr>
          <a:xfrm>
            <a:off x="1907704" y="3284984"/>
            <a:ext cx="5080992" cy="1112987"/>
            <a:chOff x="1979613" y="4248150"/>
            <a:chExt cx="5621337" cy="1260475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1979613" y="4248150"/>
              <a:ext cx="1300162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>
              <a:off x="30607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1" name="AutoShape 5"/>
            <p:cNvSpPr>
              <a:spLocks noChangeArrowheads="1"/>
            </p:cNvSpPr>
            <p:nvPr/>
          </p:nvSpPr>
          <p:spPr bwMode="auto">
            <a:xfrm>
              <a:off x="41402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52197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6300788" y="4248150"/>
              <a:ext cx="1300162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 dirty="0">
                  <a:solidFill>
                    <a:srgbClr val="FFFFFF"/>
                  </a:solidFill>
                  <a:latin typeface="Arial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List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pt-BR" sz="2400" dirty="0" smtClean="0"/>
              <a:t>O </a:t>
            </a:r>
            <a:r>
              <a:rPr lang="pt-BR" sz="2400" dirty="0" err="1" smtClean="0"/>
              <a:t>List</a:t>
            </a:r>
            <a:r>
              <a:rPr lang="pt-BR" sz="2400" dirty="0" smtClean="0"/>
              <a:t> possui todos os métodos contidos em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, e mais...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get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err="1" smtClean="0"/>
              <a:t>Obtem</a:t>
            </a:r>
            <a:r>
              <a:rPr lang="pt-BR" sz="2000" dirty="0" smtClean="0"/>
              <a:t> da lista o item da posição especificada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set(</a:t>
            </a:r>
            <a:r>
              <a:rPr lang="pt-BR" sz="2400" dirty="0" err="1" smtClean="0"/>
              <a:t>int</a:t>
            </a:r>
            <a:r>
              <a:rPr lang="pt-BR" sz="2400" dirty="0" smtClean="0"/>
              <a:t>, 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Substitui o item da posição especificada pelo elemento T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add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, 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Adiciona (insere) o item T na posição especificada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remove(</a:t>
            </a:r>
            <a:r>
              <a:rPr lang="pt-BR" sz="2400" dirty="0" err="1" smtClean="0"/>
              <a:t>int</a:t>
            </a:r>
            <a:r>
              <a:rPr lang="pt-BR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Remove o item da posição especificada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List</a:t>
            </a:r>
            <a:r>
              <a:rPr lang="pt-BR" sz="2000" dirty="0" smtClean="0">
                <a:solidFill>
                  <a:srgbClr val="FFC000"/>
                </a:solidFill>
              </a:rPr>
              <a:t>&lt;Cliente&gt; lista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ArrayList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Cliente(“João”, “</a:t>
            </a:r>
            <a:r>
              <a:rPr lang="pt-BR" sz="2000" dirty="0" err="1" smtClean="0"/>
              <a:t>Gold</a:t>
            </a:r>
            <a:r>
              <a:rPr lang="pt-BR" sz="2000" dirty="0" smtClean="0"/>
              <a:t>”, “6781-9874”)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Cliente(“Manuel”, “Bronze”, “4532-7125”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Cliente(“Joaquim”, “</a:t>
            </a:r>
            <a:r>
              <a:rPr lang="pt-BR" sz="2000" dirty="0" err="1" smtClean="0"/>
              <a:t>Silver</a:t>
            </a:r>
            <a:r>
              <a:rPr lang="pt-BR" sz="2000" dirty="0" smtClean="0"/>
              <a:t>”, “7945-0257”)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1, 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Cliente(“Maria”, “</a:t>
            </a:r>
            <a:r>
              <a:rPr lang="pt-BR" sz="2000" dirty="0" err="1" smtClean="0"/>
              <a:t>Gold</a:t>
            </a:r>
            <a:r>
              <a:rPr lang="pt-BR" sz="2000" dirty="0" smtClean="0"/>
              <a:t>”, “7801-2068”)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Cliente c = </a:t>
            </a: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(“Cliente 1: ” + 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lista.remove(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(“Total de clientes: ” + </a:t>
            </a: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2843808" y="1412577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3024709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List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err="1" smtClean="0"/>
              <a:t>List</a:t>
            </a:r>
            <a:r>
              <a:rPr lang="pt-BR" sz="4400" dirty="0" smtClean="0"/>
              <a:t> – Principais implementações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err="1" smtClean="0"/>
              <a:t>LinkedList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Armazena cada um de seus elementos em um espaço de memória que sempre possui uma referência para o próximo item.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rápido para inserção/exclusão (</a:t>
            </a:r>
            <a:r>
              <a:rPr lang="pt-BR" sz="2000" dirty="0" err="1" smtClean="0"/>
              <a:t>insert</a:t>
            </a:r>
            <a:r>
              <a:rPr lang="pt-BR" sz="2000" dirty="0" smtClean="0"/>
              <a:t>/remove)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lento para obter seus valores (</a:t>
            </a:r>
            <a:r>
              <a:rPr lang="pt-BR" sz="2000" dirty="0" err="1" smtClean="0"/>
              <a:t>get</a:t>
            </a:r>
            <a:r>
              <a:rPr lang="pt-BR" sz="20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ArrayList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Armazena seus elemento em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interno, reformulando-o a cada inserção ou remoção.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rápido para obter seus valores (</a:t>
            </a:r>
            <a:r>
              <a:rPr lang="pt-BR" sz="2000" dirty="0" err="1" smtClean="0"/>
              <a:t>get</a:t>
            </a:r>
            <a:r>
              <a:rPr lang="pt-BR" sz="20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lento para inserção/exclusão (</a:t>
            </a:r>
            <a:r>
              <a:rPr lang="pt-BR" sz="2000" dirty="0" err="1" smtClean="0"/>
              <a:t>insert</a:t>
            </a:r>
            <a:r>
              <a:rPr lang="pt-BR" sz="2000" dirty="0" smtClean="0"/>
              <a:t>/remove)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Vector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Antiga implementação da interface </a:t>
            </a:r>
            <a:r>
              <a:rPr lang="pt-BR" sz="2000" dirty="0" err="1" smtClean="0"/>
              <a:t>List</a:t>
            </a:r>
            <a:r>
              <a:rPr lang="pt-BR" sz="2000" dirty="0" smtClean="0"/>
              <a:t> que garante a integridade de seus dados quando acessado por processos concorrentes (threads)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Subtipo de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que representa uma coleção </a:t>
            </a:r>
            <a:r>
              <a:rPr lang="pt-BR" sz="2800" dirty="0" err="1" smtClean="0"/>
              <a:t>não-indexada</a:t>
            </a:r>
            <a:r>
              <a:rPr lang="pt-BR" sz="2800" dirty="0" smtClean="0"/>
              <a:t> de objetos.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Alguns tipos de Set não armazenam seus objetos de forma sequencial. Assim sendo, não podemos garantir que os objetos serão coletados na mesma ordem em que foram adicionados.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Uma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do tipo Set </a:t>
            </a:r>
            <a:r>
              <a:rPr lang="pt-BR" sz="2800" u="sng" dirty="0" smtClean="0"/>
              <a:t>não permite a existência de elementos duplicados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605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Set&lt;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&gt; conjunto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HashSet</a:t>
            </a:r>
            <a:r>
              <a:rPr lang="pt-BR" sz="2000" dirty="0" smtClean="0"/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/>
              <a:t>&gt;();</a:t>
            </a:r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(203, “Maria”)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(112, “Manuel”)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(205, “Joaquim”)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(185, “Maria”)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 de 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: ” + </a:t>
            </a: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995563" y="1340768"/>
            <a:ext cx="4536877" cy="1296343"/>
            <a:chOff x="4211960" y="1556792"/>
            <a:chExt cx="4536877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211960" y="2348880"/>
              <a:ext cx="3456384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Set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z="2000" dirty="0" smtClean="0"/>
              <a:t>Introdução</a:t>
            </a:r>
          </a:p>
          <a:p>
            <a:pPr eaLnBrk="1" hangingPunct="1"/>
            <a:r>
              <a:rPr lang="pt-BR" sz="2000" dirty="0" smtClean="0"/>
              <a:t>Principais operações de conjuntos</a:t>
            </a:r>
          </a:p>
          <a:p>
            <a:pPr eaLnBrk="1" hangingPunct="1"/>
            <a:r>
              <a:rPr lang="pt-BR" sz="2000" dirty="0" smtClean="0"/>
              <a:t>Principais interfaces de conjuntos</a:t>
            </a:r>
          </a:p>
          <a:p>
            <a:pPr eaLnBrk="1" hangingPunct="1"/>
            <a:r>
              <a:rPr lang="pt-BR" sz="2000" dirty="0" smtClean="0"/>
              <a:t>Implementações de interfaces</a:t>
            </a:r>
          </a:p>
          <a:p>
            <a:pPr eaLnBrk="1" hangingPunct="1"/>
            <a:r>
              <a:rPr lang="pt-BR" sz="2000" dirty="0" smtClean="0"/>
              <a:t>Ordenação e classificação</a:t>
            </a:r>
          </a:p>
          <a:p>
            <a:pPr eaLnBrk="1" hangingPunct="1"/>
            <a:r>
              <a:rPr lang="pt-BR" sz="2000" dirty="0" smtClean="0"/>
              <a:t>A interface </a:t>
            </a:r>
            <a:r>
              <a:rPr lang="pt-BR" sz="2000" dirty="0" err="1" smtClean="0"/>
              <a:t>List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classe </a:t>
            </a:r>
            <a:r>
              <a:rPr lang="pt-BR" sz="2000" dirty="0" err="1" smtClean="0"/>
              <a:t>ArrayList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classe </a:t>
            </a:r>
            <a:r>
              <a:rPr lang="pt-BR" sz="2000" dirty="0" err="1" smtClean="0"/>
              <a:t>LinkedList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interface Set</a:t>
            </a:r>
          </a:p>
          <a:p>
            <a:pPr eaLnBrk="1" hangingPunct="1"/>
            <a:r>
              <a:rPr lang="pt-BR" sz="2000" dirty="0" smtClean="0"/>
              <a:t>A classe </a:t>
            </a:r>
            <a:r>
              <a:rPr lang="pt-BR" sz="2000" dirty="0" err="1" smtClean="0"/>
              <a:t>HashSet</a:t>
            </a:r>
            <a:endParaRPr lang="pt-BR" sz="20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pt-BR" sz="2000" dirty="0" smtClean="0"/>
              <a:t>A interface </a:t>
            </a:r>
            <a:r>
              <a:rPr lang="pt-BR" sz="2000" dirty="0" err="1" smtClean="0"/>
              <a:t>SortedSet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classe </a:t>
            </a:r>
            <a:r>
              <a:rPr lang="pt-BR" sz="2000" dirty="0" err="1" smtClean="0"/>
              <a:t>TreeSet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interface </a:t>
            </a:r>
            <a:r>
              <a:rPr lang="pt-BR" sz="2000" dirty="0" err="1" smtClean="0"/>
              <a:t>Iterator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interface </a:t>
            </a:r>
            <a:r>
              <a:rPr lang="pt-BR" sz="2000" dirty="0" err="1" smtClean="0"/>
              <a:t>Comparable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interface </a:t>
            </a:r>
            <a:r>
              <a:rPr lang="pt-BR" sz="2000" dirty="0" err="1" smtClean="0"/>
              <a:t>Comparator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classe </a:t>
            </a:r>
            <a:r>
              <a:rPr lang="pt-BR" sz="2000" dirty="0" err="1" smtClean="0"/>
              <a:t>HashMap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classe </a:t>
            </a:r>
            <a:r>
              <a:rPr lang="pt-BR" sz="2000" dirty="0" err="1" smtClean="0"/>
              <a:t>Hashtable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classe </a:t>
            </a:r>
            <a:r>
              <a:rPr lang="pt-BR" sz="2000" dirty="0" err="1" smtClean="0"/>
              <a:t>Properties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interface </a:t>
            </a:r>
            <a:r>
              <a:rPr lang="pt-BR" sz="2000" dirty="0" err="1" smtClean="0"/>
              <a:t>SortedMap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classe </a:t>
            </a:r>
            <a:r>
              <a:rPr lang="pt-BR" sz="2000" dirty="0" err="1" smtClean="0"/>
              <a:t>TreeMap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Framework</a:t>
            </a:r>
          </a:p>
          <a:p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grpSp>
        <p:nvGrpSpPr>
          <p:cNvPr id="39" name="Espaço Reservado para Conteúdo 38"/>
          <p:cNvGrpSpPr>
            <a:grpSpLocks noGrp="1"/>
          </p:cNvGrpSpPr>
          <p:nvPr>
            <p:ph idx="1"/>
          </p:nvPr>
        </p:nvGrpSpPr>
        <p:grpSpPr>
          <a:xfrm>
            <a:off x="1475656" y="1993107"/>
            <a:ext cx="5430688" cy="3740150"/>
            <a:chOff x="1979712" y="2420888"/>
            <a:chExt cx="5256584" cy="3384376"/>
          </a:xfrm>
        </p:grpSpPr>
        <p:sp>
          <p:nvSpPr>
            <p:cNvPr id="40" name="AutoShape 3"/>
            <p:cNvSpPr>
              <a:spLocks noChangeArrowheads="1"/>
            </p:cNvSpPr>
            <p:nvPr/>
          </p:nvSpPr>
          <p:spPr bwMode="auto">
            <a:xfrm>
              <a:off x="2483768" y="3356992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AutoShape 4"/>
            <p:cNvSpPr>
              <a:spLocks noChangeArrowheads="1"/>
            </p:cNvSpPr>
            <p:nvPr/>
          </p:nvSpPr>
          <p:spPr bwMode="auto">
            <a:xfrm>
              <a:off x="3388929" y="3933056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auto">
            <a:xfrm>
              <a:off x="3851920" y="2852936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auto">
            <a:xfrm>
              <a:off x="4716016" y="3645024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5436096" y="2708920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AutoShape 7"/>
            <p:cNvSpPr>
              <a:spLocks noChangeArrowheads="1"/>
            </p:cNvSpPr>
            <p:nvPr/>
          </p:nvSpPr>
          <p:spPr bwMode="auto">
            <a:xfrm>
              <a:off x="6084168" y="3540149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5364088" y="4581128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AutoShape 7"/>
            <p:cNvSpPr>
              <a:spLocks noChangeArrowheads="1"/>
            </p:cNvSpPr>
            <p:nvPr/>
          </p:nvSpPr>
          <p:spPr bwMode="auto">
            <a:xfrm>
              <a:off x="4067944" y="4725144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AutoShape 7"/>
            <p:cNvSpPr>
              <a:spLocks noChangeArrowheads="1"/>
            </p:cNvSpPr>
            <p:nvPr/>
          </p:nvSpPr>
          <p:spPr bwMode="auto">
            <a:xfrm>
              <a:off x="2411760" y="4653136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1979712" y="2420888"/>
              <a:ext cx="5256584" cy="338437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4400" dirty="0" smtClean="0"/>
              <a:t>Set – Principais implementações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err="1" smtClean="0"/>
              <a:t>HashSet</a:t>
            </a:r>
            <a:endParaRPr lang="pt-BR" sz="2800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Armazena cada um de seus elementos em um espaço de memória sempre utilizando os métodos </a:t>
            </a:r>
            <a:r>
              <a:rPr lang="pt-BR" sz="2000" u="sng" dirty="0" err="1" smtClean="0"/>
              <a:t>equals</a:t>
            </a:r>
            <a:r>
              <a:rPr lang="pt-BR" sz="2000" u="sng" dirty="0" smtClean="0"/>
              <a:t>() </a:t>
            </a:r>
            <a:r>
              <a:rPr lang="pt-BR" sz="2000" dirty="0" smtClean="0"/>
              <a:t>e </a:t>
            </a:r>
            <a:r>
              <a:rPr lang="pt-BR" sz="2000" u="sng" dirty="0" err="1" smtClean="0"/>
              <a:t>hashCode</a:t>
            </a:r>
            <a:r>
              <a:rPr lang="pt-BR" sz="2000" u="sng" dirty="0" smtClean="0"/>
              <a:t>()</a:t>
            </a:r>
            <a:r>
              <a:rPr lang="pt-BR" sz="2000" dirty="0" smtClean="0"/>
              <a:t> do objeto inserido para comparação com cada um dos objetos já existentes no set.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Trata-se de uma das coleções mais eficientes de todo o framework Java.</a:t>
            </a:r>
          </a:p>
          <a:p>
            <a:pPr>
              <a:spcBef>
                <a:spcPts val="3000"/>
              </a:spcBef>
            </a:pPr>
            <a:r>
              <a:rPr lang="pt-BR" sz="2800" dirty="0" err="1" smtClean="0"/>
              <a:t>LinkedHashSet</a:t>
            </a:r>
            <a:endParaRPr lang="pt-BR" sz="2800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Implementação da interface Set que armazena seus elementos na mesma ordem em que foram inseridos.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Subtipo de Set que representa uma coleção classificada de objetos.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Cada novo objeto incluído neste set é colocado em sua posição correta conforme o critério de classificação especificado.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Os objetos a serem adicionados neste tipo de coleção devem implementar a interface </a:t>
            </a:r>
            <a:r>
              <a:rPr lang="pt-BR" sz="2400" u="sng" dirty="0" err="1" smtClean="0"/>
              <a:t>Comparable</a:t>
            </a:r>
            <a:r>
              <a:rPr lang="pt-BR" sz="2400" dirty="0" smtClean="0"/>
              <a:t> e seu método </a:t>
            </a:r>
            <a:r>
              <a:rPr lang="pt-BR" sz="2400" u="sng" dirty="0" err="1" smtClean="0"/>
              <a:t>compareTo</a:t>
            </a:r>
            <a:r>
              <a:rPr lang="pt-BR" sz="2400" u="sng" dirty="0" smtClean="0"/>
              <a:t>()</a:t>
            </a:r>
            <a:r>
              <a:rPr lang="pt-BR" sz="2400" dirty="0" smtClean="0"/>
              <a:t> onde é definido o critério de comparação/classificação entre eles.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u="sng" dirty="0" smtClean="0"/>
              <a:t>Passo 1</a:t>
            </a:r>
            <a:r>
              <a:rPr lang="pt-BR" sz="2400" dirty="0" smtClean="0"/>
              <a:t>: Preparando uma classe para colocar suas instâncias em um </a:t>
            </a:r>
            <a:r>
              <a:rPr lang="pt-BR" sz="2400" dirty="0" err="1" smtClean="0"/>
              <a:t>SortedSet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Cliente </a:t>
            </a:r>
            <a:r>
              <a:rPr lang="pt-BR" sz="2000" dirty="0" err="1" smtClean="0">
                <a:solidFill>
                  <a:srgbClr val="FFC000"/>
                </a:solidFill>
              </a:rPr>
              <a:t>implements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Comparable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/>
              <a:t>rg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nome;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/>
              <a:t>endereco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// ... métodos </a:t>
            </a:r>
            <a:r>
              <a:rPr lang="pt-BR" sz="2000" dirty="0" err="1" smtClean="0"/>
              <a:t>gets</a:t>
            </a:r>
            <a:r>
              <a:rPr lang="pt-BR" sz="2000" dirty="0" smtClean="0"/>
              <a:t> e sets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 </a:t>
            </a:r>
            <a:r>
              <a:rPr lang="pt-BR" sz="2000" dirty="0" err="1" smtClean="0"/>
              <a:t>other</a:t>
            </a:r>
            <a:r>
              <a:rPr lang="pt-BR" sz="2000" dirty="0" smtClean="0"/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this</a:t>
            </a:r>
            <a:r>
              <a:rPr lang="pt-BR" sz="2000" dirty="0" smtClean="0"/>
              <a:t>.nome.</a:t>
            </a:r>
            <a:r>
              <a:rPr lang="pt-BR" sz="2000" dirty="0" err="1" smtClean="0"/>
              <a:t>compareTo</a:t>
            </a:r>
            <a:r>
              <a:rPr lang="pt-BR" sz="2000" dirty="0" smtClean="0"/>
              <a:t>(</a:t>
            </a:r>
            <a:r>
              <a:rPr lang="pt-BR" sz="2000" dirty="0" err="1" smtClean="0"/>
              <a:t>other</a:t>
            </a:r>
            <a:r>
              <a:rPr lang="pt-BR" sz="2000" dirty="0" smtClean="0"/>
              <a:t>.nome);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}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u="sng" dirty="0" smtClean="0"/>
              <a:t>Passo 2</a:t>
            </a:r>
            <a:r>
              <a:rPr lang="pt-BR" sz="2400" dirty="0" smtClean="0"/>
              <a:t>: Usando um </a:t>
            </a:r>
            <a:r>
              <a:rPr lang="pt-BR" sz="2400" dirty="0" err="1" smtClean="0"/>
              <a:t>SortedSet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SortedSet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set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TreeSet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&gt;();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Cliente(“897822-9”, “Manuel”, “Rua 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Cliente(“76836-7”, “Ricardo”, “Av. Central, 23”)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Cliente(“3945651-1”, “Joaquim”, “Rua 35”)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Cliente(“1874309-5”, “Maria”, “Alameda XV”)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/* Exibe os elementos ordenados por nome */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for (Cliente c : set)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851920" y="1700808"/>
            <a:ext cx="4536877" cy="1296343"/>
            <a:chOff x="4211960" y="1556792"/>
            <a:chExt cx="4536877" cy="129634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0"/>
              <a:ext cx="2880320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SortedSet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9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Outra forma de utilizarmos um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 é definir o critério de classificação em uma classe isolada que implementa a interface </a:t>
            </a:r>
            <a:r>
              <a:rPr lang="pt-BR" sz="2400" u="sng" dirty="0" err="1" smtClean="0"/>
              <a:t>Comparator</a:t>
            </a:r>
            <a:r>
              <a:rPr lang="pt-BR" sz="2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Desta forma, devemos criar um </a:t>
            </a:r>
            <a:r>
              <a:rPr lang="pt-BR" sz="2400" dirty="0" err="1" smtClean="0"/>
              <a:t>Comparator</a:t>
            </a:r>
            <a:r>
              <a:rPr lang="pt-BR" sz="2400" dirty="0" smtClean="0"/>
              <a:t> específico para a classificação desejada e assinalar sua instância no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 a ser utilizado antes de adicionar qualquer objeto nele.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err="1" smtClean="0"/>
              <a:t>SortedSet</a:t>
            </a:r>
            <a:r>
              <a:rPr lang="pt-BR" sz="2400" dirty="0" smtClean="0"/>
              <a:t> com </a:t>
            </a:r>
            <a:r>
              <a:rPr lang="pt-BR" sz="2400" dirty="0" err="1" smtClean="0"/>
              <a:t>Comparator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SortedSet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set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TreeSet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Comparator</a:t>
            </a:r>
            <a:r>
              <a:rPr lang="pt-BR" sz="2000" dirty="0" smtClean="0"/>
              <a:t>&lt;Cliente&gt;()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compare(Cliente c1, Cliente c2)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c1.</a:t>
            </a:r>
            <a:r>
              <a:rPr lang="pt-BR" sz="2000" dirty="0" err="1" smtClean="0"/>
              <a:t>getRg</a:t>
            </a:r>
            <a:r>
              <a:rPr lang="pt-BR" sz="2000" dirty="0" smtClean="0"/>
              <a:t>().</a:t>
            </a:r>
            <a:r>
              <a:rPr lang="pt-BR" sz="2000" dirty="0" err="1" smtClean="0"/>
              <a:t>compareTo</a:t>
            </a:r>
            <a:r>
              <a:rPr lang="pt-BR" sz="2000" dirty="0" smtClean="0"/>
              <a:t>(c2.</a:t>
            </a:r>
            <a:r>
              <a:rPr lang="pt-BR" sz="2000" dirty="0" err="1" smtClean="0"/>
              <a:t>getRg</a:t>
            </a:r>
            <a:r>
              <a:rPr lang="pt-BR" sz="2000" dirty="0" smtClean="0"/>
              <a:t>());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}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});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Cliente(“897822-9”, “Manuel”, “Rua 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Cliente(“76836-7”, “Ricardo”, “Av. Central, 23”)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Cliente(“3945651-1”, “Joaquim”, “Rua 35”)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Cliente(“1874309-5”, “Maria”, “Alameda XV”)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endParaRPr lang="pt-BR" sz="2000" dirty="0" smtClean="0"/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>
                <a:solidFill>
                  <a:schemeClr val="accent6"/>
                </a:solidFill>
              </a:rPr>
              <a:t>/* Exibe os elementos ordenados pelo RG */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for (Cliente c : set)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SortedSet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err="1" smtClean="0"/>
              <a:t>first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menor elemento do conjunto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last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maior elemento do conjunto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headSet</a:t>
            </a:r>
            <a:r>
              <a:rPr lang="pt-BR" sz="20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 um subconjunto também ordenado contendo todos os elementos </a:t>
            </a:r>
            <a:r>
              <a:rPr lang="pt-BR" sz="1800" b="1" dirty="0" smtClean="0"/>
              <a:t>menores</a:t>
            </a:r>
            <a:r>
              <a:rPr lang="pt-BR" sz="1800" dirty="0" smtClean="0"/>
              <a:t> que T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tailSet</a:t>
            </a:r>
            <a:r>
              <a:rPr lang="pt-BR" sz="20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subconjunto também ordenado contendo todos os elementos </a:t>
            </a:r>
            <a:r>
              <a:rPr lang="pt-BR" sz="1800" b="1" dirty="0" smtClean="0"/>
              <a:t>maiores</a:t>
            </a:r>
            <a:r>
              <a:rPr lang="pt-BR" sz="1800" dirty="0" smtClean="0"/>
              <a:t> que T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subSet(T, 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subconjunto também ordenado contendo todos os elementos </a:t>
            </a:r>
            <a:r>
              <a:rPr lang="pt-BR" sz="1800" b="1" dirty="0" smtClean="0"/>
              <a:t>entre os dois itens</a:t>
            </a:r>
            <a:r>
              <a:rPr lang="pt-BR" sz="1800" dirty="0" smtClean="0"/>
              <a:t> especificados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4200" spc="-150" dirty="0" err="1" smtClean="0"/>
              <a:t>SortedSet</a:t>
            </a:r>
            <a:r>
              <a:rPr lang="pt-BR" sz="4200" spc="-150" dirty="0" smtClean="0"/>
              <a:t> – Principal implementação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sz="3200" dirty="0" err="1" smtClean="0"/>
              <a:t>TreeSet</a:t>
            </a:r>
            <a:endParaRPr lang="pt-BR" sz="3200" dirty="0" smtClean="0"/>
          </a:p>
          <a:p>
            <a:pPr lvl="1">
              <a:spcBef>
                <a:spcPts val="600"/>
              </a:spcBef>
            </a:pPr>
            <a:endParaRPr lang="pt-BR" sz="2400" dirty="0" smtClean="0"/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Uma simples implementação da interface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. Como tal, garante a ordenação natural dos elementos adicionados ao set.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Conforme definido pela interface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, esta classe permite a utilização de um </a:t>
            </a:r>
            <a:r>
              <a:rPr lang="pt-BR" sz="2400" dirty="0" err="1" smtClean="0"/>
              <a:t>Comparator</a:t>
            </a:r>
            <a:r>
              <a:rPr lang="pt-BR" sz="2400" dirty="0" smtClean="0"/>
              <a:t> para definir uma ordenação diferente da ordenação natural.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Os </a:t>
            </a:r>
            <a:r>
              <a:rPr lang="pt-BR" dirty="0" err="1" smtClean="0"/>
              <a:t>arrays</a:t>
            </a:r>
            <a:r>
              <a:rPr lang="pt-BR" dirty="0" smtClean="0"/>
              <a:t> são estruturas de dados simples para armazenamento de conjuntos de informações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São bem eficientes, porém possuem limitações: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Arrays</a:t>
            </a:r>
            <a:r>
              <a:rPr lang="pt-BR" dirty="0" smtClean="0"/>
              <a:t> possuem tamanho fixo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Arrays</a:t>
            </a:r>
            <a:r>
              <a:rPr lang="pt-BR" dirty="0" smtClean="0"/>
              <a:t> não possuem nenhum mecanismo automático de classificação (</a:t>
            </a:r>
            <a:r>
              <a:rPr lang="pt-BR" dirty="0" err="1" smtClean="0"/>
              <a:t>sort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pt-BR" dirty="0" smtClean="0"/>
              <a:t>Conjunto de dados </a:t>
            </a:r>
            <a:r>
              <a:rPr lang="pt-BR" dirty="0" smtClean="0"/>
              <a:t>indexados semelhante </a:t>
            </a:r>
            <a:r>
              <a:rPr lang="pt-BR" dirty="0" smtClean="0"/>
              <a:t>a uma lista (</a:t>
            </a:r>
            <a:r>
              <a:rPr lang="pt-BR" dirty="0" err="1" smtClean="0"/>
              <a:t>List</a:t>
            </a:r>
            <a:r>
              <a:rPr lang="pt-BR" dirty="0" smtClean="0"/>
              <a:t>).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pt-BR" dirty="0" smtClean="0"/>
              <a:t>Assim como os outros conjuntos visto neste capítulo, o </a:t>
            </a:r>
            <a:r>
              <a:rPr lang="pt-BR" dirty="0" err="1" smtClean="0"/>
              <a:t>map</a:t>
            </a:r>
            <a:r>
              <a:rPr lang="pt-BR" dirty="0" smtClean="0"/>
              <a:t> possui tamanho dinâmico. Pode ser aumentado e diminuído</a:t>
            </a:r>
          </a:p>
          <a:p>
            <a:pPr lvl="1">
              <a:buNone/>
            </a:pPr>
            <a:r>
              <a:rPr lang="pt-BR" dirty="0" smtClean="0"/>
              <a:t>Porém...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pt-BR" dirty="0" smtClean="0"/>
              <a:t>Também possui </a:t>
            </a:r>
            <a:r>
              <a:rPr lang="pt-BR" dirty="0" smtClean="0"/>
              <a:t>índices (chaves), mas estes podem ser Strings ou quaisquer outros objetos.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2339752" y="1988840"/>
            <a:ext cx="4536504" cy="3816425"/>
            <a:chOff x="2339752" y="1988840"/>
            <a:chExt cx="4536504" cy="3816425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2339752" y="486916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2339752" y="414908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2339752" y="342900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2339752" y="270892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3059832" y="486916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059832" y="414908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3059832" y="342900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3059832" y="270892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2339752" y="198884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059832" y="198884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21" name="Grupo 9"/>
          <p:cNvGrpSpPr/>
          <p:nvPr/>
        </p:nvGrpSpPr>
        <p:grpSpPr>
          <a:xfrm>
            <a:off x="755576" y="3284984"/>
            <a:ext cx="1944215" cy="1058634"/>
            <a:chOff x="6444209" y="930206"/>
            <a:chExt cx="1944215" cy="1058634"/>
          </a:xfrm>
        </p:grpSpPr>
        <p:sp>
          <p:nvSpPr>
            <p:cNvPr id="23" name="CaixaDeTexto 22"/>
            <p:cNvSpPr txBox="1"/>
            <p:nvPr/>
          </p:nvSpPr>
          <p:spPr bwMode="auto">
            <a:xfrm>
              <a:off x="6444209" y="1650286"/>
              <a:ext cx="118762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Chave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24" name="Grupo 19"/>
            <p:cNvGrpSpPr>
              <a:grpSpLocks/>
            </p:cNvGrpSpPr>
            <p:nvPr/>
          </p:nvGrpSpPr>
          <p:grpSpPr bwMode="auto">
            <a:xfrm flipV="1">
              <a:off x="7020271" y="930206"/>
              <a:ext cx="1368153" cy="720081"/>
              <a:chOff x="3422080" y="5929991"/>
              <a:chExt cx="1370620" cy="722348"/>
            </a:xfrm>
          </p:grpSpPr>
          <p:cxnSp>
            <p:nvCxnSpPr>
              <p:cNvPr id="25" name="Conector de seta reta 10"/>
              <p:cNvCxnSpPr>
                <a:cxnSpLocks noChangeShapeType="1"/>
              </p:cNvCxnSpPr>
              <p:nvPr/>
            </p:nvCxnSpPr>
            <p:spPr bwMode="auto">
              <a:xfrm flipV="1">
                <a:off x="3422080" y="6652339"/>
                <a:ext cx="1370620" cy="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6" name="Conector de seta reta 15"/>
              <p:cNvCxnSpPr>
                <a:cxnSpLocks noChangeShapeType="1"/>
              </p:cNvCxnSpPr>
              <p:nvPr/>
            </p:nvCxnSpPr>
            <p:spPr bwMode="auto">
              <a:xfrm flipV="1">
                <a:off x="3422080" y="5929991"/>
                <a:ext cx="0" cy="722347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2" name="Grupo 9"/>
          <p:cNvGrpSpPr/>
          <p:nvPr/>
        </p:nvGrpSpPr>
        <p:grpSpPr>
          <a:xfrm>
            <a:off x="6228183" y="3284984"/>
            <a:ext cx="2195737" cy="1058634"/>
            <a:chOff x="5436096" y="930206"/>
            <a:chExt cx="2195737" cy="1058634"/>
          </a:xfrm>
        </p:grpSpPr>
        <p:sp>
          <p:nvSpPr>
            <p:cNvPr id="43" name="CaixaDeTexto 42"/>
            <p:cNvSpPr txBox="1"/>
            <p:nvPr/>
          </p:nvSpPr>
          <p:spPr bwMode="auto">
            <a:xfrm>
              <a:off x="6444209" y="1650286"/>
              <a:ext cx="118762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Valor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44" name="Grupo 19"/>
            <p:cNvGrpSpPr>
              <a:grpSpLocks/>
            </p:cNvGrpSpPr>
            <p:nvPr/>
          </p:nvGrpSpPr>
          <p:grpSpPr bwMode="auto">
            <a:xfrm flipV="1">
              <a:off x="5436096" y="930206"/>
              <a:ext cx="1584176" cy="720081"/>
              <a:chOff x="1835049" y="5929991"/>
              <a:chExt cx="1587033" cy="722348"/>
            </a:xfrm>
          </p:grpSpPr>
          <p:cxnSp>
            <p:nvCxnSpPr>
              <p:cNvPr id="45" name="Conector de seta reta 10"/>
              <p:cNvCxnSpPr>
                <a:cxnSpLocks noChangeShapeType="1"/>
              </p:cNvCxnSpPr>
              <p:nvPr/>
            </p:nvCxnSpPr>
            <p:spPr bwMode="auto">
              <a:xfrm flipH="1" flipV="1">
                <a:off x="1835049" y="6652339"/>
                <a:ext cx="1587033" cy="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6" name="Conector de seta reta 15"/>
              <p:cNvCxnSpPr>
                <a:cxnSpLocks noChangeShapeType="1"/>
              </p:cNvCxnSpPr>
              <p:nvPr/>
            </p:nvCxnSpPr>
            <p:spPr bwMode="auto">
              <a:xfrm flipV="1">
                <a:off x="3422080" y="5929991"/>
                <a:ext cx="0" cy="722347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1043608" y="1916832"/>
            <a:ext cx="6840760" cy="4177823"/>
            <a:chOff x="1043608" y="1916832"/>
            <a:chExt cx="6840760" cy="4177823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43608" y="5229200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“conta”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8" name="AutoShape 3"/>
            <p:cNvSpPr>
              <a:spLocks noChangeArrowheads="1"/>
            </p:cNvSpPr>
            <p:nvPr/>
          </p:nvSpPr>
          <p:spPr bwMode="auto">
            <a:xfrm>
              <a:off x="3275856" y="5229200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new</a:t>
              </a: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 Conta(2809, 1200.15)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1043608" y="4579768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“casado”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043608" y="3914034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</a:rPr>
                <a:t>“nascimento”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1043608" y="3248300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</a:t>
              </a: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salario</a:t>
              </a: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1043608" y="2582566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“idade”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3275856" y="4579768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true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275856" y="3914034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15/01/1985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3275856" y="3248300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1215.5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3275856" y="2582566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27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1043608" y="1916832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“nome”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275856" y="1916832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“Manuel”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Map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495325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err="1" smtClean="0"/>
              <a:t>put</a:t>
            </a:r>
            <a:r>
              <a:rPr lang="pt-BR" sz="2000" dirty="0" smtClean="0"/>
              <a:t>(K, V)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Adiciona ao </a:t>
            </a:r>
            <a:r>
              <a:rPr lang="pt-BR" sz="1800" dirty="0" err="1" smtClean="0"/>
              <a:t>map</a:t>
            </a:r>
            <a:r>
              <a:rPr lang="pt-BR" sz="1800" dirty="0" smtClean="0"/>
              <a:t> um elemento de chave K e conteúdo V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get</a:t>
            </a:r>
            <a:r>
              <a:rPr lang="pt-BR" sz="2000" dirty="0" smtClean="0"/>
              <a:t>(K)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Obtém o conteúdo do elemento que possui a chave K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remove(K)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Remove do </a:t>
            </a:r>
            <a:r>
              <a:rPr lang="pt-BR" sz="1800" dirty="0" err="1" smtClean="0"/>
              <a:t>map</a:t>
            </a:r>
            <a:r>
              <a:rPr lang="pt-BR" sz="1800" dirty="0" smtClean="0"/>
              <a:t> o elemento que possui chave K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clear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Remove  todos os elementos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, tornando-o vazio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size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número de itens contidos no </a:t>
            </a:r>
            <a:r>
              <a:rPr lang="pt-BR" sz="1800" dirty="0" err="1" smtClean="0"/>
              <a:t>map</a:t>
            </a:r>
            <a:endParaRPr lang="pt-BR" sz="1800" dirty="0" smtClean="0"/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keySet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Set contendo todas as chaves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. Tipicamente utilizado para varrer os elementos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Inserindo elementos em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Map</a:t>
            </a:r>
            <a:r>
              <a:rPr lang="pt-BR" sz="2000" dirty="0" smtClean="0">
                <a:solidFill>
                  <a:srgbClr val="FFC000"/>
                </a:solidFill>
              </a:rPr>
              <a:t>&lt;String,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 mapa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HashMap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String</a:t>
            </a:r>
            <a:r>
              <a:rPr lang="pt-BR" sz="2000" dirty="0" smtClean="0"/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/>
              <a:t>&gt;();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“nome”, “Manuel”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“idade”, 27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”, 1215.5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“nascimento”,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GregorianCalendar</a:t>
            </a:r>
            <a:r>
              <a:rPr lang="pt-BR" sz="2000" dirty="0" smtClean="0"/>
              <a:t>(1985, 0, 15)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“casado”, </a:t>
            </a:r>
            <a:r>
              <a:rPr lang="pt-BR" sz="2000" dirty="0" err="1" smtClean="0"/>
              <a:t>true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“conta”, </a:t>
            </a:r>
            <a:r>
              <a:rPr lang="pt-BR" sz="2000" dirty="0" err="1" smtClean="0"/>
              <a:t>new</a:t>
            </a:r>
            <a:r>
              <a:rPr lang="pt-BR" sz="2000" dirty="0" smtClean="0"/>
              <a:t> Conta(2809, 1200.15)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System.out.println(“Quantidade de itens: ” +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  <a:endParaRPr lang="pt-BR" sz="2000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4283968" y="1704029"/>
            <a:ext cx="4536878" cy="1296343"/>
            <a:chOff x="4211959" y="1556792"/>
            <a:chExt cx="4536878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211959" y="2348880"/>
              <a:ext cx="3744789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Map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Obtendo elementos de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String nome = (String)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“nome”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Integer</a:t>
            </a:r>
            <a:r>
              <a:rPr lang="pt-BR" sz="2000" dirty="0" smtClean="0"/>
              <a:t> idade = (Idade)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“idade”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Double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(Double)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dataNasc</a:t>
            </a:r>
            <a:r>
              <a:rPr lang="pt-BR" sz="2000" dirty="0" smtClean="0"/>
              <a:t> = 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“nascimento”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Boolean</a:t>
            </a:r>
            <a:r>
              <a:rPr lang="pt-BR" sz="2000" dirty="0" smtClean="0"/>
              <a:t> casado = (</a:t>
            </a:r>
            <a:r>
              <a:rPr lang="pt-BR" sz="2000" dirty="0" err="1" smtClean="0"/>
              <a:t>Boolean</a:t>
            </a:r>
            <a:r>
              <a:rPr lang="pt-BR" sz="2000" dirty="0" smtClean="0"/>
              <a:t>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“casado”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Conta </a:t>
            </a:r>
            <a:r>
              <a:rPr lang="pt-BR" sz="2000" dirty="0" err="1" smtClean="0"/>
              <a:t>conta</a:t>
            </a:r>
            <a:r>
              <a:rPr lang="pt-BR" sz="2000" dirty="0" smtClean="0"/>
              <a:t> = (Conta)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“conta”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mapa.remove(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mapa.remove(</a:t>
            </a:r>
            <a:r>
              <a:rPr lang="pt-BR" sz="2000" dirty="0" smtClean="0"/>
              <a:t>“casado”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 de itens: ” +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Varrendo os elementos de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Set&lt;String&gt; chaves =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keySet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for (String 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 : chaves)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(“Chave: ” + 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(“Valor: ” + </a:t>
            </a:r>
            <a:r>
              <a:rPr lang="pt-BR" sz="2000" dirty="0" smtClean="0">
                <a:solidFill>
                  <a:srgbClr val="FFC000"/>
                </a:solidFill>
              </a:rPr>
              <a:t>mapa</a:t>
            </a:r>
            <a:r>
              <a:rPr lang="pt-BR" sz="2000" dirty="0" smtClean="0"/>
              <a:t>.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));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419872" y="1988840"/>
            <a:ext cx="4824536" cy="936104"/>
            <a:chOff x="3708277" y="1772816"/>
            <a:chExt cx="4824536" cy="93610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792088" cy="360039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 </a:t>
              </a:r>
              <a:r>
                <a:rPr lang="pt-BR" sz="1600" dirty="0" err="1" smtClean="0">
                  <a:latin typeface="+mn-lt"/>
                </a:rPr>
                <a:t>Map</a:t>
              </a:r>
              <a:r>
                <a:rPr lang="pt-BR" sz="1600" dirty="0" smtClean="0">
                  <a:latin typeface="+mn-lt"/>
                </a:rPr>
                <a:t>&lt;String, 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preenchido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9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  <a:stCxn id="7" idx="1"/>
              </p:cNvCxnSpPr>
              <p:nvPr/>
            </p:nvCxnSpPr>
            <p:spPr bwMode="auto">
              <a:xfrm flipH="1">
                <a:off x="609075" y="5513773"/>
                <a:ext cx="1081693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pPr eaLnBrk="1" hangingPunct="1"/>
            <a:r>
              <a:rPr lang="pt-BR" sz="4400" dirty="0" err="1" smtClean="0"/>
              <a:t>Map</a:t>
            </a:r>
            <a:r>
              <a:rPr lang="pt-BR" sz="4400" dirty="0" smtClean="0"/>
              <a:t> – Principais implementações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HashMap</a:t>
            </a:r>
            <a:endParaRPr lang="pt-BR" sz="2400" dirty="0" smtClean="0"/>
          </a:p>
          <a:p>
            <a:pPr lvl="1"/>
            <a:r>
              <a:rPr lang="pt-BR" sz="2000" dirty="0" smtClean="0"/>
              <a:t>Uma simples implementação da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lvl="1"/>
            <a:r>
              <a:rPr lang="pt-BR" sz="2000" dirty="0" smtClean="0"/>
              <a:t>Criada a partir da versão 1.2, sendo mais eficiente que o antigo </a:t>
            </a:r>
            <a:r>
              <a:rPr lang="pt-BR" sz="2000" dirty="0" err="1" smtClean="0"/>
              <a:t>Hashtable</a:t>
            </a:r>
            <a:endParaRPr lang="pt-BR" sz="2000" dirty="0" smtClean="0"/>
          </a:p>
          <a:p>
            <a:r>
              <a:rPr lang="pt-BR" sz="2400" dirty="0" err="1" smtClean="0"/>
              <a:t>LinkedHashMap</a:t>
            </a:r>
            <a:endParaRPr lang="pt-BR" sz="2400" dirty="0" smtClean="0"/>
          </a:p>
          <a:p>
            <a:pPr lvl="1"/>
            <a:r>
              <a:rPr lang="pt-BR" sz="2000" dirty="0" smtClean="0"/>
              <a:t>Implementação da interface </a:t>
            </a:r>
            <a:r>
              <a:rPr lang="pt-BR" sz="2000" dirty="0" err="1" smtClean="0"/>
              <a:t>Map</a:t>
            </a:r>
            <a:r>
              <a:rPr lang="pt-BR" sz="2000" dirty="0" smtClean="0"/>
              <a:t> que armazena seus elementos na ordem em que foram inseridos.</a:t>
            </a:r>
          </a:p>
          <a:p>
            <a:r>
              <a:rPr lang="pt-BR" sz="2400" dirty="0" err="1" smtClean="0"/>
              <a:t>Hashtable</a:t>
            </a:r>
            <a:endParaRPr lang="pt-BR" sz="2400" dirty="0" smtClean="0"/>
          </a:p>
          <a:p>
            <a:pPr lvl="1"/>
            <a:r>
              <a:rPr lang="pt-BR" sz="2000" dirty="0" smtClean="0"/>
              <a:t>Antiga implementação da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lvl="1"/>
            <a:r>
              <a:rPr lang="pt-BR" sz="2000" dirty="0" smtClean="0"/>
              <a:t>Embora menos eficiente, esta implementação garante a integridade de seus dados quando manipulados por processos concorrentes (threads) da aplicação.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pt-BR" sz="4400" dirty="0" smtClean="0"/>
              <a:t>Principais operações de conjuntos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pt-BR" dirty="0" smtClean="0"/>
              <a:t>O Java possui diversas estruturas de dados, cada qual com sua particularidade que permitem:</a:t>
            </a:r>
          </a:p>
          <a:p>
            <a:pPr lvl="1"/>
            <a:r>
              <a:rPr lang="pt-BR" sz="2400" dirty="0" smtClean="0"/>
              <a:t>Adicionar novos itens</a:t>
            </a:r>
          </a:p>
          <a:p>
            <a:pPr lvl="1"/>
            <a:r>
              <a:rPr lang="pt-BR" sz="2400" dirty="0" smtClean="0"/>
              <a:t>Remover itens existentes</a:t>
            </a:r>
          </a:p>
          <a:p>
            <a:pPr lvl="1"/>
            <a:r>
              <a:rPr lang="pt-BR" sz="2400" dirty="0" smtClean="0"/>
              <a:t>Limpar todos os item</a:t>
            </a:r>
          </a:p>
          <a:p>
            <a:pPr lvl="1"/>
            <a:r>
              <a:rPr lang="pt-BR" sz="2400" dirty="0" smtClean="0"/>
              <a:t>Classificar automaticamente um conjunto de itens</a:t>
            </a:r>
          </a:p>
          <a:p>
            <a:pPr lvl="1"/>
            <a:r>
              <a:rPr lang="pt-BR" sz="2400" dirty="0" smtClean="0"/>
              <a:t>Dentre outras ações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Principais interfaces de conjuntos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051720" y="1672456"/>
          <a:ext cx="1944216" cy="125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add(T)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419872" y="3356992"/>
          <a:ext cx="194421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18987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rgbClr val="FFC000"/>
                          </a:solidFill>
                        </a:rPr>
                        <a:t>Set&lt;T&gt;</a:t>
                      </a:r>
                      <a:endParaRPr lang="pt-BR" sz="14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endParaRPr kumimoji="0" lang="pt-BR" sz="14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755576" y="3356992"/>
          <a:ext cx="194421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059832" y="4509120"/>
          <a:ext cx="266429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Seta para a direita 17"/>
          <p:cNvSpPr/>
          <p:nvPr/>
        </p:nvSpPr>
        <p:spPr>
          <a:xfrm rot="19368902">
            <a:off x="1759673" y="3058358"/>
            <a:ext cx="632999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9" name="Seta para a direita 18"/>
          <p:cNvSpPr/>
          <p:nvPr/>
        </p:nvSpPr>
        <p:spPr>
          <a:xfrm rot="13018434">
            <a:off x="3720114" y="3039721"/>
            <a:ext cx="632999" cy="221156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0" name="Seta para a direita 19"/>
          <p:cNvSpPr/>
          <p:nvPr/>
        </p:nvSpPr>
        <p:spPr>
          <a:xfrm rot="16200000">
            <a:off x="4139302" y="4164805"/>
            <a:ext cx="488981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graphicFrame>
        <p:nvGraphicFramePr>
          <p:cNvPr id="21" name="Espaço Reservado para Conteúdo 4"/>
          <p:cNvGraphicFramePr>
            <a:graphicFrameLocks/>
          </p:cNvGraphicFramePr>
          <p:nvPr/>
        </p:nvGraphicFramePr>
        <p:xfrm>
          <a:off x="6228184" y="1533912"/>
          <a:ext cx="194421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keySet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4"/>
          <p:cNvGraphicFramePr>
            <a:graphicFrameLocks/>
          </p:cNvGraphicFramePr>
          <p:nvPr/>
        </p:nvGraphicFramePr>
        <p:xfrm>
          <a:off x="6228184" y="3755504"/>
          <a:ext cx="194421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1898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endParaRPr kumimoji="0" lang="pt-BR" sz="14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Seta para a direita 22"/>
          <p:cNvSpPr/>
          <p:nvPr/>
        </p:nvSpPr>
        <p:spPr>
          <a:xfrm rot="16200000">
            <a:off x="6947614" y="3396115"/>
            <a:ext cx="488982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Representa uma porção (coleção) de objetos.</a:t>
            </a:r>
          </a:p>
          <a:p>
            <a:pPr>
              <a:spcBef>
                <a:spcPts val="2400"/>
              </a:spcBef>
            </a:pPr>
            <a:r>
              <a:rPr lang="pt-BR" dirty="0" smtClean="0"/>
              <a:t>Podemos adicionar ou excluir objetos de uma </a:t>
            </a:r>
            <a:r>
              <a:rPr lang="pt-BR" dirty="0" err="1" smtClean="0"/>
              <a:t>collection</a:t>
            </a:r>
            <a:r>
              <a:rPr lang="pt-BR" dirty="0" smtClean="0"/>
              <a:t>. Seu tamanho é ajustado dinamicamente.</a:t>
            </a:r>
          </a:p>
          <a:p>
            <a:pPr>
              <a:spcBef>
                <a:spcPts val="2400"/>
              </a:spcBef>
            </a:pPr>
            <a:r>
              <a:rPr lang="pt-BR" dirty="0" smtClean="0"/>
              <a:t>Através do uso de </a:t>
            </a:r>
            <a:r>
              <a:rPr lang="pt-BR" dirty="0" err="1" smtClean="0"/>
              <a:t>generics</a:t>
            </a:r>
            <a:r>
              <a:rPr lang="pt-BR" dirty="0" smtClean="0"/>
              <a:t>, podemos restringir o tipo dos objetos que serão adicionados à sua </a:t>
            </a:r>
            <a:r>
              <a:rPr lang="pt-BR" dirty="0" err="1" smtClean="0"/>
              <a:t>collection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Collection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800" dirty="0" err="1" smtClean="0"/>
              <a:t>add</a:t>
            </a:r>
            <a:r>
              <a:rPr lang="pt-BR" sz="28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2200" dirty="0" smtClean="0"/>
              <a:t>Adiciona o elemento T à coleção</a:t>
            </a:r>
          </a:p>
          <a:p>
            <a:pPr>
              <a:spcBef>
                <a:spcPts val="1200"/>
              </a:spcBef>
            </a:pPr>
            <a:r>
              <a:rPr lang="pt-BR" sz="2800" dirty="0" err="1" smtClean="0"/>
              <a:t>size</a:t>
            </a:r>
            <a:r>
              <a:rPr lang="pt-BR" sz="28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200" dirty="0" smtClean="0"/>
              <a:t>Retorna o número de itens contidos na coleção</a:t>
            </a:r>
          </a:p>
          <a:p>
            <a:pPr>
              <a:spcBef>
                <a:spcPts val="1200"/>
              </a:spcBef>
            </a:pPr>
            <a:r>
              <a:rPr lang="pt-BR" sz="2800" dirty="0" err="1" smtClean="0"/>
              <a:t>clear</a:t>
            </a:r>
            <a:r>
              <a:rPr lang="pt-BR" sz="28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200" dirty="0" smtClean="0"/>
              <a:t>Remove  todos os elementos da coleção, tornando-a vazia</a:t>
            </a:r>
          </a:p>
          <a:p>
            <a:pPr>
              <a:spcBef>
                <a:spcPts val="1200"/>
              </a:spcBef>
            </a:pPr>
            <a:r>
              <a:rPr lang="pt-BR" sz="2800" dirty="0" err="1" smtClean="0"/>
              <a:t>iterator</a:t>
            </a:r>
            <a:r>
              <a:rPr lang="pt-BR" sz="28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200" dirty="0" smtClean="0"/>
              <a:t>Retorna um objeto “varredor” que nos permite navegar pelos elementos contidos pela coleção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Collection</a:t>
            </a:r>
            <a:r>
              <a:rPr lang="pt-BR" sz="2000" dirty="0" smtClean="0">
                <a:solidFill>
                  <a:srgbClr val="FFC000"/>
                </a:solidFill>
              </a:rPr>
              <a:t>&lt;Produto&gt; </a:t>
            </a: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Produto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Produto p1 = 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Produto(1012, “Cerveja em lata”);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p1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Produto p2 = 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Produto(1050, “Biscoito recheado”);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p2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Produto(2034, “Sabão em pó”)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+ “ itens”);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4283968" y="1340768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2952328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Collection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Collection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 </a:t>
            </a: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ArrayList</a:t>
            </a:r>
            <a:r>
              <a:rPr lang="pt-BR" sz="2000" dirty="0" smtClean="0"/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“Item 1”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56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false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Date()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Produto(2034, “Sabão em pó”)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Cliente(“Manuel”, “Rua 15”, “4532-7125”)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+ “ itens”);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4067571" y="1340768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2952328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Collection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7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1533</TotalTime>
  <Words>1915</Words>
  <Application>Microsoft Office PowerPoint</Application>
  <PresentationFormat>Apresentação na tela (4:3)</PresentationFormat>
  <Paragraphs>447</Paragraphs>
  <Slides>38</Slides>
  <Notes>38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Técnica</vt:lpstr>
      <vt:lpstr>Conjuntos</vt:lpstr>
      <vt:lpstr>Conjuntos</vt:lpstr>
      <vt:lpstr>Introdução</vt:lpstr>
      <vt:lpstr>Principais operações de conjuntos</vt:lpstr>
      <vt:lpstr>Principais interfaces de conjuntos</vt:lpstr>
      <vt:lpstr>Collection</vt:lpstr>
      <vt:lpstr>Collection – Principais métodos</vt:lpstr>
      <vt:lpstr>Collection</vt:lpstr>
      <vt:lpstr>Collection</vt:lpstr>
      <vt:lpstr>Collection</vt:lpstr>
      <vt:lpstr>Collection</vt:lpstr>
      <vt:lpstr>Collection</vt:lpstr>
      <vt:lpstr>List</vt:lpstr>
      <vt:lpstr>List</vt:lpstr>
      <vt:lpstr>List – Principais métodos</vt:lpstr>
      <vt:lpstr>List</vt:lpstr>
      <vt:lpstr>List – Principais implementações</vt:lpstr>
      <vt:lpstr>Set</vt:lpstr>
      <vt:lpstr>Set</vt:lpstr>
      <vt:lpstr>Set</vt:lpstr>
      <vt:lpstr>Set – Principais implementações</vt:lpstr>
      <vt:lpstr>SortedSet</vt:lpstr>
      <vt:lpstr>SortedSet</vt:lpstr>
      <vt:lpstr>SortedSet</vt:lpstr>
      <vt:lpstr>SortedSet</vt:lpstr>
      <vt:lpstr>SortedSet</vt:lpstr>
      <vt:lpstr>SortedSet – Principais métodos</vt:lpstr>
      <vt:lpstr>SortedSet – Principal implementação</vt:lpstr>
      <vt:lpstr>Exercício</vt:lpstr>
      <vt:lpstr>Map</vt:lpstr>
      <vt:lpstr>Map</vt:lpstr>
      <vt:lpstr>Map</vt:lpstr>
      <vt:lpstr>Map – Principais métodos</vt:lpstr>
      <vt:lpstr>Map</vt:lpstr>
      <vt:lpstr>Map</vt:lpstr>
      <vt:lpstr>Map</vt:lpstr>
      <vt:lpstr>Map – Principais implementações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Conjuntos</dc:title>
  <dc:creator>Sandro Vieira</dc:creator>
  <cp:lastModifiedBy>Sandro</cp:lastModifiedBy>
  <cp:revision>248</cp:revision>
  <dcterms:created xsi:type="dcterms:W3CDTF">2011-12-17T14:07:49Z</dcterms:created>
  <dcterms:modified xsi:type="dcterms:W3CDTF">2012-04-05T03:46:10Z</dcterms:modified>
</cp:coreProperties>
</file>