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5" r:id="rId5"/>
    <p:sldId id="270" r:id="rId6"/>
    <p:sldId id="271" r:id="rId7"/>
    <p:sldId id="266" r:id="rId8"/>
    <p:sldId id="264" r:id="rId9"/>
    <p:sldId id="267" r:id="rId10"/>
    <p:sldId id="272" r:id="rId11"/>
    <p:sldId id="262" r:id="rId12"/>
    <p:sldId id="273" r:id="rId13"/>
    <p:sldId id="268" r:id="rId14"/>
    <p:sldId id="269" r:id="rId15"/>
    <p:sldId id="26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94915" autoAdjust="0"/>
  </p:normalViewPr>
  <p:slideViewPr>
    <p:cSldViewPr>
      <p:cViewPr varScale="1">
        <p:scale>
          <a:sx n="65" d="100"/>
          <a:sy n="65" d="100"/>
        </p:scale>
        <p:origin x="-12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t>25/02/2012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t>25/02/2012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t>25/02/2012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t>25/02/2012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t>25/02/2012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t>25/02/2012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Classes Internas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extends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JFrame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JButton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btnOK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JButton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JPanel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pnlRaiz</a:t>
            </a:r>
            <a:r>
              <a:rPr lang="pt-BR" sz="2000" dirty="0" smtClean="0">
                <a:solidFill>
                  <a:srgbClr val="FFC000"/>
                </a:solidFill>
              </a:rPr>
              <a:t> = (</a:t>
            </a:r>
            <a:r>
              <a:rPr lang="pt-BR" sz="2000" dirty="0" err="1" smtClean="0">
                <a:solidFill>
                  <a:srgbClr val="FFC000"/>
                </a:solidFill>
              </a:rPr>
              <a:t>JPanel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err="1" smtClean="0">
                <a:solidFill>
                  <a:srgbClr val="FFC000"/>
                </a:solidFill>
              </a:rPr>
              <a:t>getContentPane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CadastroAluno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btnOk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setBounds</a:t>
            </a:r>
            <a:r>
              <a:rPr lang="pt-BR" sz="2000" dirty="0" smtClean="0">
                <a:solidFill>
                  <a:srgbClr val="FFC000"/>
                </a:solidFill>
              </a:rPr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btnOk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setText</a:t>
            </a:r>
            <a:r>
              <a:rPr lang="pt-BR" sz="2000" dirty="0" smtClean="0">
                <a:solidFill>
                  <a:srgbClr val="FFC000"/>
                </a:solidFill>
              </a:rPr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btnOk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addActionListener</a:t>
            </a:r>
            <a:r>
              <a:rPr lang="pt-BR" sz="2000" dirty="0" smtClean="0">
                <a:solidFill>
                  <a:srgbClr val="FFC000"/>
                </a:solidFill>
              </a:rPr>
              <a:t>(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ActionListener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actionPerformed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ActionEvent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	</a:t>
            </a:r>
            <a:r>
              <a:rPr lang="pt-BR" sz="2000" dirty="0" err="1" smtClean="0">
                <a:solidFill>
                  <a:srgbClr val="FFC000"/>
                </a:solidFill>
              </a:rPr>
              <a:t>JOptionPane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showMessageDialog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pnlRaiz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4499992" y="4077072"/>
              <a:ext cx="3384376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anônima (forma geral)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321100" y="1412776"/>
            <a:ext cx="6419252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inteface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metodo1()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metodo2()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 = 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metodo1()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.....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metodo2()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.....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/>
              <a:t>variavel</a:t>
            </a:r>
            <a:r>
              <a:rPr lang="pt-BR" sz="1800" dirty="0" smtClean="0"/>
              <a:t>.metodo1()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/>
              <a:t>variavel</a:t>
            </a:r>
            <a:r>
              <a:rPr lang="pt-BR" sz="1800" dirty="0" smtClean="0"/>
              <a:t>.metodo2()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2780928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public class </a:t>
            </a:r>
            <a:r>
              <a:rPr lang="pt-BR" sz="2000" smtClean="0"/>
              <a:t>ClasseExterna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</a:t>
            </a:r>
            <a:r>
              <a:rPr lang="pt-BR" sz="2000" b="1" u="sng" smtClean="0">
                <a:solidFill>
                  <a:srgbClr val="FFC000"/>
                </a:solidFill>
              </a:rPr>
              <a:t>static</a:t>
            </a:r>
            <a:r>
              <a:rPr lang="pt-BR" sz="2000" smtClean="0">
                <a:solidFill>
                  <a:srgbClr val="FFC000"/>
                </a:solidFill>
              </a:rPr>
              <a:t> int </a:t>
            </a:r>
            <a:r>
              <a:rPr lang="pt-BR" sz="2000" smtClean="0"/>
              <a:t>valor</a:t>
            </a:r>
            <a:r>
              <a:rPr lang="pt-BR" sz="2000" smtClean="0">
                <a:solidFill>
                  <a:srgbClr val="FFC000"/>
                </a:solidFill>
              </a:rPr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</a:t>
            </a:r>
            <a:r>
              <a:rPr lang="pt-BR" sz="2000" b="1" u="sng" smtClean="0">
                <a:solidFill>
                  <a:srgbClr val="FFC000"/>
                </a:solidFill>
              </a:rPr>
              <a:t>static</a:t>
            </a:r>
            <a:r>
              <a:rPr lang="pt-BR" sz="2000" smtClean="0">
                <a:solidFill>
                  <a:srgbClr val="FFC000"/>
                </a:solidFill>
              </a:rPr>
              <a:t> void </a:t>
            </a:r>
            <a:r>
              <a:rPr lang="pt-BR" sz="2000" smtClean="0"/>
              <a:t>calculaValor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</a:t>
            </a:r>
            <a:r>
              <a:rPr lang="pt-BR" sz="2000" b="1" u="sng" smtClean="0">
                <a:solidFill>
                  <a:srgbClr val="FFC000"/>
                </a:solidFill>
              </a:rPr>
              <a:t>static</a:t>
            </a:r>
            <a:r>
              <a:rPr lang="pt-BR" sz="2000" smtClean="0">
                <a:solidFill>
                  <a:srgbClr val="FFC000"/>
                </a:solidFill>
              </a:rPr>
              <a:t> class </a:t>
            </a:r>
            <a:r>
              <a:rPr lang="pt-BR" sz="2000" smtClean="0"/>
              <a:t>ClasseInterna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private String </a:t>
            </a:r>
            <a:r>
              <a:rPr lang="pt-BR" sz="2000" smtClean="0"/>
              <a:t>temp</a:t>
            </a:r>
            <a:r>
              <a:rPr lang="pt-BR" sz="200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public void </a:t>
            </a:r>
            <a:r>
              <a:rPr lang="pt-BR" sz="2000" smtClean="0"/>
              <a:t>calcTemp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Na aplicação principal...</a:t>
            </a:r>
          </a:p>
          <a:p>
            <a:endParaRPr lang="pt-BR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/>
              <a:t>ClasseExterna </a:t>
            </a:r>
            <a:r>
              <a:rPr lang="pt-BR" sz="2400" smtClean="0">
                <a:solidFill>
                  <a:srgbClr val="FFC000"/>
                </a:solidFill>
              </a:rPr>
              <a:t>objExt</a:t>
            </a:r>
            <a:r>
              <a:rPr lang="pt-BR" sz="2400" smtClean="0"/>
              <a:t> = new ClasseExterna();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>
                <a:solidFill>
                  <a:srgbClr val="FFC000"/>
                </a:solidFill>
              </a:rPr>
              <a:t>System.out.println(</a:t>
            </a:r>
            <a:r>
              <a:rPr lang="pt-BR" sz="2400" u="sng" smtClean="0"/>
              <a:t>ClasseExterna</a:t>
            </a:r>
            <a:r>
              <a:rPr lang="pt-BR" sz="2400" smtClean="0"/>
              <a:t>.valor</a:t>
            </a:r>
            <a:r>
              <a:rPr lang="pt-BR" sz="2400" smtClean="0">
                <a:solidFill>
                  <a:srgbClr val="FFC000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smtClean="0"/>
              <a:t>ClasseExterna</a:t>
            </a:r>
            <a:r>
              <a:rPr lang="pt-BR" sz="2400" smtClean="0"/>
              <a:t>.calculaValor()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>
                <a:solidFill>
                  <a:srgbClr val="FFC000"/>
                </a:solidFill>
              </a:rPr>
              <a:t>ClasseExterna.ClasseInterna</a:t>
            </a:r>
            <a:r>
              <a:rPr lang="pt-BR" sz="2400" smtClean="0"/>
              <a:t> objInt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/>
              <a:t>objInt</a:t>
            </a:r>
            <a:r>
              <a:rPr lang="pt-BR" sz="2400" smtClean="0">
                <a:solidFill>
                  <a:srgbClr val="FFC000"/>
                </a:solidFill>
              </a:rPr>
              <a:t> = </a:t>
            </a:r>
            <a:r>
              <a:rPr lang="pt-BR" sz="2400" b="1" smtClean="0">
                <a:solidFill>
                  <a:srgbClr val="FFC000"/>
                </a:solidFill>
              </a:rPr>
              <a:t>new</a:t>
            </a:r>
            <a:r>
              <a:rPr lang="pt-BR" sz="2400" smtClean="0"/>
              <a:t> </a:t>
            </a:r>
            <a:r>
              <a:rPr lang="pt-BR" sz="2400" u="sng" smtClean="0"/>
              <a:t>ClasseExterna</a:t>
            </a:r>
            <a:r>
              <a:rPr lang="pt-BR" sz="2400" smtClean="0"/>
              <a:t>.ClasseInterna()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  <a:endParaRPr lang="pt-BR" sz="2400" smtClean="0"/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public class </a:t>
            </a:r>
            <a:r>
              <a:rPr lang="pt-BR" sz="2000" smtClean="0"/>
              <a:t>ClasseExterna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int </a:t>
            </a:r>
            <a:r>
              <a:rPr lang="pt-BR" sz="2000" smtClean="0"/>
              <a:t>valor</a:t>
            </a:r>
            <a:r>
              <a:rPr lang="pt-BR" sz="2000" smtClean="0">
                <a:solidFill>
                  <a:srgbClr val="FFC000"/>
                </a:solidFill>
              </a:rPr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void </a:t>
            </a:r>
            <a:r>
              <a:rPr lang="pt-BR" sz="2000" smtClean="0"/>
              <a:t>calculaValor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class </a:t>
            </a:r>
            <a:r>
              <a:rPr lang="pt-BR" sz="2000" smtClean="0"/>
              <a:t>ClasseInterna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private String </a:t>
            </a:r>
            <a:r>
              <a:rPr lang="pt-BR" sz="2000" smtClean="0"/>
              <a:t>temp</a:t>
            </a:r>
            <a:r>
              <a:rPr lang="pt-BR" sz="200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public void </a:t>
            </a:r>
            <a:r>
              <a:rPr lang="pt-BR" sz="2000" smtClean="0"/>
              <a:t>calcTemp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Na aplicação principal...</a:t>
            </a:r>
          </a:p>
          <a:p>
            <a:endParaRPr lang="pt-BR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>
                <a:solidFill>
                  <a:srgbClr val="FFC000"/>
                </a:solidFill>
              </a:rPr>
              <a:t>ClasseExterna </a:t>
            </a:r>
            <a:r>
              <a:rPr lang="pt-BR" sz="2400" smtClean="0"/>
              <a:t>objExt</a:t>
            </a:r>
            <a:r>
              <a:rPr lang="pt-BR" sz="2400" smtClean="0">
                <a:solidFill>
                  <a:srgbClr val="FFC000"/>
                </a:solidFill>
              </a:rPr>
              <a:t> = new ClasseExterna();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>
                <a:solidFill>
                  <a:srgbClr val="FFC000"/>
                </a:solidFill>
              </a:rPr>
              <a:t>System.out.println(</a:t>
            </a:r>
            <a:r>
              <a:rPr lang="pt-BR" sz="2400" smtClean="0"/>
              <a:t>objExt.valor</a:t>
            </a:r>
            <a:r>
              <a:rPr lang="pt-BR" sz="2400" smtClean="0">
                <a:solidFill>
                  <a:srgbClr val="FFC000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/>
              <a:t>objExt.calculaValor()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>
                <a:solidFill>
                  <a:srgbClr val="FFC000"/>
                </a:solidFill>
              </a:rPr>
              <a:t>ClasseExterna.ClasseInterna</a:t>
            </a:r>
            <a:r>
              <a:rPr lang="pt-BR" sz="2400" smtClean="0"/>
              <a:t> objInt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smtClean="0"/>
              <a:t>objInt</a:t>
            </a:r>
            <a:r>
              <a:rPr lang="pt-BR" sz="2400" smtClean="0">
                <a:solidFill>
                  <a:srgbClr val="FFC000"/>
                </a:solidFill>
              </a:rPr>
              <a:t> = </a:t>
            </a:r>
            <a:r>
              <a:rPr lang="pt-BR" sz="2400" smtClean="0"/>
              <a:t>objExt.</a:t>
            </a:r>
            <a:r>
              <a:rPr lang="pt-BR" sz="2400" b="1" smtClean="0">
                <a:solidFill>
                  <a:srgbClr val="FFC000"/>
                </a:solidFill>
              </a:rPr>
              <a:t>new</a:t>
            </a:r>
            <a:r>
              <a:rPr lang="pt-BR" sz="2400" smtClean="0"/>
              <a:t> ClasseInterna()</a:t>
            </a:r>
            <a:r>
              <a:rPr lang="pt-BR" sz="2400" smtClean="0">
                <a:solidFill>
                  <a:srgbClr val="FFC000"/>
                </a:solidFill>
              </a:rPr>
              <a:t>;</a:t>
            </a:r>
            <a:endParaRPr lang="pt-BR" sz="24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AlunoService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gravarAluno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enviarEmailAoAluno</a:t>
            </a:r>
            <a:r>
              <a:rPr lang="pt-BR" sz="2000" dirty="0" smtClean="0">
                <a:solidFill>
                  <a:srgbClr val="FFC000"/>
                </a:solidFill>
              </a:rPr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Thread </a:t>
            </a:r>
            <a:r>
              <a:rPr lang="pt-BR" sz="2000" dirty="0" err="1" smtClean="0">
                <a:solidFill>
                  <a:srgbClr val="FFC000"/>
                </a:solidFill>
              </a:rPr>
              <a:t>thread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EmailAoAlunoThread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EmailAoAlunoThread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extends</a:t>
            </a:r>
            <a:r>
              <a:rPr lang="pt-BR" sz="2000" dirty="0" smtClean="0">
                <a:solidFill>
                  <a:srgbClr val="FFC000"/>
                </a:solidFill>
              </a:rPr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>
                <a:solidFill>
                  <a:srgbClr val="FFC000"/>
                </a:solidFill>
              </a:rPr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Inicio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main</a:t>
            </a:r>
            <a:r>
              <a:rPr lang="pt-BR" sz="2000" dirty="0" smtClean="0">
                <a:solidFill>
                  <a:srgbClr val="FFC000"/>
                </a:solidFill>
              </a:rPr>
              <a:t>(String </a:t>
            </a:r>
            <a:r>
              <a:rPr lang="pt-BR" sz="2000" dirty="0" err="1" smtClean="0">
                <a:solidFill>
                  <a:srgbClr val="FFC000"/>
                </a:solidFill>
              </a:rPr>
              <a:t>args</a:t>
            </a:r>
            <a:r>
              <a:rPr lang="pt-BR" sz="2000" dirty="0" smtClean="0">
                <a:solidFill>
                  <a:srgbClr val="FFC000"/>
                </a:solidFill>
              </a:rPr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service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AlunoService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 (síncrono).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service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/>
              <a:t>gravarAluno</a:t>
            </a:r>
            <a:r>
              <a:rPr lang="pt-BR" sz="2000" dirty="0" smtClean="0">
                <a:solidFill>
                  <a:srgbClr val="FFC000"/>
                </a:solidFill>
              </a:rPr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(assíncrono).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service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/>
              <a:t>enviarEmailAoAluno</a:t>
            </a:r>
            <a:r>
              <a:rPr lang="pt-BR" sz="2000" dirty="0" smtClean="0">
                <a:solidFill>
                  <a:srgbClr val="FFC000"/>
                </a:solidFill>
              </a:rPr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public class </a:t>
            </a:r>
            <a:r>
              <a:rPr lang="pt-BR" sz="2000" smtClean="0"/>
              <a:t>ClasseExterna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int </a:t>
            </a:r>
            <a:r>
              <a:rPr lang="pt-BR" sz="2000" smtClean="0"/>
              <a:t>valor</a:t>
            </a:r>
            <a:r>
              <a:rPr lang="pt-BR" sz="2000" smtClean="0">
                <a:solidFill>
                  <a:srgbClr val="FFC000"/>
                </a:solidFill>
              </a:rPr>
              <a:t> = 10;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void </a:t>
            </a:r>
            <a:r>
              <a:rPr lang="pt-BR" sz="2000" smtClean="0"/>
              <a:t>calculaValor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public class </a:t>
            </a:r>
            <a:r>
              <a:rPr lang="pt-BR" sz="2000" smtClean="0"/>
              <a:t>ClasseLocal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private String temp;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public void </a:t>
            </a:r>
            <a:r>
              <a:rPr lang="pt-BR" sz="2000" smtClean="0"/>
              <a:t>calcTemp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</a:t>
            </a:r>
            <a:r>
              <a:rPr lang="pt-BR" sz="2000" smtClean="0"/>
              <a:t>ClasseLocal</a:t>
            </a:r>
            <a:r>
              <a:rPr lang="pt-BR" sz="2000" smtClean="0">
                <a:solidFill>
                  <a:srgbClr val="FFC000"/>
                </a:solidFill>
              </a:rPr>
              <a:t> local = </a:t>
            </a:r>
            <a:r>
              <a:rPr lang="pt-BR" sz="2000" b="1" smtClean="0">
                <a:solidFill>
                  <a:srgbClr val="FFC000"/>
                </a:solidFill>
              </a:rPr>
              <a:t>new</a:t>
            </a:r>
            <a:r>
              <a:rPr lang="pt-BR" sz="2000" smtClean="0">
                <a:solidFill>
                  <a:srgbClr val="FFC000"/>
                </a:solidFill>
              </a:rPr>
              <a:t> </a:t>
            </a:r>
            <a:r>
              <a:rPr lang="pt-BR" sz="2000" smtClean="0"/>
              <a:t>ClasseLocal</a:t>
            </a:r>
            <a:r>
              <a:rPr lang="pt-BR" sz="2000" smtClean="0">
                <a:solidFill>
                  <a:srgbClr val="FFC000"/>
                </a:solidFill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local.calTemp();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classe interna local pode ser utilizada apenas dentro do método em que foi criada.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public class </a:t>
            </a:r>
            <a:r>
              <a:rPr lang="pt-BR" sz="2000" smtClean="0"/>
              <a:t>ClasseExterna</a:t>
            </a:r>
            <a:r>
              <a:rPr lang="pt-BR" sz="200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public void </a:t>
            </a:r>
            <a:r>
              <a:rPr lang="pt-BR" sz="2000" smtClean="0"/>
              <a:t>calculaValor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</a:t>
            </a:r>
            <a:r>
              <a:rPr lang="pt-BR" sz="2000" smtClean="0"/>
              <a:t>TipoX</a:t>
            </a:r>
            <a:r>
              <a:rPr lang="pt-BR" sz="2000" smtClean="0">
                <a:solidFill>
                  <a:srgbClr val="FFC000"/>
                </a:solidFill>
              </a:rPr>
              <a:t>  temp = new </a:t>
            </a:r>
            <a:r>
              <a:rPr lang="pt-BR" sz="2000" smtClean="0"/>
              <a:t>TipoX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public void </a:t>
            </a:r>
            <a:r>
              <a:rPr lang="pt-BR" sz="2000" smtClean="0"/>
              <a:t>metodo1</a:t>
            </a:r>
            <a:r>
              <a:rPr lang="pt-BR" sz="2000" smtClean="0">
                <a:solidFill>
                  <a:srgbClr val="FFC000"/>
                </a:solidFill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	temp.</a:t>
            </a:r>
            <a:r>
              <a:rPr lang="pt-BR" sz="2000" smtClean="0"/>
              <a:t>metodo1</a:t>
            </a:r>
            <a:r>
              <a:rPr lang="pt-BR" sz="2000" smtClean="0">
                <a:solidFill>
                  <a:srgbClr val="FFC000"/>
                </a:solidFill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419475" y="5519738"/>
            <a:ext cx="5199063" cy="64611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... onde </a:t>
            </a:r>
            <a:r>
              <a:rPr lang="pt-BR" b="1" u="sng"/>
              <a:t>TipoX</a:t>
            </a:r>
            <a:r>
              <a:rPr lang="pt-BR"/>
              <a:t> é uma interface ou classe abstrata</a:t>
            </a:r>
          </a:p>
          <a:p>
            <a:r>
              <a:rPr lang="pt-BR"/>
              <a:t>previamente declarada com o </a:t>
            </a:r>
            <a:r>
              <a:rPr lang="pt-BR" b="1" u="sng"/>
              <a:t>metodo1()</a:t>
            </a:r>
            <a:r>
              <a:rPr lang="pt-BR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1955</TotalTime>
  <Words>505</Words>
  <Application>Microsoft Office PowerPoint</Application>
  <PresentationFormat>Apresentação na tela (4:3)</PresentationFormat>
  <Paragraphs>231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Classes Internas</vt:lpstr>
      <vt:lpstr>Classes internas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anônima (forma geral)</vt:lpstr>
      <vt:lpstr>Classe interna estática</vt:lpstr>
      <vt:lpstr>Classe interna estática</vt:lpstr>
      <vt:lpstr>Classe interna estática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</cp:lastModifiedBy>
  <cp:revision>122</cp:revision>
  <dcterms:created xsi:type="dcterms:W3CDTF">2011-12-17T14:07:49Z</dcterms:created>
  <dcterms:modified xsi:type="dcterms:W3CDTF">2012-02-25T22:41:09Z</dcterms:modified>
</cp:coreProperties>
</file>