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9" r:id="rId3"/>
    <p:sldId id="266" r:id="rId4"/>
    <p:sldId id="268" r:id="rId5"/>
    <p:sldId id="270" r:id="rId6"/>
    <p:sldId id="273" r:id="rId7"/>
    <p:sldId id="271" r:id="rId8"/>
    <p:sldId id="272" r:id="rId9"/>
    <p:sldId id="267" r:id="rId10"/>
    <p:sldId id="274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0" autoAdjust="0"/>
    <p:restoredTop sz="94265" autoAdjust="0"/>
  </p:normalViewPr>
  <p:slideViewPr>
    <p:cSldViewPr>
      <p:cViewPr varScale="1">
        <p:scale>
          <a:sx n="65" d="100"/>
          <a:sy n="65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7FDD56-C29E-4CA1-84A9-B6929DF8A2F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013EBA-DFF8-4A44-B191-2D1E5902E26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013EBA-DFF8-4A44-B191-2D1E5902E26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C6554-E3F8-4EFC-9CEB-3A25E3671A65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D45E0-2FF9-4ECB-A5E0-1641541E5FE1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4680-4E67-4C7C-ABE2-F919C2A180BF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10B2-E937-4069-ABA0-56F39837E595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EE36F-8B8F-4B14-8C7A-D641DC4521A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330CB-8E4B-4223-AA07-17822504D425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44219-689F-4041-9A13-D11354D88663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984EF-17A2-410F-A369-D1D8E230D946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CA254-4D98-4606-9F6B-D284BC1E243A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58555-0974-4811-9198-645F5B7AEB4B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2B1D3-5A60-4BFE-9A98-C5EBEF8E0A53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2B5BA-0A7C-44ED-A8BA-676D1A39F84B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6310A2-5C61-42E1-9F41-20FE36D4E8B3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Formatação de dados</a:t>
            </a:r>
            <a:br>
              <a:rPr lang="pt-BR" cap="none" dirty="0" smtClean="0"/>
            </a:br>
            <a:r>
              <a:rPr lang="pt-BR" sz="1800" cap="none" dirty="0" smtClean="0"/>
              <a:t>Pág. 29 a 31, 37 a 38</a:t>
            </a:r>
            <a:br>
              <a:rPr lang="pt-BR" sz="1800" cap="none" dirty="0" smtClean="0"/>
            </a:br>
            <a:endParaRPr lang="pt-BR" sz="1800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7499176" cy="964703"/>
          </a:xfrm>
        </p:spPr>
        <p:txBody>
          <a:bodyPr/>
          <a:lstStyle/>
          <a:p>
            <a:r>
              <a:rPr lang="pt-BR" sz="2400" dirty="0" smtClean="0"/>
              <a:t>Utilizando o método System.</a:t>
            </a:r>
            <a:r>
              <a:rPr lang="pt-BR" sz="2400" dirty="0" err="1" smtClean="0"/>
              <a:t>out.printf</a:t>
            </a:r>
            <a:r>
              <a:rPr lang="pt-BR" sz="2400" dirty="0" smtClean="0"/>
              <a:t>(), exibas os dados abaixo com a mesma formatação e alinhamento:</a:t>
            </a:r>
            <a:endParaRPr lang="pt-BR" sz="240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828354" y="2860144"/>
          <a:ext cx="683999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128"/>
                <a:gridCol w="1841033"/>
                <a:gridCol w="1052450"/>
                <a:gridCol w="166637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Nome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Setor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Idade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Salário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João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Vendas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6.200,00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Recepção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Álvaro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Segurança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950,00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Augusto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Vendas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10.200,00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Carlos</a:t>
                      </a:r>
                      <a:r>
                        <a:rPr kumimoji="0" lang="pt-BR" sz="2400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Alberto</a:t>
                      </a:r>
                      <a:endParaRPr kumimoji="0" lang="pt-BR" sz="24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Jurídico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5.200,00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DEAA0-3091-4BB0-AC9C-3011BF788E47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Formatação de dados</a:t>
            </a:r>
          </a:p>
        </p:txBody>
      </p:sp>
      <p:sp>
        <p:nvSpPr>
          <p:cNvPr id="8195" name="Espaço Reservado para Conteúdo 3"/>
          <p:cNvSpPr>
            <a:spLocks noGrp="1"/>
          </p:cNvSpPr>
          <p:nvPr>
            <p:ph idx="1"/>
          </p:nvPr>
        </p:nvSpPr>
        <p:spPr>
          <a:xfrm>
            <a:off x="827584" y="2204864"/>
            <a:ext cx="7097216" cy="3921299"/>
          </a:xfrm>
        </p:spPr>
        <p:txBody>
          <a:bodyPr/>
          <a:lstStyle/>
          <a:p>
            <a:r>
              <a:rPr lang="pt-BR" sz="2800" dirty="0" smtClean="0"/>
              <a:t>O método System.</a:t>
            </a:r>
            <a:r>
              <a:rPr lang="pt-BR" sz="2800" dirty="0" err="1" smtClean="0"/>
              <a:t>out.printf</a:t>
            </a:r>
            <a:r>
              <a:rPr lang="pt-BR" sz="2800" dirty="0" smtClean="0"/>
              <a:t>()</a:t>
            </a:r>
          </a:p>
          <a:p>
            <a:endParaRPr lang="pt-BR" sz="2800" dirty="0" smtClean="0"/>
          </a:p>
          <a:p>
            <a:r>
              <a:rPr lang="pt-BR" sz="2800" dirty="0" smtClean="0"/>
              <a:t>A classe </a:t>
            </a:r>
            <a:r>
              <a:rPr lang="pt-BR" sz="2800" dirty="0" err="1" smtClean="0"/>
              <a:t>java</a:t>
            </a:r>
            <a:r>
              <a:rPr lang="pt-BR" sz="2800" dirty="0" smtClean="0"/>
              <a:t>.</a:t>
            </a:r>
            <a:r>
              <a:rPr lang="pt-BR" sz="2800" dirty="0" err="1" smtClean="0"/>
              <a:t>util.Formatter</a:t>
            </a:r>
            <a:endParaRPr lang="pt-BR" sz="28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Método utilizado para exibição de dados formatados:</a:t>
            </a:r>
          </a:p>
          <a:p>
            <a:pPr eaLnBrk="1" hangingPunct="1"/>
            <a:endParaRPr lang="pt-BR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</a:t>
            </a:r>
            <a:r>
              <a:rPr lang="pt-BR" sz="2400" dirty="0" err="1" smtClean="0">
                <a:solidFill>
                  <a:srgbClr val="FFC000"/>
                </a:solidFill>
              </a:rPr>
              <a:t>printf</a:t>
            </a:r>
            <a:r>
              <a:rPr lang="pt-BR" sz="2400" dirty="0" smtClean="0"/>
              <a:t>(“FORMATO”, valor1, valor2, ...);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Exemplo1:</a:t>
            </a:r>
          </a:p>
          <a:p>
            <a:pPr eaLnBrk="1" hangingPunct="1"/>
            <a:endParaRPr lang="pt-BR" dirty="0" smtClean="0"/>
          </a:p>
          <a:p>
            <a:pPr marL="0" indent="0" eaLnBrk="1" hangingPunct="1"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</a:t>
            </a:r>
            <a:r>
              <a:rPr lang="pt-BR" sz="2400" dirty="0" err="1" smtClean="0">
                <a:solidFill>
                  <a:srgbClr val="FFC000"/>
                </a:solidFill>
              </a:rPr>
              <a:t>printf</a:t>
            </a:r>
            <a:r>
              <a:rPr lang="pt-BR" sz="2400" dirty="0" smtClean="0"/>
              <a:t>(</a:t>
            </a:r>
          </a:p>
          <a:p>
            <a:pPr marL="0" indent="0" eaLnBrk="1" hangingPunct="1">
              <a:buNone/>
            </a:pPr>
            <a:r>
              <a:rPr lang="pt-BR" sz="2400" dirty="0" smtClean="0"/>
              <a:t>	“Parabéns </a:t>
            </a:r>
            <a:r>
              <a:rPr lang="pt-BR" sz="2400" dirty="0" smtClean="0">
                <a:solidFill>
                  <a:srgbClr val="FFC000"/>
                </a:solidFill>
              </a:rPr>
              <a:t>%s</a:t>
            </a:r>
            <a:r>
              <a:rPr lang="pt-BR" sz="2400" dirty="0" smtClean="0"/>
              <a:t> pelos seus </a:t>
            </a:r>
            <a:r>
              <a:rPr lang="pt-BR" sz="2400" dirty="0" smtClean="0">
                <a:solidFill>
                  <a:srgbClr val="FFC000"/>
                </a:solidFill>
              </a:rPr>
              <a:t>%d</a:t>
            </a:r>
            <a:r>
              <a:rPr lang="pt-BR" sz="2400" dirty="0" smtClean="0"/>
              <a:t> anos de idade!”, 	“</a:t>
            </a:r>
            <a:r>
              <a:rPr lang="pt-BR" sz="2400" dirty="0" smtClean="0">
                <a:solidFill>
                  <a:srgbClr val="FFC000"/>
                </a:solidFill>
              </a:rPr>
              <a:t>Manuel</a:t>
            </a:r>
            <a:r>
              <a:rPr lang="pt-BR" sz="2400" dirty="0" smtClean="0"/>
              <a:t>”, </a:t>
            </a:r>
            <a:r>
              <a:rPr lang="pt-BR" sz="2400" dirty="0" smtClean="0">
                <a:solidFill>
                  <a:srgbClr val="FFC000"/>
                </a:solidFill>
              </a:rPr>
              <a:t>27</a:t>
            </a:r>
            <a:r>
              <a:rPr lang="pt-BR" sz="2400" dirty="0" smtClean="0"/>
              <a:t>);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eaLnBrk="1" hangingPunct="1"/>
            <a:r>
              <a:rPr lang="pt-BR" dirty="0" smtClean="0"/>
              <a:t>Saída: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Parabéns </a:t>
            </a:r>
            <a:r>
              <a:rPr lang="pt-BR" sz="2400" dirty="0" smtClean="0">
                <a:solidFill>
                  <a:srgbClr val="FFC000"/>
                </a:solidFill>
              </a:rPr>
              <a:t>Manuel</a:t>
            </a:r>
            <a:r>
              <a:rPr lang="pt-BR" sz="2400" dirty="0" smtClean="0"/>
              <a:t> pelos seus </a:t>
            </a:r>
            <a:r>
              <a:rPr lang="pt-BR" sz="2400" dirty="0" smtClean="0">
                <a:solidFill>
                  <a:srgbClr val="FFC000"/>
                </a:solidFill>
              </a:rPr>
              <a:t>27</a:t>
            </a:r>
            <a:r>
              <a:rPr lang="pt-BR" sz="2400" dirty="0" smtClean="0"/>
              <a:t> anos de idade!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Exemplo2:</a:t>
            </a:r>
          </a:p>
          <a:p>
            <a:pPr eaLnBrk="1" hangingPunct="1"/>
            <a:endParaRPr lang="pt-BR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</a:t>
            </a:r>
            <a:r>
              <a:rPr lang="pt-BR" sz="2400" dirty="0" err="1" smtClean="0">
                <a:solidFill>
                  <a:srgbClr val="FFC000"/>
                </a:solidFill>
              </a:rPr>
              <a:t>printf</a:t>
            </a:r>
            <a:r>
              <a:rPr lang="pt-BR" sz="2400" dirty="0" smtClean="0"/>
              <a:t>(“Valor a receber: %,.2f”, </a:t>
            </a:r>
            <a:r>
              <a:rPr lang="pt-BR" sz="2400" dirty="0" smtClean="0">
                <a:solidFill>
                  <a:srgbClr val="FFC000"/>
                </a:solidFill>
              </a:rPr>
              <a:t>1270.5</a:t>
            </a:r>
            <a:r>
              <a:rPr lang="pt-BR" sz="2400" dirty="0" smtClean="0"/>
              <a:t>);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eaLnBrk="1" hangingPunct="1"/>
            <a:r>
              <a:rPr lang="pt-BR" dirty="0" smtClean="0"/>
              <a:t>Saída: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Valor a receber: </a:t>
            </a:r>
            <a:r>
              <a:rPr lang="pt-BR" sz="2400" dirty="0" smtClean="0">
                <a:solidFill>
                  <a:srgbClr val="FFC000"/>
                </a:solidFill>
              </a:rPr>
              <a:t>1.270,00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Exemplo3:</a:t>
            </a:r>
          </a:p>
          <a:p>
            <a:pPr marL="0" indent="0" eaLnBrk="1" hangingPunct="1">
              <a:buNone/>
            </a:pPr>
            <a:endParaRPr lang="pt-BR" sz="2000" dirty="0" smtClean="0"/>
          </a:p>
          <a:p>
            <a:pPr marL="0" indent="0" eaLnBrk="1" hangingPunct="1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</a:t>
            </a:r>
            <a:r>
              <a:rPr lang="pt-BR" sz="2000" dirty="0" err="1" smtClean="0">
                <a:solidFill>
                  <a:srgbClr val="FFC000"/>
                </a:solidFill>
              </a:rPr>
              <a:t>printf</a:t>
            </a:r>
            <a:r>
              <a:rPr lang="pt-BR" sz="2000" dirty="0" smtClean="0"/>
              <a:t>(“</a:t>
            </a:r>
            <a:r>
              <a:rPr lang="pt-BR" sz="2000" dirty="0" smtClean="0">
                <a:solidFill>
                  <a:srgbClr val="FFC000"/>
                </a:solidFill>
              </a:rPr>
              <a:t>%10s</a:t>
            </a:r>
            <a:r>
              <a:rPr lang="pt-BR" sz="2000" dirty="0" smtClean="0"/>
              <a:t> &lt;=&gt; </a:t>
            </a:r>
            <a:r>
              <a:rPr lang="pt-BR" sz="2000" dirty="0" smtClean="0">
                <a:solidFill>
                  <a:srgbClr val="FFC000"/>
                </a:solidFill>
              </a:rPr>
              <a:t>%-10s</a:t>
            </a:r>
            <a:r>
              <a:rPr lang="pt-BR" sz="2000" dirty="0" smtClean="0"/>
              <a:t>”, “Manuel”, “Padeiro”);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</a:t>
            </a:r>
            <a:r>
              <a:rPr lang="pt-BR" sz="2000" dirty="0" err="1" smtClean="0">
                <a:solidFill>
                  <a:srgbClr val="FFC000"/>
                </a:solidFill>
              </a:rPr>
              <a:t>printf</a:t>
            </a:r>
            <a:r>
              <a:rPr lang="pt-BR" sz="2000" dirty="0" smtClean="0"/>
              <a:t>(“</a:t>
            </a:r>
            <a:r>
              <a:rPr lang="pt-BR" sz="2000" dirty="0" smtClean="0">
                <a:solidFill>
                  <a:srgbClr val="FFC000"/>
                </a:solidFill>
              </a:rPr>
              <a:t>%10s</a:t>
            </a:r>
            <a:r>
              <a:rPr lang="pt-BR" sz="2000" dirty="0" smtClean="0"/>
              <a:t> &lt;=&gt; </a:t>
            </a:r>
            <a:r>
              <a:rPr lang="pt-BR" sz="2000" dirty="0" smtClean="0">
                <a:solidFill>
                  <a:srgbClr val="FFC000"/>
                </a:solidFill>
              </a:rPr>
              <a:t>%-10s</a:t>
            </a:r>
            <a:r>
              <a:rPr lang="pt-BR" sz="2000" dirty="0" smtClean="0"/>
              <a:t>”, “Henrique”, “Office Boy”);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</a:t>
            </a:r>
            <a:r>
              <a:rPr lang="pt-BR" sz="2000" dirty="0" err="1" smtClean="0">
                <a:solidFill>
                  <a:srgbClr val="FFC000"/>
                </a:solidFill>
              </a:rPr>
              <a:t>printf</a:t>
            </a:r>
            <a:r>
              <a:rPr lang="pt-BR" sz="2000" dirty="0" smtClean="0"/>
              <a:t>(“</a:t>
            </a:r>
            <a:r>
              <a:rPr lang="pt-BR" sz="2000" dirty="0" smtClean="0">
                <a:solidFill>
                  <a:srgbClr val="FFC000"/>
                </a:solidFill>
              </a:rPr>
              <a:t>%10s</a:t>
            </a:r>
            <a:r>
              <a:rPr lang="pt-BR" sz="2000" dirty="0" smtClean="0"/>
              <a:t> &lt;=&gt; </a:t>
            </a:r>
            <a:r>
              <a:rPr lang="pt-BR" sz="2000" dirty="0" smtClean="0">
                <a:solidFill>
                  <a:srgbClr val="FFC000"/>
                </a:solidFill>
              </a:rPr>
              <a:t>%-10s</a:t>
            </a:r>
            <a:r>
              <a:rPr lang="pt-BR" sz="2000" dirty="0" smtClean="0"/>
              <a:t>”, “Maria”, “Caixa”);</a:t>
            </a:r>
          </a:p>
          <a:p>
            <a:pPr marL="0" indent="0" eaLnBrk="1" hangingPunct="1">
              <a:buNone/>
            </a:pPr>
            <a:endParaRPr lang="pt-BR" sz="2000" dirty="0" smtClean="0"/>
          </a:p>
          <a:p>
            <a:pPr eaLnBrk="1" hangingPunct="1"/>
            <a:r>
              <a:rPr lang="pt-BR" dirty="0" smtClean="0"/>
              <a:t>Saída:</a:t>
            </a:r>
          </a:p>
          <a:p>
            <a:pPr marL="0" indent="0" algn="ctr" eaLnBrk="1" hangingPunct="1">
              <a:buNone/>
            </a:pPr>
            <a:endParaRPr lang="pt-BR" sz="2000" dirty="0" smtClean="0"/>
          </a:p>
          <a:p>
            <a:pPr marL="0" indent="0" eaLnBrk="1" hangingPunct="1">
              <a:buNone/>
              <a:tabLst>
                <a:tab pos="3321050" algn="r"/>
                <a:tab pos="3400425" algn="l"/>
              </a:tabLst>
            </a:pPr>
            <a:r>
              <a:rPr lang="pt-BR" sz="2000" dirty="0" smtClean="0"/>
              <a:t>	Manuel	&lt;=&gt; Padeiro</a:t>
            </a:r>
          </a:p>
          <a:p>
            <a:pPr marL="0" indent="0" eaLnBrk="1" hangingPunct="1">
              <a:buNone/>
              <a:tabLst>
                <a:tab pos="3321050" algn="r"/>
                <a:tab pos="3400425" algn="l"/>
              </a:tabLst>
            </a:pPr>
            <a:r>
              <a:rPr lang="pt-BR" sz="2000" dirty="0" smtClean="0"/>
              <a:t>	Henrique	&lt;=&gt; Office Boy</a:t>
            </a:r>
          </a:p>
          <a:p>
            <a:pPr marL="0" indent="0" eaLnBrk="1" hangingPunct="1">
              <a:buNone/>
              <a:tabLst>
                <a:tab pos="3321050" algn="r"/>
                <a:tab pos="3400425" algn="l"/>
              </a:tabLst>
            </a:pPr>
            <a:r>
              <a:rPr lang="pt-BR" sz="2000" dirty="0" smtClean="0"/>
              <a:t>	Maria	&lt;=&gt; Caixa</a:t>
            </a:r>
          </a:p>
          <a:p>
            <a:pPr marL="0" indent="0" algn="ctr" eaLnBrk="1" hangingPunct="1">
              <a:buNone/>
            </a:pPr>
            <a:endParaRPr lang="pt-BR" sz="24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Caracteres de escape;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931224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15"/>
                <a:gridCol w="73084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C000"/>
                          </a:solidFill>
                        </a:rPr>
                        <a:t>%s</a:t>
                      </a:r>
                      <a:endParaRPr lang="pt-BR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Formata o valor</a:t>
                      </a:r>
                      <a:r>
                        <a:rPr lang="pt-BR" baseline="0" dirty="0" smtClean="0"/>
                        <a:t> como um String.</a:t>
                      </a:r>
                    </a:p>
                    <a:p>
                      <a:r>
                        <a:rPr lang="pt-BR" baseline="0" dirty="0" smtClean="0"/>
                        <a:t>Quando um número inteiro é informado após o %, o String é alinhado em relação a esta quantidade de caracteres a direita (para um valor positivo) ou a esquerda (para um valor negativo).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o valor como um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número decimal inteiro.</a:t>
                      </a:r>
                    </a:p>
                    <a:p>
                      <a:pPr marL="0" algn="l" rtl="0" eaLnBrk="1" latinLnBrk="0" hangingPunct="1"/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Possui a mesma funcionalidade de alinhamento que o </a:t>
                      </a:r>
                      <a:r>
                        <a:rPr kumimoji="0" lang="pt-BR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%s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%f</a:t>
                      </a:r>
                      <a:endParaRPr kumimoji="0" lang="pt-BR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um valor numérico com parte fracionária.</a:t>
                      </a:r>
                    </a:p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Um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ponto ‘.’ inserido após o % especifica que o separador de milhar deverá ser exibido.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Uma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vírgula e um número ‘,n’ inseridos após o % especificam a quantidade de casas decimais a serem exibidas.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Insere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uma quebra de linha no local especificado.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o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valor como um inteiro em formato </a:t>
                      </a:r>
                      <a:r>
                        <a:rPr kumimoji="0" lang="pt-BR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octal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o valor como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um inteiro em formato hexadecimal.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Insere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um símbolo de percentual ‘%’ no local especificado.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util.Formatter</a:t>
            </a:r>
            <a:endParaRPr lang="pt-BR" dirty="0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responsável internamente pela funcionalidade do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  <a:p>
            <a:pPr eaLnBrk="1" hangingPunct="1"/>
            <a:endParaRPr lang="pt-BR" dirty="0" smtClean="0"/>
          </a:p>
          <a:p>
            <a:pPr marL="0" indent="0" algn="ctr" eaLnBrk="1" hangingPunct="1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System.</a:t>
            </a:r>
            <a:r>
              <a:rPr lang="pt-BR" sz="2400" dirty="0" err="1" smtClean="0">
                <a:solidFill>
                  <a:srgbClr val="FFC000"/>
                </a:solidFill>
              </a:rPr>
              <a:t>out.printf</a:t>
            </a:r>
            <a:r>
              <a:rPr lang="pt-BR" sz="2400" dirty="0" smtClean="0"/>
              <a:t>(“FORMATO”, valor1, valor2, ...);</a:t>
            </a:r>
          </a:p>
          <a:p>
            <a:pPr marL="0" indent="0" algn="ctr" eaLnBrk="1" hangingPunct="1">
              <a:buNone/>
            </a:pPr>
            <a:endParaRPr lang="pt-BR" sz="2400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é equivalente a...</a:t>
            </a:r>
          </a:p>
          <a:p>
            <a:pPr marL="0" indent="0" algn="ctr" eaLnBrk="1" hangingPunct="1">
              <a:buNone/>
            </a:pPr>
            <a:endParaRPr lang="pt-BR" sz="2400" dirty="0" smtClean="0"/>
          </a:p>
          <a:p>
            <a:pPr marL="0" indent="0" algn="ctr" eaLnBrk="1" hangingPunct="1">
              <a:buNone/>
            </a:pP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Formatter</a:t>
            </a:r>
            <a:r>
              <a:rPr lang="pt-BR" sz="2400" dirty="0" smtClean="0"/>
              <a:t>(System.out).</a:t>
            </a:r>
            <a:r>
              <a:rPr lang="pt-BR" sz="2400" dirty="0" err="1" smtClean="0">
                <a:solidFill>
                  <a:srgbClr val="FFC000"/>
                </a:solidFill>
              </a:rPr>
              <a:t>format</a:t>
            </a:r>
            <a:r>
              <a:rPr lang="pt-BR" sz="2400" dirty="0" smtClean="0"/>
              <a:t>(“FORMATO”, valor1, valor2, ...);</a:t>
            </a:r>
          </a:p>
          <a:p>
            <a:pPr marL="0" indent="0" algn="ctr" eaLnBrk="1" hangingPunct="1">
              <a:buNone/>
            </a:pPr>
            <a:endParaRPr lang="pt-BR" sz="32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util.Formatter</a:t>
            </a:r>
            <a:endParaRPr lang="pt-BR" dirty="0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Pode ser utilizada também para gerar Strings formatados sem que sejam exibidos em tela</a:t>
            </a:r>
          </a:p>
          <a:p>
            <a:pPr eaLnBrk="1" hangingPunct="1"/>
            <a:endParaRPr lang="pt-BR" dirty="0" smtClean="0"/>
          </a:p>
          <a:p>
            <a:pPr marL="449263" indent="0" eaLnBrk="1" hangingPunct="1">
              <a:buNone/>
            </a:pPr>
            <a:r>
              <a:rPr lang="pt-BR" sz="2400" dirty="0" err="1" smtClean="0"/>
              <a:t>Formatter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formatter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Formatter</a:t>
            </a:r>
            <a:r>
              <a:rPr lang="pt-BR" sz="2400" dirty="0" smtClean="0"/>
              <a:t>();</a:t>
            </a:r>
          </a:p>
          <a:p>
            <a:pPr marL="449263" indent="0" eaLnBrk="1" hangingPunct="1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formatter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format</a:t>
            </a:r>
            <a:r>
              <a:rPr lang="pt-BR" sz="2400" dirty="0" smtClean="0"/>
              <a:t>(“FORMATO”, valor1, valor2, ...);</a:t>
            </a:r>
            <a:endParaRPr lang="pt-BR" sz="3200" dirty="0" smtClean="0"/>
          </a:p>
          <a:p>
            <a:pPr marL="449263" indent="0" eaLnBrk="1" hangingPunct="1">
              <a:buNone/>
            </a:pPr>
            <a:endParaRPr lang="pt-BR" sz="3200" dirty="0" smtClean="0"/>
          </a:p>
          <a:p>
            <a:pPr marL="449263" indent="0" eaLnBrk="1" hangingPunct="1">
              <a:buNone/>
            </a:pPr>
            <a:r>
              <a:rPr lang="pt-BR" sz="2400" dirty="0" smtClean="0"/>
              <a:t>String </a:t>
            </a:r>
            <a:r>
              <a:rPr lang="pt-BR" sz="2400" dirty="0" err="1" smtClean="0">
                <a:solidFill>
                  <a:srgbClr val="FFC000"/>
                </a:solidFill>
              </a:rPr>
              <a:t>result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formatter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toString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447</TotalTime>
  <Words>422</Words>
  <Application>Microsoft Office PowerPoint</Application>
  <PresentationFormat>Apresentação na tela (4:3)</PresentationFormat>
  <Paragraphs>122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Técnica</vt:lpstr>
      <vt:lpstr>Formatação de dados Pág. 29 a 31, 37 a 38 </vt:lpstr>
      <vt:lpstr>Formatação de dados</vt:lpstr>
      <vt:lpstr>O método System.out.printf()</vt:lpstr>
      <vt:lpstr>O método System.out.printf()</vt:lpstr>
      <vt:lpstr>O método System.out.printf()</vt:lpstr>
      <vt:lpstr>O método System.out.printf()</vt:lpstr>
      <vt:lpstr>Caracteres de escape;</vt:lpstr>
      <vt:lpstr>A classe java.util.Formatter</vt:lpstr>
      <vt:lpstr>A classe java.util.Formatter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Formatação de Dados</dc:title>
  <dc:creator>Sandro Vieira</dc:creator>
  <cp:lastModifiedBy>Sandro</cp:lastModifiedBy>
  <cp:revision>53</cp:revision>
  <dcterms:created xsi:type="dcterms:W3CDTF">2011-12-17T14:07:49Z</dcterms:created>
  <dcterms:modified xsi:type="dcterms:W3CDTF">2012-05-06T02:34:56Z</dcterms:modified>
</cp:coreProperties>
</file>