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46" r:id="rId32"/>
    <p:sldId id="347" r:id="rId33"/>
    <p:sldId id="317" r:id="rId34"/>
    <p:sldId id="348" r:id="rId35"/>
    <p:sldId id="349" r:id="rId36"/>
    <p:sldId id="316" r:id="rId37"/>
    <p:sldId id="350" r:id="rId38"/>
    <p:sldId id="351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61" autoAdjust="0"/>
    <p:restoredTop sz="92832" autoAdjust="0"/>
  </p:normalViewPr>
  <p:slideViewPr>
    <p:cSldViewPr>
      <p:cViewPr varScale="1">
        <p:scale>
          <a:sx n="88" d="100"/>
          <a:sy n="88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27/04/2012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6" name="Lock"/>
          <p:cNvSpPr>
            <a:spLocks noEditPoints="1" noChangeArrowheads="1"/>
          </p:cNvSpPr>
          <p:nvPr/>
        </p:nvSpPr>
        <p:spPr bwMode="auto">
          <a:xfrm>
            <a:off x="4143372" y="457200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1" name="Lock"/>
          <p:cNvSpPr>
            <a:spLocks noEditPoints="1" noChangeArrowheads="1"/>
          </p:cNvSpPr>
          <p:nvPr/>
        </p:nvSpPr>
        <p:spPr bwMode="auto">
          <a:xfrm>
            <a:off x="2857488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4" name="Lock"/>
          <p:cNvSpPr>
            <a:spLocks noEditPoints="1" noChangeArrowheads="1"/>
          </p:cNvSpPr>
          <p:nvPr/>
        </p:nvSpPr>
        <p:spPr bwMode="auto">
          <a:xfrm>
            <a:off x="8501090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70" name="Símbolo de 'Não' 69"/>
          <p:cNvSpPr/>
          <p:nvPr/>
        </p:nvSpPr>
        <p:spPr>
          <a:xfrm>
            <a:off x="8388424" y="228599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83" grpId="0" animBg="1"/>
      <p:bldP spid="96" grpId="0" animBg="1"/>
      <p:bldP spid="96" grpId="1" animBg="1"/>
      <p:bldP spid="96" grpId="2" animBg="1"/>
      <p:bldP spid="96" grpId="3" animBg="1"/>
      <p:bldP spid="101" grpId="0" animBg="1"/>
      <p:bldP spid="101" grpId="1" animBg="1"/>
      <p:bldP spid="104" grpId="0" animBg="1"/>
      <p:bldP spid="104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método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A sincronização geralmente é utilizada em diversos métodos da mesma classe: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03648" y="2708920"/>
            <a:ext cx="6233120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Vector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remove(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563888" y="5517232"/>
            <a:ext cx="489654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que se preocupam com sincronização e acesso simultâneo de seus membros são chamadas “</a:t>
            </a:r>
            <a:r>
              <a:rPr lang="pt-BR" b="1" i="1" dirty="0" smtClean="0"/>
              <a:t>thread safe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Podemos também realizar a sincronização de apenas um trecho do código.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164160" y="2708920"/>
            <a:ext cx="4712096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ContadorAcessos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contarAcessos</a:t>
            </a:r>
            <a:r>
              <a:rPr lang="pt-BR" sz="20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(</a:t>
            </a:r>
            <a:r>
              <a:rPr lang="pt-BR" sz="2000" dirty="0" err="1" smtClean="0"/>
              <a:t>obj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86000" y="1600200"/>
            <a:ext cx="6038328" cy="2332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75656" y="4005064"/>
            <a:ext cx="6048672" cy="2376264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(</a:t>
            </a:r>
            <a:r>
              <a:rPr lang="pt-BR" sz="2400" b="1" dirty="0" err="1" smtClean="0"/>
              <a:t>this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3429000"/>
            <a:ext cx="2287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... é o mesmo que 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952480" y="1600200"/>
            <a:ext cx="647704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public class Conta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public </a:t>
            </a:r>
            <a:r>
              <a:rPr lang="pt-BR" sz="2000" b="1" dirty="0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void retirar(double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while (this.saldo &lt;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	</a:t>
            </a:r>
            <a:r>
              <a:rPr lang="pt-BR" sz="2000" b="1" dirty="0" smtClean="0">
                <a:solidFill>
                  <a:srgbClr val="FFC000"/>
                </a:solidFill>
              </a:rPr>
              <a:t>wait()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this.saldo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public </a:t>
            </a:r>
            <a:r>
              <a:rPr lang="pt-BR" sz="2000" b="1" dirty="0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void depositar(double valor)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this.saldo += valor;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	</a:t>
            </a:r>
            <a:r>
              <a:rPr lang="pt-BR" sz="2000" b="1" dirty="0" smtClean="0">
                <a:solidFill>
                  <a:srgbClr val="FFC000"/>
                </a:solidFill>
              </a:rPr>
              <a:t>notify()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5" name="CaixaDeTexto 8"/>
          <p:cNvSpPr txBox="1"/>
          <p:nvPr/>
        </p:nvSpPr>
        <p:spPr>
          <a:xfrm>
            <a:off x="5429256" y="3429000"/>
            <a:ext cx="26629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Bloqueia a thread corrente</a:t>
            </a:r>
          </a:p>
          <a:p>
            <a:pPr algn="ctr"/>
            <a:r>
              <a:rPr lang="pt-BR" sz="1400" dirty="0" smtClean="0"/>
              <a:t>permitindo que outras threads</a:t>
            </a:r>
          </a:p>
          <a:p>
            <a:pPr algn="ctr"/>
            <a:r>
              <a:rPr lang="pt-BR" sz="1400" dirty="0" smtClean="0"/>
              <a:t>acessem blocos sincronizados.</a:t>
            </a:r>
            <a:endParaRPr lang="pt-BR" sz="1400" dirty="0"/>
          </a:p>
        </p:txBody>
      </p:sp>
      <p:grpSp>
        <p:nvGrpSpPr>
          <p:cNvPr id="6" name="Grupo 43"/>
          <p:cNvGrpSpPr/>
          <p:nvPr/>
        </p:nvGrpSpPr>
        <p:grpSpPr>
          <a:xfrm>
            <a:off x="3428992" y="3071810"/>
            <a:ext cx="3366540" cy="361750"/>
            <a:chOff x="3851920" y="1916832"/>
            <a:chExt cx="1440160" cy="864096"/>
          </a:xfrm>
        </p:grpSpPr>
        <p:cxnSp>
          <p:nvCxnSpPr>
            <p:cNvPr id="7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/>
          <p:cNvSpPr txBox="1"/>
          <p:nvPr/>
        </p:nvSpPr>
        <p:spPr>
          <a:xfrm>
            <a:off x="5286380" y="5572140"/>
            <a:ext cx="29274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Desbloqueia outras threads que</a:t>
            </a:r>
          </a:p>
          <a:p>
            <a:pPr algn="ctr"/>
            <a:r>
              <a:rPr lang="pt-BR" sz="1400" dirty="0" smtClean="0"/>
              <a:t>executaram o método </a:t>
            </a:r>
            <a:r>
              <a:rPr lang="pt-BR" sz="1400" b="1" dirty="0" smtClean="0">
                <a:solidFill>
                  <a:srgbClr val="FFC000"/>
                </a:solidFill>
              </a:rPr>
              <a:t>wait()</a:t>
            </a:r>
            <a:r>
              <a:rPr lang="pt-BR" sz="1400" dirty="0" smtClean="0"/>
              <a:t> sobre</a:t>
            </a:r>
          </a:p>
          <a:p>
            <a:pPr algn="ctr"/>
            <a:r>
              <a:rPr lang="pt-BR" sz="1400" dirty="0" smtClean="0"/>
              <a:t>esta instância (this).</a:t>
            </a:r>
            <a:endParaRPr lang="pt-BR" sz="1400" dirty="0"/>
          </a:p>
        </p:txBody>
      </p:sp>
      <p:grpSp>
        <p:nvGrpSpPr>
          <p:cNvPr id="10" name="Grupo 43"/>
          <p:cNvGrpSpPr/>
          <p:nvPr/>
        </p:nvGrpSpPr>
        <p:grpSpPr>
          <a:xfrm>
            <a:off x="3143240" y="5143512"/>
            <a:ext cx="3652292" cy="428628"/>
            <a:chOff x="3851920" y="1916832"/>
            <a:chExt cx="1440160" cy="864096"/>
          </a:xfrm>
        </p:grpSpPr>
        <p:cxnSp>
          <p:nvCxnSpPr>
            <p:cNvPr id="11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entre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271463" indent="-234950"/>
            <a:r>
              <a:rPr lang="pt-BR" sz="2000" dirty="0" smtClean="0"/>
              <a:t>Sincronização por método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public </a:t>
            </a: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... </a:t>
            </a:r>
            <a:r>
              <a:rPr lang="pt-BR" sz="1600" u="sng" dirty="0" smtClean="0"/>
              <a:t>metodo1</a:t>
            </a:r>
            <a:r>
              <a:rPr lang="pt-BR" sz="1600" dirty="0" smtClean="0"/>
              <a:t>(...)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public </a:t>
            </a: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... </a:t>
            </a:r>
            <a:r>
              <a:rPr lang="pt-BR" sz="1600" u="sng" dirty="0" smtClean="0"/>
              <a:t>metodo2</a:t>
            </a:r>
            <a:r>
              <a:rPr lang="pt-BR" sz="1600" dirty="0" smtClean="0"/>
              <a:t>(...)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  <a:tab pos="1252538" algn="l"/>
              </a:tabLst>
            </a:pPr>
            <a:endParaRPr lang="pt-B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2052" y="1600200"/>
            <a:ext cx="3657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indent="-234950"/>
            <a:r>
              <a:rPr lang="pt-BR" sz="2000" dirty="0" smtClean="0"/>
              <a:t>Sincronização por bloco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b="1" dirty="0" smtClean="0">
              <a:solidFill>
                <a:srgbClr val="FFC000"/>
              </a:solidFill>
            </a:endParaRP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b="1" dirty="0" smtClean="0">
              <a:solidFill>
                <a:srgbClr val="FFC000"/>
              </a:solidFill>
            </a:endParaRP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(</a:t>
            </a:r>
            <a:r>
              <a:rPr lang="pt-BR" sz="1600" u="sng" dirty="0" smtClean="0"/>
              <a:t>obj</a:t>
            </a:r>
            <a:r>
              <a:rPr lang="pt-BR" sz="1600" dirty="0" smtClean="0"/>
              <a:t>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</a:t>
            </a:r>
            <a:r>
              <a:rPr lang="pt-BR" sz="1600" u="sng" dirty="0" smtClean="0"/>
              <a:t>obj</a:t>
            </a:r>
            <a:r>
              <a:rPr lang="pt-BR" sz="1600" dirty="0" smtClean="0"/>
              <a:t>.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}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endParaRPr lang="pt-BR" sz="1600" dirty="0" smtClean="0"/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b="1" dirty="0" smtClean="0">
                <a:solidFill>
                  <a:srgbClr val="FFC000"/>
                </a:solidFill>
              </a:rPr>
              <a:t>synchronized</a:t>
            </a:r>
            <a:r>
              <a:rPr lang="pt-BR" sz="1600" dirty="0" smtClean="0"/>
              <a:t> (</a:t>
            </a:r>
            <a:r>
              <a:rPr lang="pt-BR" sz="1600" u="sng" dirty="0" smtClean="0"/>
              <a:t>obj</a:t>
            </a:r>
            <a:r>
              <a:rPr lang="pt-BR" sz="1600" dirty="0" smtClean="0"/>
              <a:t>) {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</a:t>
            </a:r>
            <a:r>
              <a:rPr lang="pt-BR" sz="1600" u="sng" dirty="0" smtClean="0"/>
              <a:t>obj</a:t>
            </a:r>
            <a:r>
              <a:rPr lang="pt-BR" sz="1600" dirty="0" smtClean="0"/>
              <a:t>.</a:t>
            </a:r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>;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	...</a:t>
            </a:r>
          </a:p>
          <a:p>
            <a:pPr marL="271463" indent="0">
              <a:spcBef>
                <a:spcPts val="0"/>
              </a:spcBef>
              <a:buNone/>
              <a:tabLst>
                <a:tab pos="804863" algn="l"/>
              </a:tabLst>
            </a:pPr>
            <a:r>
              <a:rPr lang="pt-BR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  <a:tab pos="1436688" algn="l"/>
              </a:tabLst>
            </a:pPr>
            <a:endParaRPr lang="pt-BR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56628" y="3785396"/>
            <a:ext cx="4572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8"/>
          <p:cNvSpPr txBox="1"/>
          <p:nvPr/>
        </p:nvSpPr>
        <p:spPr>
          <a:xfrm>
            <a:off x="7429520" y="3143248"/>
            <a:ext cx="13083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mesmo objeto</a:t>
            </a:r>
            <a:endParaRPr lang="pt-BR" sz="1400" dirty="0"/>
          </a:p>
        </p:txBody>
      </p:sp>
      <p:grpSp>
        <p:nvGrpSpPr>
          <p:cNvPr id="14" name="Grupo 43"/>
          <p:cNvGrpSpPr/>
          <p:nvPr/>
        </p:nvGrpSpPr>
        <p:grpSpPr>
          <a:xfrm rot="16200000">
            <a:off x="6821200" y="3251503"/>
            <a:ext cx="500066" cy="712183"/>
            <a:chOff x="3851920" y="1916832"/>
            <a:chExt cx="1440160" cy="864096"/>
          </a:xfrm>
        </p:grpSpPr>
        <p:cxnSp>
          <p:nvCxnSpPr>
            <p:cNvPr id="1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43"/>
          <p:cNvGrpSpPr/>
          <p:nvPr/>
        </p:nvGrpSpPr>
        <p:grpSpPr>
          <a:xfrm rot="16200000" flipH="1">
            <a:off x="6823395" y="2679999"/>
            <a:ext cx="500067" cy="712183"/>
            <a:chOff x="3851920" y="1916832"/>
            <a:chExt cx="1440160" cy="864096"/>
          </a:xfrm>
        </p:grpSpPr>
        <p:cxnSp>
          <p:nvCxnSpPr>
            <p:cNvPr id="18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entre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wait(long millis)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por, no máximo, </a:t>
            </a:r>
            <a:r>
              <a:rPr lang="pt-BR" sz="1600" b="1" dirty="0" smtClean="0">
                <a:solidFill>
                  <a:srgbClr val="FFC000"/>
                </a:solidFill>
              </a:rPr>
              <a:t>millis</a:t>
            </a:r>
            <a:r>
              <a:rPr lang="pt-BR" sz="1600" dirty="0" smtClean="0"/>
              <a:t> milissegundos 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wait(long millis, int nanos)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Bloqueia a thread atual por, no máximo, </a:t>
            </a:r>
            <a:r>
              <a:rPr lang="pt-BR" sz="1600" b="1" dirty="0" smtClean="0">
                <a:solidFill>
                  <a:srgbClr val="FFC000"/>
                </a:solidFill>
              </a:rPr>
              <a:t>millis</a:t>
            </a:r>
            <a:r>
              <a:rPr lang="pt-BR" sz="1600" dirty="0" smtClean="0"/>
              <a:t> milissegundos e </a:t>
            </a:r>
            <a:r>
              <a:rPr lang="pt-BR" sz="1600" b="1" smtClean="0">
                <a:solidFill>
                  <a:srgbClr val="FFC000"/>
                </a:solidFill>
              </a:rPr>
              <a:t>nanos</a:t>
            </a:r>
            <a:r>
              <a:rPr lang="pt-BR" sz="1600" smtClean="0"/>
              <a:t> nanossegundos </a:t>
            </a:r>
            <a:r>
              <a:rPr lang="pt-BR" sz="1600" dirty="0" smtClean="0"/>
              <a:t>até que o objeto de lock seja notificado.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notify()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Notifica uma das threads bloqueadas pelo 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 sobre o objeto de lock liberando-a para prosseguir sua execução.</a:t>
            </a:r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rgbClr val="FFC000"/>
                </a:solidFill>
              </a:rPr>
              <a:t>notifyAll()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Notifica todas as threads bloqueadas pelo </a:t>
            </a:r>
            <a:r>
              <a:rPr lang="pt-BR" sz="1600" b="1" dirty="0" smtClean="0">
                <a:solidFill>
                  <a:srgbClr val="FFC000"/>
                </a:solidFill>
              </a:rPr>
              <a:t>wait()</a:t>
            </a:r>
            <a:r>
              <a:rPr lang="pt-BR" sz="1600" dirty="0" smtClean="0"/>
              <a:t> sobre o objeto de lock liberando-as para prosseguir em suas respectivas execuções.</a:t>
            </a:r>
          </a:p>
          <a:p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Chamamos de </a:t>
            </a:r>
            <a:r>
              <a:rPr lang="pt-BR" sz="2400" i="1" dirty="0" smtClean="0"/>
              <a:t>deadlock</a:t>
            </a:r>
            <a:r>
              <a:rPr lang="pt-BR" sz="2400" dirty="0" smtClean="0"/>
              <a:t> a um tipo específico de bug na aplicação onde duas threads são mutuamente dependentes e ficam uma aguardando a outra.</a:t>
            </a:r>
          </a:p>
          <a:p>
            <a:endParaRPr lang="pt-BR" sz="2400" dirty="0" smtClean="0"/>
          </a:p>
          <a:p>
            <a:r>
              <a:rPr lang="pt-BR" sz="2400" dirty="0" smtClean="0"/>
              <a:t>Esta situação pode ocorrer mediante o uso dos métodos </a:t>
            </a:r>
            <a:r>
              <a:rPr lang="pt-BR" sz="2400" dirty="0" smtClean="0">
                <a:solidFill>
                  <a:srgbClr val="FFC000"/>
                </a:solidFill>
              </a:rPr>
              <a:t>Thread.join()</a:t>
            </a:r>
            <a:r>
              <a:rPr lang="pt-BR" sz="2400" dirty="0" smtClean="0"/>
              <a:t> ou </a:t>
            </a:r>
            <a:r>
              <a:rPr lang="pt-BR" sz="2400" dirty="0" smtClean="0">
                <a:solidFill>
                  <a:srgbClr val="FFC000"/>
                </a:solidFill>
              </a:rPr>
              <a:t>Object.wait()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Deadlock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670" y="1600200"/>
            <a:ext cx="57626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 </a:t>
            </a:r>
            <a:r>
              <a:rPr lang="pt-BR" sz="1600" dirty="0" smtClean="0">
                <a:solidFill>
                  <a:srgbClr val="FFC000"/>
                </a:solidFill>
              </a:rPr>
              <a:t>thread1</a:t>
            </a:r>
            <a:r>
              <a:rPr lang="pt-BR" sz="1600" dirty="0" smtClean="0"/>
              <a:t> = new Thread()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public void run()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</a:t>
            </a:r>
            <a:r>
              <a:rPr lang="pt-BR" sz="1600" dirty="0" smtClean="0"/>
              <a:t>	System.out.println(“Aguardando thread 2...”);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</a:t>
            </a:r>
            <a:r>
              <a:rPr lang="pt-BR" sz="1600" dirty="0" smtClean="0"/>
              <a:t>	</a:t>
            </a:r>
            <a:r>
              <a:rPr lang="pt-BR" sz="1600" dirty="0" smtClean="0">
                <a:solidFill>
                  <a:srgbClr val="FFC000"/>
                </a:solidFill>
              </a:rPr>
              <a:t>thread2</a:t>
            </a:r>
            <a:r>
              <a:rPr lang="pt-BR" sz="1600" dirty="0" smtClean="0"/>
              <a:t>.join();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System.out.println(“Thread </a:t>
            </a:r>
            <a:r>
              <a:rPr lang="pt-BR" sz="1600" dirty="0" smtClean="0"/>
              <a:t>1 </a:t>
            </a:r>
            <a:r>
              <a:rPr lang="pt-BR" sz="1600" dirty="0" smtClean="0"/>
              <a:t>encerrada.”);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</a:t>
            </a:r>
            <a:r>
              <a:rPr lang="pt-BR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 </a:t>
            </a:r>
            <a:r>
              <a:rPr lang="pt-BR" sz="1600" dirty="0" smtClean="0">
                <a:solidFill>
                  <a:srgbClr val="FFC000"/>
                </a:solidFill>
              </a:rPr>
              <a:t>thread2</a:t>
            </a:r>
            <a:r>
              <a:rPr lang="pt-BR" sz="1600" dirty="0" smtClean="0"/>
              <a:t> = new Thread()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public void run()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System.out.println(“Aguardando thread </a:t>
            </a:r>
            <a:r>
              <a:rPr lang="pt-BR" sz="1600" dirty="0" smtClean="0"/>
              <a:t>1...”);</a:t>
            </a: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	</a:t>
            </a:r>
            <a:r>
              <a:rPr lang="pt-BR" sz="1600" dirty="0" smtClean="0">
                <a:solidFill>
                  <a:srgbClr val="FFC000"/>
                </a:solidFill>
              </a:rPr>
              <a:t>thread1</a:t>
            </a:r>
            <a:r>
              <a:rPr lang="pt-BR" sz="1600" dirty="0" smtClean="0"/>
              <a:t>.join();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</a:t>
            </a:r>
            <a:r>
              <a:rPr lang="pt-BR" sz="1600" dirty="0" smtClean="0"/>
              <a:t>	System.out.println(“Thread 2 encerrada.”);</a:t>
            </a: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....</a:t>
            </a:r>
            <a:endParaRPr lang="pt-BR" sz="16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thread1.start();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990600" algn="l"/>
              </a:tabLst>
            </a:pPr>
            <a:r>
              <a:rPr lang="pt-BR" sz="1600" dirty="0" smtClean="0"/>
              <a:t>thread2.start();</a:t>
            </a:r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Deadlock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Situações de deadlock podem ser difíceis de ser encontradas na aplicação.</a:t>
            </a:r>
          </a:p>
          <a:p>
            <a:endParaRPr lang="pt-BR" sz="2400" smtClean="0"/>
          </a:p>
          <a:p>
            <a:r>
              <a:rPr lang="pt-BR" sz="2400" smtClean="0"/>
              <a:t>Ao </a:t>
            </a:r>
            <a:r>
              <a:rPr lang="pt-BR" sz="2400" dirty="0" smtClean="0"/>
              <a:t>utilizar interação entre threads em sua aplicação, é necessária uma análise detalhada para evitar este tipo de problema.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23928" y="450912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23928" y="3645024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1920" y="1916832"/>
            <a:ext cx="144016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139952" y="2780928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1607</TotalTime>
  <Words>1469</Words>
  <Application>Microsoft Office PowerPoint</Application>
  <PresentationFormat>On-screen Show (4:3)</PresentationFormat>
  <Paragraphs>512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por método</vt:lpstr>
      <vt:lpstr>Sincronização por método</vt:lpstr>
      <vt:lpstr>Sincronização por método</vt:lpstr>
      <vt:lpstr>Sincronização por bloco</vt:lpstr>
      <vt:lpstr>Sincronização por bloco</vt:lpstr>
      <vt:lpstr>Interação entre threads</vt:lpstr>
      <vt:lpstr>Interação entre threads</vt:lpstr>
      <vt:lpstr>Interação entre threads</vt:lpstr>
      <vt:lpstr>Deadlock</vt:lpstr>
      <vt:lpstr>Deadlock</vt:lpstr>
      <vt:lpstr>Deadlock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 Luiz S. Vieira</cp:lastModifiedBy>
  <cp:revision>309</cp:revision>
  <dcterms:created xsi:type="dcterms:W3CDTF">2011-12-17T14:07:49Z</dcterms:created>
  <dcterms:modified xsi:type="dcterms:W3CDTF">2012-04-27T19:45:17Z</dcterms:modified>
</cp:coreProperties>
</file>