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309" r:id="rId3"/>
    <p:sldId id="323" r:id="rId4"/>
    <p:sldId id="431" r:id="rId5"/>
    <p:sldId id="432" r:id="rId6"/>
    <p:sldId id="301" r:id="rId7"/>
    <p:sldId id="357" r:id="rId8"/>
    <p:sldId id="358" r:id="rId9"/>
    <p:sldId id="359" r:id="rId10"/>
    <p:sldId id="371" r:id="rId11"/>
    <p:sldId id="370" r:id="rId12"/>
    <p:sldId id="372" r:id="rId13"/>
    <p:sldId id="360" r:id="rId14"/>
    <p:sldId id="373" r:id="rId15"/>
    <p:sldId id="374" r:id="rId16"/>
    <p:sldId id="363" r:id="rId17"/>
    <p:sldId id="375" r:id="rId18"/>
    <p:sldId id="364" r:id="rId19"/>
    <p:sldId id="376" r:id="rId20"/>
    <p:sldId id="377" r:id="rId21"/>
    <p:sldId id="378" r:id="rId22"/>
    <p:sldId id="379" r:id="rId23"/>
    <p:sldId id="380" r:id="rId24"/>
    <p:sldId id="433" r:id="rId25"/>
    <p:sldId id="381" r:id="rId26"/>
    <p:sldId id="393" r:id="rId27"/>
    <p:sldId id="382" r:id="rId28"/>
    <p:sldId id="384" r:id="rId29"/>
    <p:sldId id="394" r:id="rId30"/>
    <p:sldId id="389" r:id="rId31"/>
    <p:sldId id="390" r:id="rId32"/>
    <p:sldId id="395" r:id="rId33"/>
    <p:sldId id="434" r:id="rId34"/>
    <p:sldId id="392" r:id="rId35"/>
    <p:sldId id="303" r:id="rId36"/>
    <p:sldId id="321" r:id="rId37"/>
    <p:sldId id="398" r:id="rId38"/>
    <p:sldId id="399" r:id="rId39"/>
    <p:sldId id="396" r:id="rId40"/>
    <p:sldId id="397" r:id="rId4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4265" autoAdjust="0"/>
    <p:restoredTop sz="86380" autoAdjust="0"/>
  </p:normalViewPr>
  <p:slideViewPr>
    <p:cSldViewPr>
      <p:cViewPr varScale="1">
        <p:scale>
          <a:sx n="69" d="100"/>
          <a:sy n="69" d="100"/>
        </p:scale>
        <p:origin x="-109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6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7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32F60CC-E9F1-4D6D-9575-86562CE1CF43}" type="datetimeFigureOut">
              <a:rPr lang="pt-BR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73010A1-97EB-4147-B509-23B1A33D84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DEEADA-C7F4-4190-AB85-DAE024F76D9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37879-4216-4327-8CFB-D8AEF1EC61E8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5A6A2-C68B-40CA-9E37-D72BA046AE71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9714E-884E-49D1-BFEA-EB9C769B51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B29BB-7A37-4304-A0D4-BC9D95EBBF73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C4129-82C9-44DC-91D8-3848D3220C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19AA9-B850-4052-9F05-059628A352AA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7538D-5C5C-4AE6-B8C5-86CD882E3E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7CC71-A433-4586-96D2-DA4193EACA1F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E120-6210-44C4-9C14-8704E13AF0B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9C00B-5FE9-43E4-A8D9-33CBBA8BD092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5ECCE-2536-4D0F-B03E-A7861CBA8D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0991C-853B-4EF3-A97B-E787F7281166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62884-6945-4AD0-B9E7-509287E8F1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F18D3-0149-41C9-AD6A-BF51FF911158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90B93-B4AA-46EB-B8AB-DE912AEA2C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CA835-AAE5-49A3-9629-E7C2848CAC9F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DD186-F532-45B6-BED0-3E4A3A7AE7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B7CE1-2BBC-4F3A-8132-700BCE528D53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A7331-CE90-466A-8F04-1D698A9A24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2FDF2-B98B-411A-8532-AE207D83727B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3FD7C-57FF-4ADE-83EA-E8FF26BE67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16530-859C-4788-AB8F-91D51CC31A55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75A93-47A9-4738-934C-DDA2D6372A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89166A-69C1-43C9-BE1B-964C9E953AB2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60F594C-1F2F-439B-9F0B-0CEFB1F9CF5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err="1" smtClean="0"/>
              <a:t>Stream</a:t>
            </a:r>
            <a:r>
              <a:rPr lang="pt-BR" cap="none" dirty="0" smtClean="0"/>
              <a:t> – Fluxo I/O</a:t>
            </a:r>
            <a:br>
              <a:rPr lang="pt-BR" cap="none" dirty="0" smtClean="0"/>
            </a:br>
            <a:r>
              <a:rPr lang="pt-BR" sz="1800" cap="none" dirty="0" smtClean="0"/>
              <a:t>Manipulação de arquivos binários</a:t>
            </a:r>
            <a:endParaRPr lang="pt-BR" sz="1800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en-US" dirty="0" err="1" smtClean="0"/>
              <a:t>int</a:t>
            </a:r>
            <a:r>
              <a:rPr lang="en-US" dirty="0" smtClean="0"/>
              <a:t> read()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leitura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byte da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vez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retornando</a:t>
            </a:r>
            <a:r>
              <a:rPr lang="en-US" sz="2400" dirty="0" smtClean="0"/>
              <a:t> um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</a:t>
            </a:r>
            <a:r>
              <a:rPr lang="en-US" sz="2400" dirty="0" err="1" smtClean="0"/>
              <a:t>inteiro</a:t>
            </a:r>
            <a:r>
              <a:rPr lang="en-US" sz="2400" dirty="0" smtClean="0"/>
              <a:t> entre 0 e 255 e </a:t>
            </a:r>
            <a:r>
              <a:rPr lang="en-US" sz="2400" dirty="0" err="1" smtClean="0"/>
              <a:t>avança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o </a:t>
            </a:r>
            <a:r>
              <a:rPr lang="en-US" sz="2400" dirty="0" err="1" smtClean="0"/>
              <a:t>próximo</a:t>
            </a:r>
            <a:r>
              <a:rPr lang="en-US" sz="2400" dirty="0" smtClean="0"/>
              <a:t> byte.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Caso</a:t>
            </a:r>
            <a:r>
              <a:rPr lang="en-US" sz="2400" dirty="0" smtClean="0"/>
              <a:t> o </a:t>
            </a:r>
            <a:r>
              <a:rPr lang="en-US" sz="2400" dirty="0" err="1" smtClean="0"/>
              <a:t>posicionador</a:t>
            </a:r>
            <a:r>
              <a:rPr lang="en-US" sz="2400" dirty="0" smtClean="0"/>
              <a:t> </a:t>
            </a:r>
            <a:r>
              <a:rPr lang="en-US" sz="2400" dirty="0" err="1" smtClean="0"/>
              <a:t>estiver</a:t>
            </a:r>
            <a:r>
              <a:rPr lang="en-US" sz="2400" dirty="0" smtClean="0"/>
              <a:t> </a:t>
            </a:r>
            <a:r>
              <a:rPr lang="en-US" sz="2400" dirty="0" err="1" smtClean="0"/>
              <a:t>apontando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depois</a:t>
            </a:r>
            <a:r>
              <a:rPr lang="en-US" sz="2400" dirty="0" smtClean="0"/>
              <a:t> do </a:t>
            </a:r>
            <a:r>
              <a:rPr lang="en-US" sz="2400" dirty="0" err="1" smtClean="0"/>
              <a:t>último</a:t>
            </a:r>
            <a:r>
              <a:rPr lang="en-US" sz="2400" dirty="0" smtClean="0"/>
              <a:t> byte,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o valor -1.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err="1" smtClean="0"/>
              <a:t>InputStream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input</a:t>
            </a:r>
            <a:r>
              <a:rPr lang="en-US" sz="2400" dirty="0" smtClean="0"/>
              <a:t> = new </a:t>
            </a:r>
            <a:r>
              <a:rPr lang="en-US" sz="2400" dirty="0" err="1" smtClean="0"/>
              <a:t>FileInputStream</a:t>
            </a:r>
            <a:r>
              <a:rPr lang="en-US" sz="2400" dirty="0" smtClean="0"/>
              <a:t>(“C:\\foto.jpg”);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en-US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byte </a:t>
            </a:r>
            <a:r>
              <a:rPr lang="en-US" sz="2400" dirty="0" err="1" smtClean="0"/>
              <a:t>primeiroByte</a:t>
            </a:r>
            <a:r>
              <a:rPr lang="en-US" sz="2400" dirty="0" smtClean="0"/>
              <a:t> = (byte) </a:t>
            </a:r>
            <a:r>
              <a:rPr lang="en-US" sz="2400" dirty="0" err="1" smtClean="0">
                <a:solidFill>
                  <a:srgbClr val="FFC000"/>
                </a:solidFill>
              </a:rPr>
              <a:t>input.read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byte </a:t>
            </a:r>
            <a:r>
              <a:rPr lang="en-US" sz="2400" dirty="0" err="1" smtClean="0"/>
              <a:t>segundoByte</a:t>
            </a:r>
            <a:r>
              <a:rPr lang="en-US" sz="2400" dirty="0" smtClean="0"/>
              <a:t> = (byte) </a:t>
            </a:r>
            <a:r>
              <a:rPr lang="en-US" sz="2400" dirty="0" err="1" smtClean="0">
                <a:solidFill>
                  <a:srgbClr val="FFC000"/>
                </a:solidFill>
              </a:rPr>
              <a:t>input.read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byte </a:t>
            </a:r>
            <a:r>
              <a:rPr lang="en-US" sz="2400" dirty="0" err="1" smtClean="0"/>
              <a:t>terceiroByte</a:t>
            </a:r>
            <a:r>
              <a:rPr lang="en-US" sz="2400" dirty="0" smtClean="0"/>
              <a:t> = (byte) </a:t>
            </a:r>
            <a:r>
              <a:rPr lang="en-US" sz="2400" dirty="0" err="1" smtClean="0">
                <a:solidFill>
                  <a:srgbClr val="FFC000"/>
                </a:solidFill>
              </a:rPr>
              <a:t>input.read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. . . 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. . .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en-US" sz="24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  <p:grpSp>
        <p:nvGrpSpPr>
          <p:cNvPr id="2" name="Grupo 7"/>
          <p:cNvGrpSpPr/>
          <p:nvPr/>
        </p:nvGrpSpPr>
        <p:grpSpPr>
          <a:xfrm>
            <a:off x="467544" y="5445224"/>
            <a:ext cx="8064896" cy="288032"/>
            <a:chOff x="467544" y="5445224"/>
            <a:chExt cx="8064896" cy="288032"/>
          </a:xfrm>
        </p:grpSpPr>
        <p:sp>
          <p:nvSpPr>
            <p:cNvPr id="9" name="Retângulo 8"/>
            <p:cNvSpPr/>
            <p:nvPr/>
          </p:nvSpPr>
          <p:spPr>
            <a:xfrm>
              <a:off x="4675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Ý</a:t>
              </a:r>
              <a:endParaRPr lang="pt-BR" sz="900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835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w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995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1156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ÿ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3316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À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54766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°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76368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í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97971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Ù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19573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41176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62778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84380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Û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05983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Y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27585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ô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49188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±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0790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ê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92392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#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13995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435597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457200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?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78802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@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00404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¶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22007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k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43609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65212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$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58681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ð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0841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»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3001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¼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5162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ƒ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7322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‡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6948264" y="5445224"/>
              <a:ext cx="720080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...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76683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æ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78843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81003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†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3164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3</a:t>
              </a:r>
            </a:p>
          </p:txBody>
        </p:sp>
      </p:grpSp>
      <p:sp>
        <p:nvSpPr>
          <p:cNvPr id="45" name="Seta para baixo 44"/>
          <p:cNvSpPr/>
          <p:nvPr/>
        </p:nvSpPr>
        <p:spPr>
          <a:xfrm>
            <a:off x="441648" y="5013176"/>
            <a:ext cx="244152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9"/>
          <p:cNvGrpSpPr/>
          <p:nvPr/>
        </p:nvGrpSpPr>
        <p:grpSpPr>
          <a:xfrm>
            <a:off x="3851920" y="1628800"/>
            <a:ext cx="4752901" cy="1664894"/>
            <a:chOff x="4211960" y="2348881"/>
            <a:chExt cx="4752901" cy="1664894"/>
          </a:xfrm>
        </p:grpSpPr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4211960" y="2348881"/>
              <a:ext cx="4176464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" name="CaixaDeTexto 47"/>
            <p:cNvSpPr txBox="1"/>
            <p:nvPr/>
          </p:nvSpPr>
          <p:spPr bwMode="auto">
            <a:xfrm>
              <a:off x="6660232" y="3429000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InputStream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50" name="Conector de seta reta 10"/>
            <p:cNvCxnSpPr>
              <a:cxnSpLocks noChangeShapeType="1"/>
              <a:stCxn id="48" idx="0"/>
            </p:cNvCxnSpPr>
            <p:nvPr/>
          </p:nvCxnSpPr>
          <p:spPr bwMode="auto">
            <a:xfrm flipH="1" flipV="1">
              <a:off x="7812360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0.025 4.07407E-6 " pathEditMode="fixed" rAng="0" ptsTypes="AA">
                                      <p:cBhvr>
                                        <p:cTn id="3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96 4.07407E-6 L 0.04757 4.0740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57 4.07407E-6 L 0.07153 4.07407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5" grpId="2" animBg="1"/>
      <p:bldP spid="45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err="1" smtClean="0"/>
              <a:t>InputStream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input</a:t>
            </a:r>
            <a:r>
              <a:rPr lang="en-US" sz="2400" dirty="0" smtClean="0"/>
              <a:t> = new </a:t>
            </a:r>
            <a:r>
              <a:rPr lang="en-US" sz="2400" dirty="0" err="1" smtClean="0"/>
              <a:t>ByteArrayInputStream</a:t>
            </a:r>
            <a:r>
              <a:rPr lang="en-US" sz="2400" dirty="0" smtClean="0"/>
              <a:t>(stream);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byte </a:t>
            </a:r>
            <a:r>
              <a:rPr lang="en-US" sz="2400" dirty="0" err="1" smtClean="0"/>
              <a:t>byteDaVez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en-US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>
                <a:solidFill>
                  <a:schemeClr val="accent6"/>
                </a:solidFill>
              </a:rPr>
              <a:t>/* Exibe todos os bytes, um de cada vez. */</a:t>
            </a:r>
            <a:endParaRPr lang="en-US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while ((</a:t>
            </a:r>
            <a:r>
              <a:rPr lang="en-US" sz="2400" dirty="0" err="1" smtClean="0">
                <a:solidFill>
                  <a:srgbClr val="FFC000"/>
                </a:solidFill>
              </a:rPr>
              <a:t>byteDaVez</a:t>
            </a:r>
            <a:r>
              <a:rPr lang="en-US" sz="2400" dirty="0" smtClean="0">
                <a:solidFill>
                  <a:srgbClr val="FFC000"/>
                </a:solidFill>
              </a:rPr>
              <a:t> = (byte) </a:t>
            </a:r>
            <a:r>
              <a:rPr lang="en-US" sz="2400" dirty="0" err="1" smtClean="0">
                <a:solidFill>
                  <a:srgbClr val="FFC000"/>
                </a:solidFill>
              </a:rPr>
              <a:t>input.read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) &gt; -1)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	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byteDaVez</a:t>
            </a:r>
            <a:r>
              <a:rPr lang="en-US" sz="24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  <p:grpSp>
        <p:nvGrpSpPr>
          <p:cNvPr id="2" name="Grupo 7"/>
          <p:cNvGrpSpPr/>
          <p:nvPr/>
        </p:nvGrpSpPr>
        <p:grpSpPr>
          <a:xfrm>
            <a:off x="467544" y="5445224"/>
            <a:ext cx="8064896" cy="288032"/>
            <a:chOff x="467544" y="5445224"/>
            <a:chExt cx="8064896" cy="288032"/>
          </a:xfrm>
        </p:grpSpPr>
        <p:sp>
          <p:nvSpPr>
            <p:cNvPr id="9" name="Retângulo 8"/>
            <p:cNvSpPr/>
            <p:nvPr/>
          </p:nvSpPr>
          <p:spPr>
            <a:xfrm>
              <a:off x="4675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Ý</a:t>
              </a:r>
              <a:endParaRPr lang="pt-BR" sz="900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835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w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995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1156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ÿ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3316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À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54766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°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76368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í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97971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Ù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19573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41176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62778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84380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Û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05983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Y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27585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ô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49188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±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0790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ê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92392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#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13995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435597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457200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?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78802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@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00404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¶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22007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k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43609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65212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$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58681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ð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0841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»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3001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¼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5162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ƒ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7322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‡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6948264" y="5445224"/>
              <a:ext cx="720080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...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76683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æ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78843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81003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†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3164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3</a:t>
              </a:r>
            </a:p>
          </p:txBody>
        </p:sp>
      </p:grpSp>
      <p:sp>
        <p:nvSpPr>
          <p:cNvPr id="45" name="Seta para baixo 44"/>
          <p:cNvSpPr/>
          <p:nvPr/>
        </p:nvSpPr>
        <p:spPr>
          <a:xfrm>
            <a:off x="441648" y="5013176"/>
            <a:ext cx="244152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9"/>
          <p:cNvGrpSpPr/>
          <p:nvPr/>
        </p:nvGrpSpPr>
        <p:grpSpPr>
          <a:xfrm>
            <a:off x="3851920" y="1628800"/>
            <a:ext cx="4752901" cy="2673007"/>
            <a:chOff x="4211960" y="2348881"/>
            <a:chExt cx="4752901" cy="2673007"/>
          </a:xfrm>
        </p:grpSpPr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4211960" y="2348881"/>
              <a:ext cx="4320480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" name="CaixaDeTexto 47"/>
            <p:cNvSpPr txBox="1"/>
            <p:nvPr/>
          </p:nvSpPr>
          <p:spPr bwMode="auto">
            <a:xfrm>
              <a:off x="6660232" y="4437113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InputStream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50" name="Conector de seta reta 10"/>
            <p:cNvCxnSpPr>
              <a:cxnSpLocks noChangeShapeType="1"/>
              <a:stCxn id="48" idx="0"/>
            </p:cNvCxnSpPr>
            <p:nvPr/>
          </p:nvCxnSpPr>
          <p:spPr bwMode="auto">
            <a:xfrm flipV="1">
              <a:off x="7812547" y="2839826"/>
              <a:ext cx="0" cy="1597287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0.88559 4.07407E-6 " pathEditMode="fixed" rAng="0" ptsTypes="AA">
                                      <p:cBhvr>
                                        <p:cTn id="5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en-US" dirty="0" err="1" smtClean="0"/>
              <a:t>int</a:t>
            </a:r>
            <a:r>
              <a:rPr lang="en-US" dirty="0" smtClean="0"/>
              <a:t> read(byte[])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Principal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</a:t>
            </a:r>
            <a:r>
              <a:rPr lang="en-US" sz="2400" dirty="0" err="1" smtClean="0"/>
              <a:t>o</a:t>
            </a:r>
            <a:r>
              <a:rPr lang="en-US" sz="2400" dirty="0" smtClean="0"/>
              <a:t> da </a:t>
            </a:r>
            <a:r>
              <a:rPr lang="en-US" sz="2400" dirty="0" err="1" smtClean="0"/>
              <a:t>classe</a:t>
            </a:r>
            <a:r>
              <a:rPr lang="en-US" sz="2400" dirty="0" smtClean="0"/>
              <a:t> </a:t>
            </a:r>
            <a:r>
              <a:rPr lang="en-US" sz="2400" dirty="0" err="1" smtClean="0"/>
              <a:t>InputStream</a:t>
            </a:r>
            <a:r>
              <a:rPr lang="en-US" sz="2400" dirty="0" smtClean="0"/>
              <a:t>.</a:t>
            </a:r>
            <a:endParaRPr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eaLnBrk="1" hangingPunct="1">
              <a:spcBef>
                <a:spcPts val="3000"/>
              </a:spcBef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leitura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diversos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bytes de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só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vez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armazenando-os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array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especificado</a:t>
            </a:r>
            <a:r>
              <a:rPr lang="en-US" sz="24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Após</a:t>
            </a:r>
            <a:r>
              <a:rPr lang="en-US" sz="2400" dirty="0" smtClean="0"/>
              <a:t> </a:t>
            </a:r>
            <a:r>
              <a:rPr lang="en-US" sz="2400" dirty="0" err="1" smtClean="0"/>
              <a:t>realizar</a:t>
            </a:r>
            <a:r>
              <a:rPr lang="en-US" sz="2400" dirty="0" smtClean="0"/>
              <a:t> a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um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</a:t>
            </a:r>
            <a:r>
              <a:rPr lang="en-US" sz="2400" dirty="0" err="1" smtClean="0"/>
              <a:t>inteiro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informando</a:t>
            </a:r>
            <a:r>
              <a:rPr lang="en-US" sz="2400" dirty="0" smtClean="0"/>
              <a:t> </a:t>
            </a:r>
            <a:r>
              <a:rPr lang="en-US" sz="2400" dirty="0" err="1" smtClean="0"/>
              <a:t>quantos</a:t>
            </a:r>
            <a:r>
              <a:rPr lang="en-US" sz="2400" dirty="0" smtClean="0"/>
              <a:t> bytes </a:t>
            </a:r>
            <a:r>
              <a:rPr lang="en-US" sz="2400" dirty="0" err="1" smtClean="0"/>
              <a:t>foram</a:t>
            </a:r>
            <a:r>
              <a:rPr lang="en-US" sz="2400" dirty="0" smtClean="0"/>
              <a:t> </a:t>
            </a:r>
            <a:r>
              <a:rPr lang="en-US" sz="2400" dirty="0" err="1" smtClean="0"/>
              <a:t>realmente</a:t>
            </a:r>
            <a:r>
              <a:rPr lang="en-US" sz="2400" dirty="0" smtClean="0"/>
              <a:t> lidos.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InputStream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input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FileInputStream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(“C:\\foto.jpg”);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byte[] dados = new byte[20];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400" dirty="0" smtClean="0">
              <a:solidFill>
                <a:srgbClr val="FFC000"/>
              </a:solidFill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400" dirty="0" smtClean="0">
                <a:solidFill>
                  <a:schemeClr val="accent6"/>
                </a:solidFill>
              </a:rPr>
              <a:t>/* Tenta realizar a leitura dos próximos 20 bytes. */</a:t>
            </a:r>
            <a:endParaRPr lang="en-US" sz="2400" dirty="0" smtClean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FFC000"/>
                </a:solidFill>
              </a:rPr>
              <a:t>int</a:t>
            </a:r>
            <a:r>
              <a:rPr lang="en-US" sz="2400" dirty="0" smtClean="0"/>
              <a:t> quant = </a:t>
            </a:r>
            <a:r>
              <a:rPr lang="en-US" sz="2400" dirty="0" err="1" smtClean="0">
                <a:solidFill>
                  <a:srgbClr val="FFC000"/>
                </a:solidFill>
              </a:rPr>
              <a:t>input.read</a:t>
            </a:r>
            <a:r>
              <a:rPr lang="en-US" sz="2400" dirty="0" smtClean="0">
                <a:solidFill>
                  <a:srgbClr val="FFC000"/>
                </a:solidFill>
              </a:rPr>
              <a:t>(</a:t>
            </a:r>
            <a:r>
              <a:rPr lang="en-US" sz="2400" dirty="0" smtClean="0"/>
              <a:t>dados</a:t>
            </a:r>
            <a:r>
              <a:rPr lang="en-US" sz="2400" dirty="0" smtClean="0">
                <a:solidFill>
                  <a:srgbClr val="FFC000"/>
                </a:solidFill>
              </a:rPr>
              <a:t>)</a:t>
            </a:r>
            <a:r>
              <a:rPr lang="en-US" sz="2400" dirty="0" smtClean="0"/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Foram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lidos ” +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 smtClean="0"/>
              <a:t>	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 + “ bytes do stream);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  <p:grpSp>
        <p:nvGrpSpPr>
          <p:cNvPr id="2" name="Grupo 7"/>
          <p:cNvGrpSpPr/>
          <p:nvPr/>
        </p:nvGrpSpPr>
        <p:grpSpPr>
          <a:xfrm>
            <a:off x="467544" y="5445224"/>
            <a:ext cx="8064896" cy="288032"/>
            <a:chOff x="467544" y="5445224"/>
            <a:chExt cx="8064896" cy="288032"/>
          </a:xfrm>
        </p:grpSpPr>
        <p:sp>
          <p:nvSpPr>
            <p:cNvPr id="9" name="Retângulo 8"/>
            <p:cNvSpPr/>
            <p:nvPr/>
          </p:nvSpPr>
          <p:spPr>
            <a:xfrm>
              <a:off x="4675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Ý</a:t>
              </a:r>
              <a:endParaRPr lang="pt-BR" sz="900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835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w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995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1156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ÿ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3316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À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54766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°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76368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í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97971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Ù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19573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41176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62778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84380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Û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05983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Y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27585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ô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49188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±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0790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ê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92392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#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13995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435597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457200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?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78802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@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00404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¶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22007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k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43609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65212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$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58681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ð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0841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»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3001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¼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5162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ƒ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7322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‡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6948264" y="5445224"/>
              <a:ext cx="720080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...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76683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æ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78843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81003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†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3164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3</a:t>
              </a:r>
            </a:p>
          </p:txBody>
        </p:sp>
      </p:grpSp>
      <p:sp>
        <p:nvSpPr>
          <p:cNvPr id="45" name="Seta para baixo 44"/>
          <p:cNvSpPr/>
          <p:nvPr/>
        </p:nvSpPr>
        <p:spPr>
          <a:xfrm>
            <a:off x="441648" y="5013176"/>
            <a:ext cx="244152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0.47344 4.07407E-6 " pathEditMode="fixed" rAng="0" ptsTypes="AA">
                                      <p:cBhvr>
                                        <p:cTn id="3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InputStream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input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FileInputStream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(“C:\\foto.jpg”);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byte[] </a:t>
            </a:r>
            <a:r>
              <a:rPr lang="en-US" sz="2400" kern="120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dados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byte[1024];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comp</a:t>
            </a:r>
            <a:r>
              <a:rPr lang="en-US" sz="2400" dirty="0" smtClean="0"/>
              <a:t>;</a:t>
            </a:r>
            <a:endParaRPr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endParaRPr lang="en-US" sz="2400" dirty="0" smtClean="0">
              <a:solidFill>
                <a:srgbClr val="FFC000"/>
              </a:solidFill>
            </a:endParaRP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>
                <a:solidFill>
                  <a:schemeClr val="accent6"/>
                </a:solidFill>
              </a:rPr>
              <a:t>/* Lê todos os bytes, 1024 por vez. */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smtClean="0"/>
              <a:t>while ((</a:t>
            </a:r>
            <a:r>
              <a:rPr lang="en-US" sz="2400" dirty="0" smtClean="0">
                <a:solidFill>
                  <a:srgbClr val="FFC000"/>
                </a:solidFill>
              </a:rPr>
              <a:t>comp = </a:t>
            </a:r>
            <a:r>
              <a:rPr lang="en-US" sz="2400" dirty="0" err="1" smtClean="0">
                <a:solidFill>
                  <a:srgbClr val="FFC000"/>
                </a:solidFill>
              </a:rPr>
              <a:t>input.read</a:t>
            </a:r>
            <a:r>
              <a:rPr lang="en-US" sz="2400" dirty="0" smtClean="0">
                <a:solidFill>
                  <a:srgbClr val="FFC000"/>
                </a:solidFill>
              </a:rPr>
              <a:t>(dados)</a:t>
            </a:r>
            <a:r>
              <a:rPr lang="en-US" sz="2400" dirty="0" smtClean="0"/>
              <a:t>) &gt; -1) {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smtClean="0">
                <a:solidFill>
                  <a:schemeClr val="accent6"/>
                </a:solidFill>
              </a:rPr>
              <a:t>	/* </a:t>
            </a:r>
            <a:r>
              <a:rPr lang="en-US" sz="2400" dirty="0" err="1" smtClean="0">
                <a:solidFill>
                  <a:schemeClr val="accent6"/>
                </a:solidFill>
              </a:rPr>
              <a:t>Exibe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 err="1" smtClean="0">
                <a:solidFill>
                  <a:schemeClr val="accent6"/>
                </a:solidFill>
              </a:rPr>
              <a:t>os</a:t>
            </a:r>
            <a:r>
              <a:rPr lang="en-US" sz="2400" dirty="0" smtClean="0">
                <a:solidFill>
                  <a:schemeClr val="accent6"/>
                </a:solidFill>
              </a:rPr>
              <a:t> bytes lidos */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smtClean="0">
                <a:solidFill>
                  <a:srgbClr val="FFC000"/>
                </a:solidFill>
              </a:rPr>
              <a:t>	</a:t>
            </a:r>
            <a:r>
              <a:rPr lang="en-US" sz="2400" dirty="0" smtClean="0"/>
              <a:t>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</a:t>
            </a:r>
            <a:r>
              <a:rPr lang="en-US" sz="2400" dirty="0" smtClean="0">
                <a:solidFill>
                  <a:srgbClr val="FFC000"/>
                </a:solidFill>
              </a:rPr>
              <a:t>comp</a:t>
            </a:r>
            <a:r>
              <a:rPr lang="en-US" sz="2400" dirty="0" smtClean="0"/>
              <a:t>; </a:t>
            </a:r>
            <a:r>
              <a:rPr lang="en-US" sz="2400" dirty="0" err="1" smtClean="0"/>
              <a:t>i</a:t>
            </a:r>
            <a:r>
              <a:rPr lang="en-US" sz="2400" dirty="0" smtClean="0"/>
              <a:t>++) {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smtClean="0"/>
              <a:t>	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C000"/>
                </a:solidFill>
              </a:rPr>
              <a:t>dados[</a:t>
            </a:r>
            <a:r>
              <a:rPr lang="en-US" sz="2400" dirty="0" err="1" smtClean="0">
                <a:solidFill>
                  <a:srgbClr val="FFC000"/>
                </a:solidFill>
              </a:rPr>
              <a:t>i</a:t>
            </a:r>
            <a:r>
              <a:rPr lang="en-US" sz="2400" dirty="0" smtClean="0">
                <a:solidFill>
                  <a:srgbClr val="FFC000"/>
                </a:solidFill>
              </a:rPr>
              <a:t>]</a:t>
            </a:r>
            <a:r>
              <a:rPr lang="en-US" sz="2400" dirty="0" smtClean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smtClean="0"/>
              <a:t>	}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smtClean="0"/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15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int</a:t>
            </a:r>
            <a:r>
              <a:rPr lang="en-US" dirty="0" smtClean="0"/>
              <a:t> read(byte</a:t>
            </a:r>
            <a:r>
              <a:rPr lang="en-US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[], </a:t>
            </a:r>
            <a:r>
              <a:rPr lang="en-US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Realiza</a:t>
            </a:r>
            <a:r>
              <a:rPr lang="en-US" sz="2400" dirty="0" smtClean="0"/>
              <a:t> a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de </a:t>
            </a:r>
            <a:r>
              <a:rPr lang="en-US" sz="2400" dirty="0" err="1" smtClean="0"/>
              <a:t>diversos</a:t>
            </a:r>
            <a:r>
              <a:rPr lang="en-US" sz="2400" dirty="0" smtClean="0"/>
              <a:t> bytes de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só</a:t>
            </a:r>
            <a:r>
              <a:rPr lang="en-US" sz="2400" dirty="0" smtClean="0"/>
              <a:t> </a:t>
            </a:r>
            <a:r>
              <a:rPr lang="en-US" sz="2400" dirty="0" err="1" smtClean="0"/>
              <a:t>vez</a:t>
            </a:r>
            <a:r>
              <a:rPr lang="en-US" sz="2400" dirty="0" smtClean="0"/>
              <a:t> </a:t>
            </a:r>
            <a:r>
              <a:rPr lang="en-US" sz="2400" dirty="0" err="1" smtClean="0"/>
              <a:t>armazenando-os</a:t>
            </a:r>
            <a:r>
              <a:rPr lang="en-US" sz="2400" dirty="0" smtClean="0"/>
              <a:t> no array </a:t>
            </a:r>
            <a:r>
              <a:rPr lang="en-US" sz="2400" dirty="0" err="1" smtClean="0"/>
              <a:t>especificado</a:t>
            </a:r>
            <a:r>
              <a:rPr lang="en-US" sz="2400" dirty="0" smtClean="0"/>
              <a:t> e </a:t>
            </a:r>
            <a:r>
              <a:rPr lang="en-US" sz="2400" dirty="0" err="1" smtClean="0"/>
              <a:t>nas</a:t>
            </a:r>
            <a:r>
              <a:rPr lang="en-US" sz="2400" dirty="0" smtClean="0"/>
              <a:t> </a:t>
            </a:r>
            <a:r>
              <a:rPr lang="en-US" sz="2400" dirty="0" err="1" smtClean="0"/>
              <a:t>posições</a:t>
            </a:r>
            <a:r>
              <a:rPr lang="en-US" sz="2400" dirty="0" smtClean="0"/>
              <a:t> </a:t>
            </a:r>
            <a:r>
              <a:rPr lang="en-US" sz="2400" dirty="0" err="1" smtClean="0"/>
              <a:t>especificadas</a:t>
            </a:r>
            <a:r>
              <a:rPr lang="en-US" sz="24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Após</a:t>
            </a:r>
            <a:r>
              <a:rPr lang="en-US" sz="2400" dirty="0" smtClean="0"/>
              <a:t> </a:t>
            </a:r>
            <a:r>
              <a:rPr lang="en-US" sz="2400" dirty="0" err="1" smtClean="0"/>
              <a:t>realizar</a:t>
            </a:r>
            <a:r>
              <a:rPr lang="en-US" sz="2400" dirty="0" smtClean="0"/>
              <a:t> a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um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</a:t>
            </a:r>
            <a:r>
              <a:rPr lang="en-US" sz="2400" dirty="0" err="1" smtClean="0"/>
              <a:t>inteiro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informando</a:t>
            </a:r>
            <a:r>
              <a:rPr lang="en-US" sz="2400" dirty="0" smtClean="0"/>
              <a:t> </a:t>
            </a:r>
            <a:r>
              <a:rPr lang="en-US" sz="2400" dirty="0" err="1" smtClean="0"/>
              <a:t>quantos</a:t>
            </a:r>
            <a:r>
              <a:rPr lang="en-US" sz="2400" dirty="0" smtClean="0"/>
              <a:t> bytes </a:t>
            </a:r>
            <a:r>
              <a:rPr lang="en-US" sz="2400" dirty="0" err="1" smtClean="0"/>
              <a:t>foram</a:t>
            </a:r>
            <a:r>
              <a:rPr lang="en-US" sz="2400" dirty="0" smtClean="0"/>
              <a:t> </a:t>
            </a:r>
            <a:r>
              <a:rPr lang="en-US" sz="2400" dirty="0" err="1" smtClean="0"/>
              <a:t>realmente</a:t>
            </a:r>
            <a:r>
              <a:rPr lang="en-US" sz="2400" dirty="0" smtClean="0"/>
              <a:t> lidos.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long skip(long)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Avança</a:t>
            </a:r>
            <a:r>
              <a:rPr lang="en-US" sz="2400" dirty="0" smtClean="0"/>
              <a:t> o </a:t>
            </a:r>
            <a:r>
              <a:rPr lang="en-US" sz="2400" dirty="0" err="1" smtClean="0"/>
              <a:t>posiciondor</a:t>
            </a:r>
            <a:r>
              <a:rPr lang="en-US" sz="2400" dirty="0" smtClean="0"/>
              <a:t> de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</a:t>
            </a:r>
            <a:r>
              <a:rPr lang="en-US" sz="2400" dirty="0" err="1" smtClean="0"/>
              <a:t>sem</a:t>
            </a:r>
            <a:r>
              <a:rPr lang="en-US" sz="2400" dirty="0" smtClean="0"/>
              <a:t> </a:t>
            </a:r>
            <a:r>
              <a:rPr lang="en-US" sz="2400" dirty="0" err="1" smtClean="0"/>
              <a:t>capturar</a:t>
            </a:r>
            <a:r>
              <a:rPr lang="en-US" sz="2400" dirty="0" smtClean="0"/>
              <a:t> </a:t>
            </a:r>
            <a:r>
              <a:rPr lang="en-US" sz="2400" dirty="0" err="1" smtClean="0"/>
              <a:t>nenhuma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informação</a:t>
            </a:r>
            <a:r>
              <a:rPr lang="en-US" sz="2400" dirty="0" smtClean="0"/>
              <a:t> do stream.</a:t>
            </a: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FileInputStream</a:t>
            </a:r>
            <a:r>
              <a:rPr lang="pt-BR" sz="2200" dirty="0" smtClean="0"/>
              <a:t>(“</a:t>
            </a:r>
            <a:r>
              <a:rPr lang="pt-BR" sz="2200" spc="-100" dirty="0" smtClean="0"/>
              <a:t>C:\\plan1.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byte[] </a:t>
            </a:r>
            <a:r>
              <a:rPr lang="pt-BR" sz="2200" dirty="0" err="1" smtClean="0"/>
              <a:t>stream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byte[35];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smtClean="0"/>
              <a:t>input.read(</a:t>
            </a:r>
            <a:r>
              <a:rPr lang="pt-BR" sz="2200" dirty="0" err="1" smtClean="0"/>
              <a:t>stream</a:t>
            </a:r>
            <a:r>
              <a:rPr lang="pt-BR" sz="2200" dirty="0" smtClean="0"/>
              <a:t>);</a:t>
            </a:r>
            <a:r>
              <a:rPr lang="pt-BR" sz="2200" dirty="0" smtClean="0">
                <a:solidFill>
                  <a:schemeClr val="accent6"/>
                </a:solidFill>
              </a:rPr>
              <a:t>	/* Lê 35 bytes. */</a:t>
            </a:r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smtClean="0">
                <a:solidFill>
                  <a:srgbClr val="FFC000"/>
                </a:solidFill>
              </a:rPr>
              <a:t>input.</a:t>
            </a:r>
            <a:r>
              <a:rPr lang="pt-BR" sz="2200" dirty="0" err="1" smtClean="0">
                <a:solidFill>
                  <a:srgbClr val="FFC000"/>
                </a:solidFill>
              </a:rPr>
              <a:t>skip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20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	</a:t>
            </a:r>
            <a:r>
              <a:rPr lang="pt-BR" sz="2200" dirty="0" smtClean="0">
                <a:solidFill>
                  <a:schemeClr val="accent6"/>
                </a:solidFill>
              </a:rPr>
              <a:t>/* “Pula” 20 posições. */</a:t>
            </a:r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smtClean="0"/>
              <a:t>input.read(</a:t>
            </a:r>
            <a:r>
              <a:rPr lang="pt-BR" sz="2200" dirty="0" err="1" smtClean="0"/>
              <a:t>stream</a:t>
            </a:r>
            <a:r>
              <a:rPr lang="pt-BR" sz="2200" dirty="0" smtClean="0"/>
              <a:t>);	</a:t>
            </a:r>
            <a:r>
              <a:rPr lang="pt-BR" sz="2200" dirty="0" smtClean="0">
                <a:solidFill>
                  <a:schemeClr val="accent6"/>
                </a:solidFill>
              </a:rPr>
              <a:t>/* Lê mais 35 bytes. */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 eaLnBrk="1" hangingPunct="1"/>
            <a:r>
              <a:rPr lang="en-US" dirty="0" err="1" smtClean="0"/>
              <a:t>int</a:t>
            </a:r>
            <a:r>
              <a:rPr lang="en-US" dirty="0" smtClean="0"/>
              <a:t> available()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dirty="0" err="1" smtClean="0"/>
              <a:t>Tenta</a:t>
            </a:r>
            <a:r>
              <a:rPr lang="en-US" sz="2000" dirty="0" smtClean="0"/>
              <a:t> </a:t>
            </a:r>
            <a:r>
              <a:rPr lang="en-US" sz="2000" dirty="0" err="1" smtClean="0"/>
              <a:t>obter</a:t>
            </a:r>
            <a:r>
              <a:rPr lang="en-US" sz="2000" dirty="0" smtClean="0"/>
              <a:t> a </a:t>
            </a:r>
            <a:r>
              <a:rPr lang="en-US" sz="2000" dirty="0" err="1" smtClean="0"/>
              <a:t>quantidade</a:t>
            </a:r>
            <a:r>
              <a:rPr lang="en-US" sz="2000" dirty="0" smtClean="0"/>
              <a:t> de bytes </a:t>
            </a:r>
            <a:r>
              <a:rPr lang="en-US" sz="2000" dirty="0" err="1" smtClean="0"/>
              <a:t>disponíveis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leitura</a:t>
            </a:r>
            <a:r>
              <a:rPr lang="en-US" sz="2000" dirty="0" smtClean="0"/>
              <a:t> de um stream.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dirty="0" err="1" smtClean="0"/>
              <a:t>Método</a:t>
            </a:r>
            <a:r>
              <a:rPr lang="en-US" sz="2000" dirty="0" smtClean="0"/>
              <a:t> </a:t>
            </a:r>
            <a:r>
              <a:rPr lang="en-US" sz="2000" dirty="0" err="1" smtClean="0"/>
              <a:t>não</a:t>
            </a:r>
            <a:r>
              <a:rPr lang="en-US" sz="2000" dirty="0" smtClean="0"/>
              <a:t> </a:t>
            </a:r>
            <a:r>
              <a:rPr lang="en-US" sz="2000" dirty="0" err="1" smtClean="0"/>
              <a:t>confiável</a:t>
            </a:r>
            <a:r>
              <a:rPr lang="en-US" sz="2000" dirty="0" smtClean="0"/>
              <a:t> </a:t>
            </a:r>
            <a:r>
              <a:rPr lang="en-US" sz="2000" dirty="0" err="1" smtClean="0"/>
              <a:t>em</a:t>
            </a:r>
            <a:r>
              <a:rPr lang="en-US" sz="2000" dirty="0" smtClean="0"/>
              <a:t> </a:t>
            </a:r>
            <a:r>
              <a:rPr lang="en-US" sz="2000" dirty="0" err="1" smtClean="0"/>
              <a:t>algumas</a:t>
            </a:r>
            <a:r>
              <a:rPr lang="en-US" sz="2000" dirty="0" smtClean="0"/>
              <a:t> </a:t>
            </a:r>
            <a:r>
              <a:rPr lang="en-US" sz="2000" dirty="0" err="1" smtClean="0"/>
              <a:t>implementações</a:t>
            </a:r>
            <a:r>
              <a:rPr lang="en-US" sz="2000" dirty="0" smtClean="0"/>
              <a:t>.</a:t>
            </a: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FileInputStream</a:t>
            </a:r>
            <a:r>
              <a:rPr lang="pt-BR" sz="2200" dirty="0" smtClean="0"/>
              <a:t>(“</a:t>
            </a:r>
            <a:r>
              <a:rPr lang="pt-BR" sz="2200" spc="-100" dirty="0" smtClean="0"/>
              <a:t>C:\\plan1.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int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quant</a:t>
            </a:r>
            <a:r>
              <a:rPr lang="pt-BR" sz="2200" dirty="0" smtClean="0"/>
              <a:t> = </a:t>
            </a:r>
            <a:r>
              <a:rPr lang="pt-BR" sz="2200" dirty="0" smtClean="0">
                <a:solidFill>
                  <a:srgbClr val="FFC000"/>
                </a:solidFill>
              </a:rPr>
              <a:t>input.</a:t>
            </a:r>
            <a:r>
              <a:rPr lang="pt-BR" sz="2200" dirty="0" err="1" smtClean="0">
                <a:solidFill>
                  <a:srgbClr val="FFC000"/>
                </a:solidFill>
              </a:rPr>
              <a:t>available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  <a:tabLst>
                <a:tab pos="3851275" algn="l"/>
              </a:tabLst>
            </a:pPr>
            <a:r>
              <a:rPr lang="pt-BR" sz="2200" dirty="0" smtClean="0"/>
              <a:t>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(“Existem aproximadamente” + </a:t>
            </a:r>
            <a:r>
              <a:rPr lang="pt-BR" sz="2200" dirty="0" err="1" smtClean="0">
                <a:solidFill>
                  <a:srgbClr val="FFC000"/>
                </a:solidFill>
              </a:rPr>
              <a:t>quant</a:t>
            </a:r>
            <a:r>
              <a:rPr lang="pt-BR" sz="2200" dirty="0" smtClean="0"/>
              <a:t> +</a:t>
            </a:r>
          </a:p>
          <a:p>
            <a:pPr marL="449263" indent="0">
              <a:spcBef>
                <a:spcPts val="0"/>
              </a:spcBef>
              <a:buNone/>
              <a:tabLst>
                <a:tab pos="1081088" algn="l"/>
              </a:tabLst>
            </a:pPr>
            <a:r>
              <a:rPr lang="pt-BR" sz="2200" dirty="0" smtClean="0"/>
              <a:t>	“ bytes disponíveis para leitura.”);</a:t>
            </a:r>
            <a:endParaRPr lang="pt-BR" sz="2200" dirty="0" smtClean="0">
              <a:solidFill>
                <a:schemeClr val="accent6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void close()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dirty="0" err="1" smtClean="0"/>
              <a:t>Encerra</a:t>
            </a:r>
            <a:r>
              <a:rPr lang="en-US" sz="2000" dirty="0" smtClean="0"/>
              <a:t> o stream de </a:t>
            </a:r>
            <a:r>
              <a:rPr lang="en-US" sz="2000" dirty="0" err="1" smtClean="0"/>
              <a:t>entrada</a:t>
            </a:r>
            <a:r>
              <a:rPr lang="en-US" sz="2000" dirty="0" smtClean="0"/>
              <a:t> </a:t>
            </a:r>
            <a:r>
              <a:rPr lang="en-US" sz="2000" dirty="0" err="1" smtClean="0"/>
              <a:t>liberando</a:t>
            </a:r>
            <a:r>
              <a:rPr lang="en-US" sz="2000" dirty="0" smtClean="0"/>
              <a:t> o </a:t>
            </a:r>
            <a:r>
              <a:rPr lang="en-US" sz="2000" dirty="0" err="1" smtClean="0"/>
              <a:t>recurso</a:t>
            </a:r>
            <a:r>
              <a:rPr lang="en-US" sz="2000" dirty="0" smtClean="0"/>
              <a:t> (</a:t>
            </a:r>
            <a:r>
              <a:rPr lang="en-US" sz="2000" dirty="0" err="1" smtClean="0"/>
              <a:t>arquivo</a:t>
            </a:r>
            <a:r>
              <a:rPr lang="en-US" sz="2000" dirty="0" smtClean="0"/>
              <a:t> </a:t>
            </a:r>
            <a:r>
              <a:rPr lang="en-US" sz="2000" dirty="0" err="1" smtClean="0"/>
              <a:t>ou</a:t>
            </a:r>
            <a:r>
              <a:rPr lang="en-US" sz="2000" dirty="0" smtClean="0"/>
              <a:t> </a:t>
            </a:r>
            <a:r>
              <a:rPr lang="en-US" sz="2000" dirty="0" err="1" smtClean="0"/>
              <a:t>outra</a:t>
            </a:r>
            <a:r>
              <a:rPr lang="en-US" sz="2000" dirty="0" smtClean="0"/>
              <a:t> </a:t>
            </a:r>
            <a:r>
              <a:rPr lang="en-US" sz="2000" dirty="0" err="1" smtClean="0"/>
              <a:t>origem</a:t>
            </a:r>
            <a:r>
              <a:rPr lang="en-US" sz="2000" dirty="0" smtClean="0"/>
              <a:t> de dados) </a:t>
            </a:r>
            <a:r>
              <a:rPr lang="en-US" sz="2000" dirty="0" err="1" smtClean="0"/>
              <a:t>tornando</a:t>
            </a:r>
            <a:r>
              <a:rPr lang="en-US" sz="2000" dirty="0" smtClean="0"/>
              <a:t>-o </a:t>
            </a:r>
            <a:r>
              <a:rPr lang="en-US" sz="2000" dirty="0" err="1" smtClean="0"/>
              <a:t>disponível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utilização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outros</a:t>
            </a:r>
            <a:r>
              <a:rPr lang="en-US" sz="2000" dirty="0" smtClean="0"/>
              <a:t> </a:t>
            </a:r>
            <a:r>
              <a:rPr lang="en-US" sz="2000" dirty="0" err="1" smtClean="0"/>
              <a:t>programas</a:t>
            </a:r>
            <a:r>
              <a:rPr lang="en-US" sz="2000" dirty="0" smtClean="0"/>
              <a:t> do </a:t>
            </a:r>
            <a:r>
              <a:rPr lang="en-US" sz="2000" dirty="0" err="1" smtClean="0"/>
              <a:t>sistema</a:t>
            </a:r>
            <a:r>
              <a:rPr lang="en-US" sz="2000" dirty="0" smtClean="0"/>
              <a:t> </a:t>
            </a:r>
            <a:r>
              <a:rPr lang="en-US" sz="2000" dirty="0" err="1" smtClean="0"/>
              <a:t>operacional</a:t>
            </a:r>
            <a:r>
              <a:rPr lang="en-US" sz="20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dirty="0" smtClean="0"/>
              <a:t>Este </a:t>
            </a:r>
            <a:r>
              <a:rPr lang="en-US" sz="2000" dirty="0" err="1" smtClean="0"/>
              <a:t>método</a:t>
            </a:r>
            <a:r>
              <a:rPr lang="en-US" sz="2000" dirty="0" smtClean="0"/>
              <a:t> </a:t>
            </a:r>
            <a:r>
              <a:rPr lang="en-US" sz="2000" dirty="0" err="1" smtClean="0"/>
              <a:t>deve</a:t>
            </a:r>
            <a:r>
              <a:rPr lang="en-US" sz="2000" dirty="0" smtClean="0"/>
              <a:t> ser </a:t>
            </a:r>
            <a:r>
              <a:rPr lang="en-US" sz="2000" dirty="0" err="1" smtClean="0"/>
              <a:t>executado</a:t>
            </a:r>
            <a:r>
              <a:rPr lang="en-US" sz="2000" dirty="0" smtClean="0"/>
              <a:t> </a:t>
            </a:r>
            <a:r>
              <a:rPr lang="en-US" sz="2000" dirty="0" err="1" smtClean="0"/>
              <a:t>sempre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terminarmos</a:t>
            </a:r>
            <a:r>
              <a:rPr lang="en-US" sz="2000" dirty="0" smtClean="0"/>
              <a:t> a </a:t>
            </a:r>
            <a:r>
              <a:rPr lang="en-US" sz="2000" dirty="0" err="1" smtClean="0"/>
              <a:t>utilização</a:t>
            </a:r>
            <a:r>
              <a:rPr lang="en-US" sz="2000" dirty="0" smtClean="0"/>
              <a:t> do stream.</a:t>
            </a: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FileInputStream</a:t>
            </a:r>
            <a:r>
              <a:rPr lang="pt-BR" sz="2200" dirty="0" smtClean="0"/>
              <a:t>(“</a:t>
            </a:r>
            <a:r>
              <a:rPr lang="pt-BR" sz="2200" spc="-100" dirty="0" smtClean="0"/>
              <a:t>C:\\plan1.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input.close()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Stream</a:t>
            </a:r>
            <a:r>
              <a:rPr lang="pt-BR" dirty="0" smtClean="0"/>
              <a:t> – Fluxo I/O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Introdução</a:t>
            </a:r>
          </a:p>
          <a:p>
            <a:r>
              <a:rPr lang="pt-BR" sz="2400" dirty="0" smtClean="0"/>
              <a:t>Principais Exceptions</a:t>
            </a:r>
          </a:p>
          <a:p>
            <a:r>
              <a:rPr lang="pt-BR" sz="2400" dirty="0" smtClean="0"/>
              <a:t>Arquivos </a:t>
            </a:r>
            <a:r>
              <a:rPr lang="pt-BR" sz="2400" dirty="0" smtClean="0"/>
              <a:t>binários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InputStream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FileInputStream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ByteArrayInputStream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OutputStream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FileOutputStream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ByteArrayOutputStream</a:t>
            </a:r>
            <a:endParaRPr lang="pt-BR" sz="2000" dirty="0" smtClean="0"/>
          </a:p>
          <a:p>
            <a:r>
              <a:rPr lang="pt-BR" sz="2400" dirty="0" smtClean="0"/>
              <a:t>Arquivos de acesso </a:t>
            </a:r>
            <a:r>
              <a:rPr lang="pt-BR" sz="2400" dirty="0" smtClean="0"/>
              <a:t>randômico</a:t>
            </a: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void reset()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smtClean="0"/>
              <a:t>Move o </a:t>
            </a:r>
            <a:r>
              <a:rPr lang="en-US" sz="2400" dirty="0" err="1" smtClean="0"/>
              <a:t>posiciondor</a:t>
            </a:r>
            <a:r>
              <a:rPr lang="en-US" sz="2400" dirty="0" smtClean="0"/>
              <a:t> de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de </a:t>
            </a:r>
            <a:r>
              <a:rPr lang="en-US" sz="2400" dirty="0" err="1" smtClean="0"/>
              <a:t>volta</a:t>
            </a:r>
            <a:r>
              <a:rPr lang="en-US" sz="2400" dirty="0" smtClean="0"/>
              <a:t> </a:t>
            </a:r>
            <a:r>
              <a:rPr lang="en-US" sz="2400" dirty="0" err="1" smtClean="0"/>
              <a:t>ao</a:t>
            </a:r>
            <a:r>
              <a:rPr lang="en-US" sz="2400" dirty="0" smtClean="0"/>
              <a:t> </a:t>
            </a:r>
            <a:r>
              <a:rPr lang="en-US" sz="2400" dirty="0" err="1" smtClean="0"/>
              <a:t>início</a:t>
            </a:r>
            <a:r>
              <a:rPr lang="en-US" sz="2400" dirty="0" smtClean="0"/>
              <a:t> do stream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até</a:t>
            </a:r>
            <a:r>
              <a:rPr lang="en-US" sz="2400" dirty="0" smtClean="0"/>
              <a:t> a </a:t>
            </a:r>
            <a:r>
              <a:rPr lang="en-US" sz="2400" dirty="0" err="1" smtClean="0"/>
              <a:t>marca</a:t>
            </a:r>
            <a:r>
              <a:rPr lang="en-US" sz="2400" dirty="0" smtClean="0"/>
              <a:t> de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</a:t>
            </a:r>
            <a:r>
              <a:rPr lang="en-US" sz="2400" dirty="0" err="1" smtClean="0"/>
              <a:t>estabelecida</a:t>
            </a:r>
            <a:r>
              <a:rPr lang="en-US" sz="2400" dirty="0" smtClean="0"/>
              <a:t> </a:t>
            </a:r>
            <a:r>
              <a:rPr lang="en-US" sz="2400" dirty="0" err="1" smtClean="0"/>
              <a:t>pelo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i="1" dirty="0" smtClean="0"/>
              <a:t>mark(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)</a:t>
            </a:r>
            <a:r>
              <a:rPr lang="en-US" sz="2400" dirty="0" smtClean="0"/>
              <a:t>.</a:t>
            </a: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FileInputStream</a:t>
            </a:r>
            <a:r>
              <a:rPr lang="pt-BR" sz="2200" dirty="0" smtClean="0"/>
              <a:t>(“</a:t>
            </a:r>
            <a:r>
              <a:rPr lang="pt-BR" sz="2200" spc="-100" dirty="0" smtClean="0"/>
              <a:t>C:\\plan1.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byte[] </a:t>
            </a:r>
            <a:r>
              <a:rPr lang="pt-BR" sz="2200" dirty="0" err="1" smtClean="0"/>
              <a:t>stream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byte[.....];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smtClean="0"/>
              <a:t>input.read(</a:t>
            </a:r>
            <a:r>
              <a:rPr lang="pt-BR" sz="2200" dirty="0" err="1" smtClean="0"/>
              <a:t>stream</a:t>
            </a:r>
            <a:r>
              <a:rPr lang="pt-BR" sz="2200" dirty="0" smtClean="0"/>
              <a:t>);</a:t>
            </a:r>
            <a:r>
              <a:rPr lang="pt-BR" sz="2200" dirty="0" smtClean="0">
                <a:solidFill>
                  <a:schemeClr val="accent6"/>
                </a:solidFill>
              </a:rPr>
              <a:t>	/* Lê alguns bytes. */</a:t>
            </a:r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smtClean="0">
                <a:solidFill>
                  <a:srgbClr val="FFC000"/>
                </a:solidFill>
              </a:rPr>
              <a:t>input.reset()</a:t>
            </a:r>
            <a:r>
              <a:rPr lang="pt-BR" sz="2200" dirty="0" smtClean="0"/>
              <a:t>;	</a:t>
            </a:r>
            <a:r>
              <a:rPr lang="pt-BR" sz="2200" dirty="0" smtClean="0">
                <a:solidFill>
                  <a:schemeClr val="accent6"/>
                </a:solidFill>
              </a:rPr>
              <a:t>/* Volta o </a:t>
            </a:r>
            <a:r>
              <a:rPr lang="pt-BR" sz="2200" dirty="0" err="1" smtClean="0">
                <a:solidFill>
                  <a:schemeClr val="accent6"/>
                </a:solidFill>
              </a:rPr>
              <a:t>posicionador</a:t>
            </a:r>
            <a:r>
              <a:rPr lang="pt-BR" sz="2200" dirty="0" smtClean="0">
                <a:solidFill>
                  <a:schemeClr val="accent6"/>
                </a:solidFill>
              </a:rPr>
              <a:t> para o início. */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void mark(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Marca</a:t>
            </a:r>
            <a:r>
              <a:rPr lang="en-US" sz="2400" dirty="0" smtClean="0"/>
              <a:t> a </a:t>
            </a:r>
            <a:r>
              <a:rPr lang="en-US" sz="2400" dirty="0" err="1" smtClean="0"/>
              <a:t>posição</a:t>
            </a:r>
            <a:r>
              <a:rPr lang="en-US" sz="2400" dirty="0" smtClean="0"/>
              <a:t> </a:t>
            </a:r>
            <a:r>
              <a:rPr lang="en-US" sz="2400" dirty="0" err="1" smtClean="0"/>
              <a:t>atual</a:t>
            </a:r>
            <a:r>
              <a:rPr lang="en-US" sz="2400" dirty="0" smtClean="0"/>
              <a:t> </a:t>
            </a:r>
            <a:r>
              <a:rPr lang="en-US" sz="2400" dirty="0" err="1" smtClean="0"/>
              <a:t>fazendo</a:t>
            </a:r>
            <a:r>
              <a:rPr lang="en-US" sz="2400" dirty="0" smtClean="0"/>
              <a:t> com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chamada</a:t>
            </a:r>
            <a:r>
              <a:rPr lang="en-US" sz="2400" dirty="0" smtClean="0"/>
              <a:t> </a:t>
            </a:r>
            <a:r>
              <a:rPr lang="en-US" sz="2400" dirty="0" err="1" smtClean="0"/>
              <a:t>ao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i="1" dirty="0" smtClean="0"/>
              <a:t>reset()</a:t>
            </a:r>
            <a:r>
              <a:rPr lang="en-US" sz="2400" dirty="0" smtClean="0"/>
              <a:t> </a:t>
            </a:r>
            <a:r>
              <a:rPr lang="en-US" sz="2400" dirty="0" err="1" smtClean="0"/>
              <a:t>faça</a:t>
            </a:r>
            <a:r>
              <a:rPr lang="en-US" sz="2400" dirty="0" smtClean="0"/>
              <a:t> o </a:t>
            </a:r>
            <a:r>
              <a:rPr lang="en-US" sz="2400" dirty="0" err="1" smtClean="0"/>
              <a:t>posicionador</a:t>
            </a:r>
            <a:r>
              <a:rPr lang="en-US" sz="2400" dirty="0" smtClean="0"/>
              <a:t> </a:t>
            </a:r>
            <a:r>
              <a:rPr lang="en-US" sz="2400" dirty="0" err="1" smtClean="0"/>
              <a:t>saltar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ali</a:t>
            </a:r>
            <a:r>
              <a:rPr lang="en-US" sz="24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Ao</a:t>
            </a:r>
            <a:r>
              <a:rPr lang="en-US" sz="2400" dirty="0" smtClean="0"/>
              <a:t> </a:t>
            </a:r>
            <a:r>
              <a:rPr lang="en-US" sz="2400" dirty="0" err="1" smtClean="0"/>
              <a:t>chamar</a:t>
            </a:r>
            <a:r>
              <a:rPr lang="en-US" sz="2400" dirty="0" smtClean="0"/>
              <a:t> o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mark() </a:t>
            </a:r>
            <a:r>
              <a:rPr lang="en-US" sz="2400" dirty="0" err="1" smtClean="0"/>
              <a:t>devemos</a:t>
            </a:r>
            <a:r>
              <a:rPr lang="en-US" sz="2400" dirty="0" smtClean="0"/>
              <a:t> </a:t>
            </a:r>
            <a:r>
              <a:rPr lang="en-US" sz="2400" dirty="0" err="1" smtClean="0"/>
              <a:t>especificar</a:t>
            </a:r>
            <a:r>
              <a:rPr lang="en-US" sz="2400" dirty="0" smtClean="0"/>
              <a:t> a </a:t>
            </a:r>
            <a:r>
              <a:rPr lang="en-US" sz="2400" dirty="0" err="1" smtClean="0"/>
              <a:t>quantidade</a:t>
            </a:r>
            <a:r>
              <a:rPr lang="en-US" sz="2400" dirty="0" smtClean="0"/>
              <a:t> de bytes </a:t>
            </a:r>
            <a:r>
              <a:rPr lang="en-US" sz="2400" dirty="0" err="1" smtClean="0"/>
              <a:t>que</a:t>
            </a:r>
            <a:r>
              <a:rPr lang="en-US" sz="2400" dirty="0" smtClean="0"/>
              <a:t>, </a:t>
            </a:r>
            <a:r>
              <a:rPr lang="en-US" sz="2400" dirty="0" err="1" smtClean="0"/>
              <a:t>após</a:t>
            </a:r>
            <a:r>
              <a:rPr lang="en-US" sz="2400" dirty="0" smtClean="0"/>
              <a:t> lidos, </a:t>
            </a:r>
            <a:r>
              <a:rPr lang="en-US" sz="2400" dirty="0" err="1" smtClean="0"/>
              <a:t>realiza</a:t>
            </a:r>
            <a:r>
              <a:rPr lang="en-US" sz="2400" dirty="0" smtClean="0"/>
              <a:t> a </a:t>
            </a:r>
            <a:r>
              <a:rPr lang="en-US" sz="2400" dirty="0" err="1" smtClean="0"/>
              <a:t>remarcação</a:t>
            </a:r>
            <a:r>
              <a:rPr lang="en-US" sz="2400" dirty="0" smtClean="0"/>
              <a:t> </a:t>
            </a:r>
            <a:r>
              <a:rPr lang="en-US" sz="2400" dirty="0" err="1" smtClean="0"/>
              <a:t>automática</a:t>
            </a:r>
            <a:r>
              <a:rPr lang="en-US" sz="2400" dirty="0" smtClean="0"/>
              <a:t> do </a:t>
            </a:r>
            <a:r>
              <a:rPr lang="en-US" sz="2400" dirty="0" err="1" smtClean="0"/>
              <a:t>posicionador</a:t>
            </a:r>
            <a:r>
              <a:rPr lang="en-US" sz="24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pt-BR" sz="2400" dirty="0" smtClean="0"/>
              <a:t>Este método não funciona para </a:t>
            </a:r>
            <a:r>
              <a:rPr lang="pt-BR" sz="2400" dirty="0" err="1" smtClean="0"/>
              <a:t>streams</a:t>
            </a:r>
            <a:r>
              <a:rPr lang="pt-BR" sz="2400" dirty="0" smtClean="0"/>
              <a:t> do tipo </a:t>
            </a:r>
            <a:r>
              <a:rPr lang="pt-BR" sz="2400" b="1" i="1" dirty="0" err="1" smtClean="0"/>
              <a:t>FileInputStream</a:t>
            </a:r>
            <a:r>
              <a:rPr lang="pt-BR" sz="240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 eaLnBrk="1" hangingPunct="1"/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markSupported</a:t>
            </a:r>
            <a:r>
              <a:rPr lang="en-US" dirty="0" smtClean="0"/>
              <a:t>()</a:t>
            </a:r>
          </a:p>
          <a:p>
            <a:pPr lvl="1" eaLnBrk="1" hangingPunct="1">
              <a:spcBef>
                <a:spcPts val="3000"/>
              </a:spcBef>
            </a:pPr>
            <a:r>
              <a:rPr lang="pt-BR" sz="2400" dirty="0" smtClean="0"/>
              <a:t>Usado para verificar se o </a:t>
            </a:r>
            <a:r>
              <a:rPr lang="pt-BR" sz="2400" dirty="0" err="1" smtClean="0"/>
              <a:t>stream</a:t>
            </a:r>
            <a:r>
              <a:rPr lang="pt-BR" sz="2400" dirty="0" smtClean="0"/>
              <a:t> possui a funcionalidade do método </a:t>
            </a:r>
            <a:r>
              <a:rPr lang="pt-BR" sz="2400" dirty="0" err="1" smtClean="0"/>
              <a:t>mark</a:t>
            </a:r>
            <a:r>
              <a:rPr lang="pt-BR" sz="2400" dirty="0" smtClean="0"/>
              <a:t>() definido no slide anterior.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FileInputStream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42108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Uma implementação de </a:t>
            </a:r>
            <a:r>
              <a:rPr lang="pt-BR" sz="2200" dirty="0" err="1" smtClean="0"/>
              <a:t>InputStream</a:t>
            </a:r>
            <a:r>
              <a:rPr lang="pt-BR" sz="2200" dirty="0" smtClean="0"/>
              <a:t> que lê os dados binários a partir de um arquivo de qualquer formato.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Ao instanciar um </a:t>
            </a:r>
            <a:r>
              <a:rPr lang="pt-BR" sz="2200" dirty="0" err="1" smtClean="0"/>
              <a:t>FileInputStream</a:t>
            </a:r>
            <a:r>
              <a:rPr lang="pt-BR" sz="2200" dirty="0" smtClean="0"/>
              <a:t> devemos especificar o caminho absoluto ou relativo do arquivo desejado.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input1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FileInputStream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“C:\\</a:t>
            </a:r>
            <a:r>
              <a:rPr lang="pt-BR" sz="2200" dirty="0" err="1" smtClean="0"/>
              <a:t>temp</a:t>
            </a:r>
            <a:r>
              <a:rPr lang="pt-BR" sz="2200" dirty="0" smtClean="0"/>
              <a:t>\\foto.jpg”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input2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FileInputStream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“docs\\plan1.xls”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input1.close()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input2.close()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FileInputStream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42108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Uma outra forma de instanciar um </a:t>
            </a:r>
            <a:r>
              <a:rPr lang="pt-BR" sz="2200" dirty="0" err="1" smtClean="0"/>
              <a:t>FileInputStream</a:t>
            </a:r>
            <a:r>
              <a:rPr lang="pt-BR" sz="2200" dirty="0" smtClean="0"/>
              <a:t> é utilizando alguma instância da classe </a:t>
            </a:r>
            <a:r>
              <a:rPr lang="pt-BR" sz="2200" dirty="0" err="1" smtClean="0"/>
              <a:t>java</a:t>
            </a:r>
            <a:r>
              <a:rPr lang="pt-BR" sz="2200" dirty="0" smtClean="0"/>
              <a:t>.</a:t>
            </a:r>
            <a:r>
              <a:rPr lang="pt-BR" sz="2200" dirty="0" err="1" smtClean="0"/>
              <a:t>io</a:t>
            </a:r>
            <a:r>
              <a:rPr lang="pt-BR" sz="2200" dirty="0" smtClean="0"/>
              <a:t>.File que já tenha sido previamente instanciada:</a:t>
            </a:r>
          </a:p>
          <a:p>
            <a:pPr marL="90011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90011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90011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err="1" smtClean="0"/>
              <a:t>file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File(“C:\\</a:t>
            </a:r>
            <a:r>
              <a:rPr lang="pt-BR" sz="2200" dirty="0" err="1" smtClean="0"/>
              <a:t>temp</a:t>
            </a:r>
            <a:r>
              <a:rPr lang="pt-BR" sz="2200" dirty="0" smtClean="0"/>
              <a:t>\\foto.jpg”);</a:t>
            </a:r>
          </a:p>
          <a:p>
            <a:pPr marL="900113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FileInputStream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file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900113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900113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900113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input.close()</a:t>
            </a:r>
            <a:r>
              <a:rPr lang="pt-BR" sz="2200" dirty="0" smtClean="0"/>
              <a:t>;</a:t>
            </a:r>
          </a:p>
          <a:p>
            <a:pPr marL="900113" indent="0">
              <a:spcBef>
                <a:spcPts val="0"/>
              </a:spcBef>
              <a:buNone/>
            </a:pP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ByteArrayInputStream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421087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200" dirty="0" smtClean="0"/>
              <a:t>Uma implementação de </a:t>
            </a:r>
            <a:r>
              <a:rPr lang="pt-BR" sz="2200" dirty="0" err="1" smtClean="0"/>
              <a:t>InputStream</a:t>
            </a:r>
            <a:r>
              <a:rPr lang="pt-BR" sz="2200" dirty="0" smtClean="0"/>
              <a:t> que lê os dados binários a partir de </a:t>
            </a:r>
            <a:r>
              <a:rPr lang="pt-BR" sz="2200" dirty="0" err="1" smtClean="0"/>
              <a:t>array</a:t>
            </a:r>
            <a:r>
              <a:rPr lang="pt-BR" sz="2200" dirty="0" smtClean="0"/>
              <a:t> de bytes.</a:t>
            </a:r>
          </a:p>
          <a:p>
            <a:pPr>
              <a:spcBef>
                <a:spcPts val="1800"/>
              </a:spcBef>
            </a:pPr>
            <a:r>
              <a:rPr lang="pt-BR" sz="2200" dirty="0" smtClean="0"/>
              <a:t>Útil como argumento de passagem de parâmetros do tipo imagem, som ou outros dados binários para bibliotecas diversas, como:</a:t>
            </a:r>
          </a:p>
          <a:p>
            <a:pPr lvl="1">
              <a:spcBef>
                <a:spcPts val="0"/>
              </a:spcBef>
            </a:pPr>
            <a:endParaRPr lang="pt-BR" sz="1800" dirty="0" smtClean="0"/>
          </a:p>
          <a:p>
            <a:pPr lvl="1">
              <a:spcBef>
                <a:spcPts val="0"/>
              </a:spcBef>
            </a:pPr>
            <a:r>
              <a:rPr lang="pt-BR" sz="1800" dirty="0" smtClean="0"/>
              <a:t>Armazenamento em bancos de dados;</a:t>
            </a:r>
          </a:p>
          <a:p>
            <a:pPr lvl="1">
              <a:spcBef>
                <a:spcPts val="0"/>
              </a:spcBef>
            </a:pPr>
            <a:r>
              <a:rPr lang="pt-BR" sz="1800" dirty="0" smtClean="0"/>
              <a:t>Aplicações de edições de imagens, sons ou outros formatos;</a:t>
            </a:r>
          </a:p>
          <a:p>
            <a:pPr lvl="1">
              <a:spcBef>
                <a:spcPts val="0"/>
              </a:spcBef>
            </a:pPr>
            <a:r>
              <a:rPr lang="pt-BR" sz="1800" dirty="0" smtClean="0"/>
              <a:t>Geração dinâmica de relatórios.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byte[] dados = .....;	</a:t>
            </a:r>
            <a:r>
              <a:rPr lang="pt-BR" sz="2200" dirty="0" smtClean="0">
                <a:solidFill>
                  <a:schemeClr val="accent6"/>
                </a:solidFill>
              </a:rPr>
              <a:t> /* Dados binários. */</a:t>
            </a: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ByteArrayInputStream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dados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OutputStream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118072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Um </a:t>
            </a:r>
            <a:r>
              <a:rPr lang="pt-BR" sz="2800" b="1" i="1" dirty="0" err="1" smtClean="0"/>
              <a:t>OutputStream</a:t>
            </a:r>
            <a:r>
              <a:rPr lang="pt-BR" sz="2800" dirty="0" smtClean="0"/>
              <a:t> (também chamado de </a:t>
            </a:r>
            <a:r>
              <a:rPr lang="pt-BR" sz="2800" dirty="0" err="1" smtClean="0"/>
              <a:t>stream</a:t>
            </a:r>
            <a:r>
              <a:rPr lang="pt-BR" sz="2800" dirty="0" smtClean="0"/>
              <a:t> de saída) representa uma entidade ou dispositivo para onde podemos empurrar informações byte a byte.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  <p:grpSp>
        <p:nvGrpSpPr>
          <p:cNvPr id="70" name="Grupo 69"/>
          <p:cNvGrpSpPr/>
          <p:nvPr/>
        </p:nvGrpSpPr>
        <p:grpSpPr>
          <a:xfrm>
            <a:off x="2411760" y="4365104"/>
            <a:ext cx="4248472" cy="1296144"/>
            <a:chOff x="2195736" y="3645024"/>
            <a:chExt cx="4248472" cy="1296144"/>
          </a:xfrm>
        </p:grpSpPr>
        <p:sp>
          <p:nvSpPr>
            <p:cNvPr id="50" name="Retângulo 49"/>
            <p:cNvSpPr/>
            <p:nvPr/>
          </p:nvSpPr>
          <p:spPr>
            <a:xfrm>
              <a:off x="4572000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004048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ÿ</a:t>
              </a: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508104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À</a:t>
              </a: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156176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°</a:t>
              </a:r>
            </a:p>
          </p:txBody>
        </p:sp>
        <p:sp>
          <p:nvSpPr>
            <p:cNvPr id="43" name="Fluxograma: Armazenamento de acesso direto 42"/>
            <p:cNvSpPr/>
            <p:nvPr/>
          </p:nvSpPr>
          <p:spPr>
            <a:xfrm>
              <a:off x="2195736" y="3645024"/>
              <a:ext cx="2304256" cy="1296144"/>
            </a:xfrm>
            <a:prstGeom prst="flowChartMagneticDrum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995936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Ý</a:t>
              </a:r>
              <a:endParaRPr lang="pt-BR" sz="900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211960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w</a:t>
              </a:r>
            </a:p>
          </p:txBody>
        </p:sp>
        <p:sp>
          <p:nvSpPr>
            <p:cNvPr id="58" name="Semicírculos 57"/>
            <p:cNvSpPr/>
            <p:nvPr/>
          </p:nvSpPr>
          <p:spPr>
            <a:xfrm rot="16200000">
              <a:off x="3779912" y="4005064"/>
              <a:ext cx="720080" cy="576064"/>
            </a:xfrm>
            <a:prstGeom prst="blockArc">
              <a:avLst/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Arco 53"/>
            <p:cNvSpPr/>
            <p:nvPr/>
          </p:nvSpPr>
          <p:spPr>
            <a:xfrm rot="10800000">
              <a:off x="3995936" y="4077072"/>
              <a:ext cx="288032" cy="432048"/>
            </a:xfrm>
            <a:prstGeom prst="arc">
              <a:avLst>
                <a:gd name="adj1" fmla="val 14142181"/>
                <a:gd name="adj2" fmla="val 753914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1" name="Conector de seta reta 60"/>
            <p:cNvCxnSpPr/>
            <p:nvPr/>
          </p:nvCxnSpPr>
          <p:spPr>
            <a:xfrm flipH="1">
              <a:off x="4788024" y="393305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/>
            <p:nvPr/>
          </p:nvCxnSpPr>
          <p:spPr>
            <a:xfrm flipH="1">
              <a:off x="4572000" y="465313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/>
            <p:cNvCxnSpPr/>
            <p:nvPr/>
          </p:nvCxnSpPr>
          <p:spPr>
            <a:xfrm flipH="1">
              <a:off x="5580112" y="393305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/>
            <p:nvPr/>
          </p:nvCxnSpPr>
          <p:spPr>
            <a:xfrm flipH="1">
              <a:off x="6084168" y="465313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/>
            <p:cNvCxnSpPr/>
            <p:nvPr/>
          </p:nvCxnSpPr>
          <p:spPr>
            <a:xfrm flipH="1">
              <a:off x="5292080" y="465313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t-BR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lvl="1"/>
            <a:r>
              <a:rPr lang="pt-BR" sz="2400" dirty="0" smtClean="0"/>
              <a:t>Converte o valor especificado para byte e adiciona-o ao final do </a:t>
            </a:r>
            <a:r>
              <a:rPr lang="pt-BR" sz="2400" dirty="0" err="1" smtClean="0"/>
              <a:t>stream</a:t>
            </a:r>
            <a:r>
              <a:rPr lang="pt-BR" sz="2400" dirty="0" smtClean="0"/>
              <a:t>.</a:t>
            </a:r>
          </a:p>
          <a:p>
            <a:pPr lvl="1"/>
            <a:r>
              <a:rPr lang="pt-BR" sz="2400" dirty="0" smtClean="0"/>
              <a:t>Em outras palavras, este método “empurra” um byte para o </a:t>
            </a:r>
            <a:r>
              <a:rPr lang="pt-BR" sz="2400" dirty="0" err="1" smtClean="0"/>
              <a:t>stream</a:t>
            </a:r>
            <a:r>
              <a:rPr lang="pt-BR" sz="2400" dirty="0" smtClean="0"/>
              <a:t> de saída.</a:t>
            </a:r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OutputStream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FileOutputStream</a:t>
            </a:r>
            <a:r>
              <a:rPr lang="pt-BR" sz="2000" dirty="0" smtClean="0"/>
              <a:t>(“C:\\novo.</a:t>
            </a:r>
            <a:r>
              <a:rPr lang="pt-BR" sz="2000" dirty="0" err="1" smtClean="0"/>
              <a:t>tmp</a:t>
            </a:r>
            <a:r>
              <a:rPr lang="pt-BR" sz="2000" dirty="0" smtClean="0"/>
              <a:t>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74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97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118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97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/>
              <a:t>. . 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3707904" y="4284386"/>
            <a:ext cx="3744416" cy="1664894"/>
            <a:chOff x="4211960" y="2348881"/>
            <a:chExt cx="3744416" cy="1664894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211960" y="2348881"/>
              <a:ext cx="3744416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4932040" y="3429000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OutputStream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8" name="Conector de seta reta 10"/>
            <p:cNvCxnSpPr>
              <a:cxnSpLocks noChangeShapeType="1"/>
              <a:stCxn id="7" idx="0"/>
            </p:cNvCxnSpPr>
            <p:nvPr/>
          </p:nvCxnSpPr>
          <p:spPr bwMode="auto">
            <a:xfrm flipH="1" flipV="1">
              <a:off x="6084168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OutputStream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write</a:t>
            </a:r>
            <a:r>
              <a:rPr lang="pt-BR" dirty="0" smtClean="0"/>
              <a:t>(byte[])</a:t>
            </a:r>
          </a:p>
          <a:p>
            <a:pPr lvl="1"/>
            <a:r>
              <a:rPr lang="pt-BR" sz="2400" dirty="0" smtClean="0"/>
              <a:t>Adiciona um </a:t>
            </a:r>
            <a:r>
              <a:rPr lang="pt-BR" sz="2400" dirty="0" err="1" smtClean="0"/>
              <a:t>array</a:t>
            </a:r>
            <a:r>
              <a:rPr lang="pt-BR" sz="2400" dirty="0" smtClean="0"/>
              <a:t> de bytes ao final do </a:t>
            </a:r>
            <a:r>
              <a:rPr lang="pt-BR" sz="2400" dirty="0" err="1" smtClean="0"/>
              <a:t>stream</a:t>
            </a:r>
            <a:r>
              <a:rPr lang="pt-BR" sz="2400" dirty="0" smtClean="0"/>
              <a:t>.</a:t>
            </a:r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marL="1260475" lvl="1" indent="-811213">
              <a:spcBef>
                <a:spcPts val="0"/>
              </a:spcBef>
              <a:buNone/>
            </a:pPr>
            <a:r>
              <a:rPr lang="pt-BR" sz="2000" dirty="0" smtClean="0"/>
              <a:t>byte[] </a:t>
            </a:r>
            <a:r>
              <a:rPr lang="pt-BR" sz="2000" dirty="0" err="1" smtClean="0"/>
              <a:t>conteudo</a:t>
            </a:r>
            <a:r>
              <a:rPr lang="pt-BR" sz="2000" dirty="0" smtClean="0"/>
              <a:t> = { 74, 97, 118, 97, 32, 101, 104, 32, 108, 101, 103, 97, 108, 33 };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OutputStream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FileOutputStream</a:t>
            </a:r>
            <a:r>
              <a:rPr lang="pt-BR" sz="2000" dirty="0" smtClean="0"/>
              <a:t>(“C:\\novo.</a:t>
            </a:r>
            <a:r>
              <a:rPr lang="pt-BR" sz="2000" dirty="0" err="1" smtClean="0"/>
              <a:t>tmp</a:t>
            </a:r>
            <a:r>
              <a:rPr lang="pt-BR" sz="2000" dirty="0" smtClean="0"/>
              <a:t>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conteudo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3707904" y="3717032"/>
            <a:ext cx="3744416" cy="1664894"/>
            <a:chOff x="4211960" y="2348881"/>
            <a:chExt cx="3744416" cy="1664894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211960" y="2348881"/>
              <a:ext cx="3744416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4932040" y="3429000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OutputStream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8" name="Conector de seta reta 10"/>
            <p:cNvCxnSpPr>
              <a:cxnSpLocks noChangeShapeType="1"/>
              <a:stCxn id="7" idx="0"/>
            </p:cNvCxnSpPr>
            <p:nvPr/>
          </p:nvCxnSpPr>
          <p:spPr bwMode="auto">
            <a:xfrm flipH="1" flipV="1">
              <a:off x="6084168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OutputStream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write</a:t>
            </a:r>
            <a:r>
              <a:rPr lang="pt-BR" dirty="0" smtClean="0"/>
              <a:t>(byte[], </a:t>
            </a:r>
            <a:r>
              <a:rPr lang="pt-BR" dirty="0" err="1" smtClean="0"/>
              <a:t>int</a:t>
            </a:r>
            <a:r>
              <a:rPr lang="pt-BR" dirty="0" smtClean="0"/>
              <a:t>, </a:t>
            </a:r>
            <a:r>
              <a:rPr lang="pt-BR" dirty="0" err="1" smtClean="0"/>
              <a:t>int</a:t>
            </a:r>
            <a:r>
              <a:rPr lang="pt-BR" dirty="0" smtClean="0"/>
              <a:t>)</a:t>
            </a:r>
          </a:p>
          <a:p>
            <a:pPr lvl="1"/>
            <a:r>
              <a:rPr lang="pt-BR" sz="2400" dirty="0" smtClean="0"/>
              <a:t>Adiciona um trecho de </a:t>
            </a:r>
            <a:r>
              <a:rPr lang="pt-BR" sz="2400" dirty="0" err="1" smtClean="0"/>
              <a:t>array</a:t>
            </a:r>
            <a:r>
              <a:rPr lang="pt-BR" sz="2400" dirty="0" smtClean="0"/>
              <a:t> de bytes ao final do </a:t>
            </a:r>
            <a:r>
              <a:rPr lang="pt-BR" sz="2400" dirty="0" err="1" smtClean="0"/>
              <a:t>stream</a:t>
            </a:r>
            <a:r>
              <a:rPr lang="pt-BR" sz="2400" dirty="0" smtClean="0"/>
              <a:t>.</a:t>
            </a:r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marL="1260475" lvl="1" indent="-811213">
              <a:spcBef>
                <a:spcPts val="0"/>
              </a:spcBef>
              <a:buNone/>
            </a:pPr>
            <a:r>
              <a:rPr lang="pt-BR" sz="2000" dirty="0" smtClean="0"/>
              <a:t>byte[] </a:t>
            </a:r>
            <a:r>
              <a:rPr lang="pt-BR" sz="2000" dirty="0" err="1" smtClean="0"/>
              <a:t>conteudo</a:t>
            </a:r>
            <a:r>
              <a:rPr lang="pt-BR" sz="2000" dirty="0" smtClean="0"/>
              <a:t> = { 74, 97, 118, 97, 32, 101, 104, 32, 108, 101, 103, 97, 108, 33 };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OutputStream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FileOutputStream</a:t>
            </a:r>
            <a:r>
              <a:rPr lang="pt-BR" sz="2000" dirty="0" smtClean="0"/>
              <a:t>(“C:\\novo.</a:t>
            </a:r>
            <a:r>
              <a:rPr lang="pt-BR" sz="2000" dirty="0" err="1" smtClean="0"/>
              <a:t>tmp</a:t>
            </a:r>
            <a:r>
              <a:rPr lang="pt-BR" sz="2000" dirty="0" smtClean="0"/>
              <a:t>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conteudo</a:t>
            </a:r>
            <a:r>
              <a:rPr lang="pt-BR" sz="2000" dirty="0" smtClean="0"/>
              <a:t>, 8, 5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1619672" y="4725144"/>
            <a:ext cx="1728565" cy="914618"/>
            <a:chOff x="5436096" y="2852936"/>
            <a:chExt cx="1728565" cy="914618"/>
          </a:xfrm>
        </p:grpSpPr>
        <p:sp>
          <p:nvSpPr>
            <p:cNvPr id="7" name="CaixaDeTexto 6"/>
            <p:cNvSpPr txBox="1"/>
            <p:nvPr/>
          </p:nvSpPr>
          <p:spPr bwMode="auto">
            <a:xfrm>
              <a:off x="5436096" y="3429000"/>
              <a:ext cx="1728565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Posição inicial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8" name="Conector de seta reta 10"/>
            <p:cNvCxnSpPr>
              <a:cxnSpLocks noChangeShapeType="1"/>
            </p:cNvCxnSpPr>
            <p:nvPr/>
          </p:nvCxnSpPr>
          <p:spPr bwMode="auto">
            <a:xfrm flipH="1" flipV="1">
              <a:off x="7020085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13" name="Grupo 9"/>
          <p:cNvGrpSpPr/>
          <p:nvPr/>
        </p:nvGrpSpPr>
        <p:grpSpPr>
          <a:xfrm>
            <a:off x="3419499" y="4725144"/>
            <a:ext cx="2088605" cy="914618"/>
            <a:chOff x="5436096" y="2852936"/>
            <a:chExt cx="2088605" cy="914618"/>
          </a:xfrm>
        </p:grpSpPr>
        <p:sp>
          <p:nvSpPr>
            <p:cNvPr id="14" name="CaixaDeTexto 13"/>
            <p:cNvSpPr txBox="1"/>
            <p:nvPr/>
          </p:nvSpPr>
          <p:spPr bwMode="auto">
            <a:xfrm>
              <a:off x="5436096" y="3429000"/>
              <a:ext cx="2088605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Quantidade de bytes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15" name="Conector de seta reta 10"/>
            <p:cNvCxnSpPr>
              <a:cxnSpLocks noChangeShapeType="1"/>
            </p:cNvCxnSpPr>
            <p:nvPr/>
          </p:nvCxnSpPr>
          <p:spPr bwMode="auto">
            <a:xfrm flipH="1" flipV="1">
              <a:off x="5508477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b="1" dirty="0" smtClean="0"/>
              <a:t>O pacote </a:t>
            </a:r>
            <a:r>
              <a:rPr lang="pt-BR" sz="2800" b="1" dirty="0" err="1" smtClean="0"/>
              <a:t>java</a:t>
            </a:r>
            <a:r>
              <a:rPr lang="pt-BR" sz="2800" b="1" dirty="0" smtClean="0"/>
              <a:t>.</a:t>
            </a:r>
            <a:r>
              <a:rPr lang="pt-BR" sz="2800" b="1" dirty="0" err="1" smtClean="0"/>
              <a:t>io</a:t>
            </a:r>
            <a:endParaRPr lang="pt-BR" sz="2800" b="1" dirty="0" smtClean="0"/>
          </a:p>
          <a:p>
            <a:pPr lvl="1">
              <a:spcBef>
                <a:spcPts val="3000"/>
              </a:spcBef>
            </a:pPr>
            <a:r>
              <a:rPr lang="pt-BR" sz="2400" dirty="0" smtClean="0"/>
              <a:t>Contém classes responsáveis pelo acesso e gravação de dados em formato texto ou formato binário “</a:t>
            </a:r>
            <a:r>
              <a:rPr lang="pt-BR" sz="2400" dirty="0" err="1" smtClean="0"/>
              <a:t>stream</a:t>
            </a:r>
            <a:r>
              <a:rPr lang="pt-BR" sz="2400" dirty="0" smtClean="0"/>
              <a:t>” em arquivos ou outras fontes de dados.</a:t>
            </a:r>
          </a:p>
          <a:p>
            <a:pPr lvl="1">
              <a:spcBef>
                <a:spcPts val="3000"/>
              </a:spcBef>
            </a:pPr>
            <a:r>
              <a:rPr lang="pt-BR" sz="2400" dirty="0" smtClean="0"/>
              <a:t>As principais categorias de manipuladores são:</a:t>
            </a:r>
          </a:p>
          <a:p>
            <a:pPr lvl="2">
              <a:spcBef>
                <a:spcPts val="600"/>
              </a:spcBef>
            </a:pPr>
            <a:r>
              <a:rPr lang="pt-BR" sz="2000" b="1" i="1" dirty="0" err="1" smtClean="0">
                <a:solidFill>
                  <a:srgbClr val="FFC000"/>
                </a:solidFill>
              </a:rPr>
              <a:t>InputStream</a:t>
            </a:r>
            <a:r>
              <a:rPr lang="pt-BR" sz="2000" dirty="0" smtClean="0"/>
              <a:t> e </a:t>
            </a:r>
            <a:r>
              <a:rPr lang="pt-BR" sz="2000" b="1" i="1" dirty="0" err="1" smtClean="0">
                <a:solidFill>
                  <a:srgbClr val="FFC000"/>
                </a:solidFill>
              </a:rPr>
              <a:t>Outputstream</a:t>
            </a:r>
            <a:r>
              <a:rPr lang="pt-BR" sz="2000" dirty="0" smtClean="0"/>
              <a:t> – Arquivos binários</a:t>
            </a:r>
          </a:p>
          <a:p>
            <a:pPr lvl="2">
              <a:spcBef>
                <a:spcPts val="600"/>
              </a:spcBef>
            </a:pPr>
            <a:r>
              <a:rPr lang="pt-BR" sz="2000" b="1" i="1" dirty="0" err="1" smtClean="0">
                <a:solidFill>
                  <a:srgbClr val="FFC000"/>
                </a:solidFill>
              </a:rPr>
              <a:t>Reader</a:t>
            </a:r>
            <a:r>
              <a:rPr lang="pt-BR" sz="2000" dirty="0" smtClean="0"/>
              <a:t> e </a:t>
            </a:r>
            <a:r>
              <a:rPr lang="pt-BR" sz="2000" b="1" i="1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 – Arquivos texto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OutputStream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flush()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Algumas implementações de </a:t>
            </a:r>
            <a:r>
              <a:rPr lang="pt-BR" sz="2000" dirty="0" err="1" smtClean="0"/>
              <a:t>OutputStream</a:t>
            </a:r>
            <a:r>
              <a:rPr lang="pt-BR" sz="2000" dirty="0" smtClean="0"/>
              <a:t> utilizam sistema de </a:t>
            </a:r>
            <a:r>
              <a:rPr lang="pt-BR" sz="2000" dirty="0" err="1" smtClean="0"/>
              <a:t>cache</a:t>
            </a:r>
            <a:r>
              <a:rPr lang="pt-BR" sz="2000" dirty="0" smtClean="0"/>
              <a:t> de dados durante a escrita.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O </a:t>
            </a:r>
            <a:r>
              <a:rPr lang="pt-BR" sz="2000" dirty="0" err="1" smtClean="0"/>
              <a:t>cacheamento</a:t>
            </a:r>
            <a:r>
              <a:rPr lang="pt-BR" sz="2000" dirty="0" smtClean="0"/>
              <a:t> consiste em reter em memória parte das informações escritas, despachando-as para seu destino de tempos em tempos.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Em situações como esta, podemos forçar o envio de dados para seu </a:t>
            </a:r>
            <a:r>
              <a:rPr lang="pt-BR" sz="2000" dirty="0" err="1" smtClean="0"/>
              <a:t>stream</a:t>
            </a:r>
            <a:r>
              <a:rPr lang="pt-BR" sz="2000" dirty="0" smtClean="0"/>
              <a:t> de destino através do método </a:t>
            </a:r>
            <a:r>
              <a:rPr lang="pt-BR" sz="2000" b="1" i="1" dirty="0" smtClean="0"/>
              <a:t>flush()</a:t>
            </a:r>
            <a:r>
              <a:rPr lang="pt-BR" sz="2000" dirty="0" smtClean="0"/>
              <a:t>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O método </a:t>
            </a:r>
            <a:r>
              <a:rPr lang="pt-BR" sz="2000" b="1" i="1" dirty="0" smtClean="0"/>
              <a:t>flush()</a:t>
            </a:r>
            <a:r>
              <a:rPr lang="pt-BR" sz="2000" dirty="0" smtClean="0"/>
              <a:t> obriga o envio de dados em </a:t>
            </a:r>
            <a:r>
              <a:rPr lang="pt-BR" sz="2000" dirty="0" err="1" smtClean="0"/>
              <a:t>cache</a:t>
            </a:r>
            <a:r>
              <a:rPr lang="pt-BR" sz="2000" dirty="0" smtClean="0"/>
              <a:t> para seu destino.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OutputStream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close()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Encerra o </a:t>
            </a:r>
            <a:r>
              <a:rPr lang="pt-BR" sz="2000" dirty="0" err="1" smtClean="0"/>
              <a:t>stream</a:t>
            </a:r>
            <a:r>
              <a:rPr lang="pt-BR" sz="2000" dirty="0" smtClean="0"/>
              <a:t> de saída liberando o recurso (arquivo ou outra origem de dados) tornando-o disponível para utilização por outros programas do sistema operacional.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Este método obriga o </a:t>
            </a:r>
            <a:r>
              <a:rPr lang="pt-BR" sz="2000" dirty="0" err="1" smtClean="0"/>
              <a:t>stream</a:t>
            </a:r>
            <a:r>
              <a:rPr lang="pt-BR" sz="2000" dirty="0" smtClean="0"/>
              <a:t> a realizar o </a:t>
            </a:r>
            <a:r>
              <a:rPr lang="pt-BR" sz="2000" i="1" dirty="0" smtClean="0"/>
              <a:t>flush</a:t>
            </a:r>
            <a:r>
              <a:rPr lang="pt-BR" sz="2000" dirty="0" smtClean="0"/>
              <a:t> de todos os dados que porventura ainda estejam em </a:t>
            </a:r>
            <a:r>
              <a:rPr lang="pt-BR" sz="2000" dirty="0" err="1" smtClean="0"/>
              <a:t>cache</a:t>
            </a:r>
            <a:r>
              <a:rPr lang="pt-BR" sz="2000" dirty="0" smtClean="0"/>
              <a:t>.</a:t>
            </a:r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OutputStream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FileOutputStream</a:t>
            </a:r>
            <a:r>
              <a:rPr lang="pt-BR" sz="2000" dirty="0" smtClean="0"/>
              <a:t>(“C:\\novo.</a:t>
            </a:r>
            <a:r>
              <a:rPr lang="pt-BR" sz="2000" dirty="0" err="1" smtClean="0"/>
              <a:t>tmp</a:t>
            </a:r>
            <a:r>
              <a:rPr lang="pt-BR" sz="2000" dirty="0" smtClean="0"/>
              <a:t>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os.close()</a:t>
            </a:r>
            <a:r>
              <a:rPr lang="pt-BR" sz="20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FileOutputStream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42108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Uma implementação de </a:t>
            </a:r>
            <a:r>
              <a:rPr lang="pt-BR" sz="2200" dirty="0" err="1" smtClean="0"/>
              <a:t>OutputStream</a:t>
            </a:r>
            <a:r>
              <a:rPr lang="pt-BR" sz="2200" dirty="0" smtClean="0"/>
              <a:t> que escreve dados binários em um arquivo sem utilização de </a:t>
            </a:r>
            <a:r>
              <a:rPr lang="pt-BR" sz="2200" dirty="0" err="1" smtClean="0"/>
              <a:t>cache</a:t>
            </a:r>
            <a:r>
              <a:rPr lang="pt-BR" sz="2200" dirty="0" smtClean="0"/>
              <a:t>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Ao instanciar um </a:t>
            </a:r>
            <a:r>
              <a:rPr lang="pt-BR" sz="2200" dirty="0" err="1" smtClean="0"/>
              <a:t>FileOutputStream</a:t>
            </a:r>
            <a:r>
              <a:rPr lang="pt-BR" sz="2200" dirty="0" smtClean="0"/>
              <a:t> devemos especificar o caminho absoluto ou relativo do arquivo desejado.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Se o arquivo informado já existir, todo o seu conteúdo será sobreposto pelo que está sendo gravado. Se o arquivo ainda não existir, ele tentará ser criado.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OutputStream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os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FileOutputStream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“C:\\</a:t>
            </a:r>
            <a:r>
              <a:rPr lang="pt-BR" sz="2200" dirty="0" err="1" smtClean="0"/>
              <a:t>temp</a:t>
            </a:r>
            <a:r>
              <a:rPr lang="pt-BR" sz="2200" dirty="0" smtClean="0"/>
              <a:t>\\file.tmp”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os.close()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FileOutputStream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42108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Também podemos utilizar algum </a:t>
            </a:r>
            <a:r>
              <a:rPr lang="pt-BR" sz="2200" b="1" i="1" dirty="0" smtClean="0">
                <a:solidFill>
                  <a:srgbClr val="FFC000"/>
                </a:solidFill>
              </a:rPr>
              <a:t>File</a:t>
            </a:r>
            <a:r>
              <a:rPr lang="pt-BR" sz="2200" dirty="0" smtClean="0"/>
              <a:t> previamente instanciado para definir o arquivo que será aberto;</a:t>
            </a:r>
          </a:p>
          <a:p>
            <a:pPr marL="90011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90011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90011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90011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err="1" smtClean="0"/>
              <a:t>file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File(“C:\\</a:t>
            </a:r>
            <a:r>
              <a:rPr lang="pt-BR" sz="2200" dirty="0" err="1" smtClean="0"/>
              <a:t>temp</a:t>
            </a:r>
            <a:r>
              <a:rPr lang="pt-BR" sz="2200" dirty="0" smtClean="0"/>
              <a:t>\\file.tmp”);</a:t>
            </a:r>
          </a:p>
          <a:p>
            <a:pPr marL="900113" indent="0">
              <a:spcBef>
                <a:spcPts val="0"/>
              </a:spcBef>
              <a:buNone/>
            </a:pPr>
            <a:r>
              <a:rPr lang="pt-BR" sz="2200" dirty="0" err="1" smtClean="0"/>
              <a:t>OutputStream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os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FileOutputStream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file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900113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900113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900113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os.close()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pPr lvl="0"/>
            <a:r>
              <a:rPr lang="pt-BR" u="none" baseline="0" dirty="0" err="1" smtClean="0"/>
              <a:t>java</a:t>
            </a:r>
            <a:r>
              <a:rPr lang="pt-BR" u="none" baseline="0" dirty="0" smtClean="0"/>
              <a:t>.</a:t>
            </a:r>
            <a:r>
              <a:rPr lang="pt-BR" u="none" baseline="0" dirty="0" err="1" smtClean="0"/>
              <a:t>io</a:t>
            </a:r>
            <a:r>
              <a:rPr lang="pt-BR" u="none" baseline="0" dirty="0" smtClean="0"/>
              <a:t>.</a:t>
            </a:r>
            <a:r>
              <a:rPr lang="pt-BR" u="none" baseline="0" dirty="0" err="1" smtClean="0"/>
              <a:t>ByteArrayOutputStream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200" dirty="0" smtClean="0"/>
              <a:t>Classe utilitária usada na manipulação de </a:t>
            </a:r>
            <a:r>
              <a:rPr lang="pt-BR" sz="2200" dirty="0" err="1" smtClean="0"/>
              <a:t>streams</a:t>
            </a:r>
            <a:r>
              <a:rPr lang="pt-BR" sz="2200" dirty="0" smtClean="0"/>
              <a:t> e conversão para </a:t>
            </a:r>
            <a:r>
              <a:rPr lang="pt-BR" sz="2200" dirty="0" err="1" smtClean="0"/>
              <a:t>arrays</a:t>
            </a:r>
            <a:r>
              <a:rPr lang="pt-BR" sz="2200" dirty="0" smtClean="0"/>
              <a:t> de bytes.</a:t>
            </a:r>
          </a:p>
          <a:p>
            <a:pPr>
              <a:spcBef>
                <a:spcPts val="1800"/>
              </a:spcBef>
            </a:pPr>
            <a:r>
              <a:rPr lang="pt-BR" sz="2200" dirty="0" smtClean="0"/>
              <a:t>Funciona como um </a:t>
            </a:r>
            <a:r>
              <a:rPr lang="pt-BR" sz="2200" dirty="0" err="1" smtClean="0"/>
              <a:t>stream</a:t>
            </a:r>
            <a:r>
              <a:rPr lang="pt-BR" sz="2200" dirty="0" smtClean="0"/>
              <a:t> de saída que </a:t>
            </a:r>
            <a:r>
              <a:rPr lang="pt-BR" sz="2200" dirty="0" err="1" smtClean="0"/>
              <a:t>retem</a:t>
            </a:r>
            <a:r>
              <a:rPr lang="pt-BR" sz="2200" dirty="0" smtClean="0"/>
              <a:t> todos os dados escritos em memória.</a:t>
            </a:r>
          </a:p>
          <a:p>
            <a:pPr>
              <a:spcBef>
                <a:spcPts val="1800"/>
              </a:spcBef>
            </a:pPr>
            <a:r>
              <a:rPr lang="pt-BR" sz="2200" dirty="0" smtClean="0"/>
              <a:t>Ao final de toda a escrita, podemos converter o </a:t>
            </a:r>
            <a:r>
              <a:rPr lang="pt-BR" sz="2200" dirty="0" err="1" smtClean="0"/>
              <a:t>stream</a:t>
            </a:r>
            <a:r>
              <a:rPr lang="pt-BR" sz="2200" dirty="0" smtClean="0"/>
              <a:t> em um </a:t>
            </a:r>
            <a:r>
              <a:rPr lang="pt-BR" sz="2200" dirty="0" err="1" smtClean="0"/>
              <a:t>array</a:t>
            </a:r>
            <a:r>
              <a:rPr lang="pt-BR" sz="22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ByteArrayOutputStream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os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ByteArrayOutputStream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os.</a:t>
            </a:r>
            <a:r>
              <a:rPr lang="pt-BR" sz="2200" dirty="0" err="1" smtClean="0"/>
              <a:t>write</a:t>
            </a:r>
            <a:r>
              <a:rPr lang="pt-BR" sz="2200" dirty="0" smtClean="0"/>
              <a:t>(...);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os.</a:t>
            </a:r>
            <a:r>
              <a:rPr lang="pt-BR" sz="2200" dirty="0" err="1" smtClean="0"/>
              <a:t>write</a:t>
            </a:r>
            <a:r>
              <a:rPr lang="pt-BR" sz="2200" dirty="0" smtClean="0"/>
              <a:t>(...);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  <a:endParaRPr lang="pt-BR" sz="2400" dirty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byte[] </a:t>
            </a:r>
            <a:r>
              <a:rPr lang="pt-BR" sz="2200" dirty="0" err="1" smtClean="0"/>
              <a:t>conteudo</a:t>
            </a:r>
            <a:r>
              <a:rPr lang="pt-BR" sz="2200" dirty="0" smtClean="0"/>
              <a:t> = </a:t>
            </a:r>
            <a:r>
              <a:rPr lang="pt-BR" sz="2200" dirty="0" smtClean="0">
                <a:solidFill>
                  <a:srgbClr val="FFC000"/>
                </a:solidFill>
              </a:rPr>
              <a:t>os.</a:t>
            </a:r>
            <a:r>
              <a:rPr lang="pt-BR" sz="2200" dirty="0" err="1" smtClean="0">
                <a:solidFill>
                  <a:srgbClr val="FFC000"/>
                </a:solidFill>
              </a:rPr>
              <a:t>toByteArray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Arquivos de acesso randômico</a:t>
            </a:r>
            <a:endParaRPr lang="pt-BR" dirty="0" smtClean="0"/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147248" cy="2548880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Através da classe </a:t>
            </a: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util.RandomAccessFile</a:t>
            </a:r>
            <a:r>
              <a:rPr lang="pt-BR" sz="2400" dirty="0" smtClean="0"/>
              <a:t> podemos ler e manipular informações em arquivos em formato DAT.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Um arquivo DAT é um arquivo binário utilizado tipicamente para guardar informações de tamanho fixo.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  <p:grpSp>
        <p:nvGrpSpPr>
          <p:cNvPr id="5" name="Grupo 7"/>
          <p:cNvGrpSpPr/>
          <p:nvPr/>
        </p:nvGrpSpPr>
        <p:grpSpPr>
          <a:xfrm>
            <a:off x="467544" y="5445224"/>
            <a:ext cx="8064896" cy="288032"/>
            <a:chOff x="467544" y="5445224"/>
            <a:chExt cx="8064896" cy="288032"/>
          </a:xfrm>
        </p:grpSpPr>
        <p:sp>
          <p:nvSpPr>
            <p:cNvPr id="6" name="Retângulo 5"/>
            <p:cNvSpPr/>
            <p:nvPr/>
          </p:nvSpPr>
          <p:spPr>
            <a:xfrm>
              <a:off x="4675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6835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8995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11156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3316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54766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76368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97971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19573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241176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262778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84380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05983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27585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49188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70790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92392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413995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435597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457200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78802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00404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22007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43609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65212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8681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60841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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3001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65162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7322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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948264" y="5445224"/>
              <a:ext cx="720080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...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76683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78843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81003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83164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</p:grpSp>
      <p:grpSp>
        <p:nvGrpSpPr>
          <p:cNvPr id="67" name="Grupo 66"/>
          <p:cNvGrpSpPr/>
          <p:nvPr/>
        </p:nvGrpSpPr>
        <p:grpSpPr>
          <a:xfrm>
            <a:off x="467544" y="4365104"/>
            <a:ext cx="2376264" cy="980492"/>
            <a:chOff x="467544" y="4365104"/>
            <a:chExt cx="2376264" cy="980492"/>
          </a:xfrm>
        </p:grpSpPr>
        <p:sp>
          <p:nvSpPr>
            <p:cNvPr id="62" name="Colchete direito 61"/>
            <p:cNvSpPr/>
            <p:nvPr/>
          </p:nvSpPr>
          <p:spPr>
            <a:xfrm rot="16200000">
              <a:off x="949406" y="4747338"/>
              <a:ext cx="116396" cy="1080120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Colchete direito 62"/>
            <p:cNvSpPr/>
            <p:nvPr/>
          </p:nvSpPr>
          <p:spPr>
            <a:xfrm rot="16200000">
              <a:off x="1705490" y="5071374"/>
              <a:ext cx="116396" cy="432048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Colchete direito 64"/>
            <p:cNvSpPr/>
            <p:nvPr/>
          </p:nvSpPr>
          <p:spPr>
            <a:xfrm rot="16200000">
              <a:off x="2353562" y="4855350"/>
              <a:ext cx="116396" cy="864096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1560" y="4869160"/>
              <a:ext cx="79208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nome</a:t>
              </a:r>
              <a:endParaRPr lang="pt-BR" sz="1600" dirty="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1403648" y="4869160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idade</a:t>
              </a:r>
              <a:endParaRPr lang="pt-BR" sz="1600" dirty="0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1979712" y="4869160"/>
              <a:ext cx="86409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 smtClean="0"/>
                <a:t>salario</a:t>
              </a:r>
              <a:endParaRPr lang="pt-BR" sz="1600" dirty="0"/>
            </a:p>
          </p:txBody>
        </p:sp>
        <p:sp>
          <p:nvSpPr>
            <p:cNvPr id="61" name="Colchete direito 60"/>
            <p:cNvSpPr/>
            <p:nvPr/>
          </p:nvSpPr>
          <p:spPr>
            <a:xfrm rot="16200000">
              <a:off x="1349642" y="3843046"/>
              <a:ext cx="612068" cy="2376264"/>
            </a:xfrm>
            <a:prstGeom prst="rightBracket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827584" y="4365104"/>
              <a:ext cx="1656184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err="1" smtClean="0">
                  <a:solidFill>
                    <a:srgbClr val="FFC000"/>
                  </a:solidFill>
                </a:rPr>
                <a:t>funcionario</a:t>
              </a:r>
              <a:endParaRPr lang="pt-BR" sz="2000" dirty="0">
                <a:solidFill>
                  <a:srgbClr val="FFC000"/>
                </a:solidFill>
              </a:endParaRPr>
            </a:p>
          </p:txBody>
        </p:sp>
      </p:grpSp>
      <p:sp>
        <p:nvSpPr>
          <p:cNvPr id="86" name="Retângulo 85"/>
          <p:cNvSpPr/>
          <p:nvPr/>
        </p:nvSpPr>
        <p:spPr>
          <a:xfrm>
            <a:off x="7524328" y="4869160"/>
            <a:ext cx="108012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FFC000"/>
                </a:solidFill>
              </a:rPr>
              <a:t>...</a:t>
            </a:r>
            <a:endParaRPr lang="pt-BR" sz="2000" dirty="0">
              <a:solidFill>
                <a:srgbClr val="FFC000"/>
              </a:solidFill>
            </a:endParaRPr>
          </a:p>
        </p:txBody>
      </p:sp>
      <p:grpSp>
        <p:nvGrpSpPr>
          <p:cNvPr id="69" name="Grupo 68"/>
          <p:cNvGrpSpPr/>
          <p:nvPr/>
        </p:nvGrpSpPr>
        <p:grpSpPr>
          <a:xfrm>
            <a:off x="2843808" y="4365104"/>
            <a:ext cx="2376264" cy="980492"/>
            <a:chOff x="467544" y="4365104"/>
            <a:chExt cx="2376264" cy="980492"/>
          </a:xfrm>
        </p:grpSpPr>
        <p:sp>
          <p:nvSpPr>
            <p:cNvPr id="70" name="Colchete direito 69"/>
            <p:cNvSpPr/>
            <p:nvPr/>
          </p:nvSpPr>
          <p:spPr>
            <a:xfrm rot="16200000">
              <a:off x="949406" y="4747338"/>
              <a:ext cx="116396" cy="1080120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Colchete direito 70"/>
            <p:cNvSpPr/>
            <p:nvPr/>
          </p:nvSpPr>
          <p:spPr>
            <a:xfrm rot="16200000">
              <a:off x="1705490" y="5071374"/>
              <a:ext cx="116396" cy="432048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Colchete direito 71"/>
            <p:cNvSpPr/>
            <p:nvPr/>
          </p:nvSpPr>
          <p:spPr>
            <a:xfrm rot="16200000">
              <a:off x="2353562" y="4855350"/>
              <a:ext cx="116396" cy="864096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1560" y="4869160"/>
              <a:ext cx="79208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nome</a:t>
              </a:r>
              <a:endParaRPr lang="pt-BR" sz="1600" dirty="0"/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1403648" y="4869160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idade</a:t>
              </a:r>
              <a:endParaRPr lang="pt-BR" sz="1600" dirty="0"/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1979712" y="4869160"/>
              <a:ext cx="86409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 smtClean="0"/>
                <a:t>salario</a:t>
              </a:r>
              <a:endParaRPr lang="pt-BR" sz="1600" dirty="0"/>
            </a:p>
          </p:txBody>
        </p:sp>
        <p:sp>
          <p:nvSpPr>
            <p:cNvPr id="76" name="Colchete direito 75"/>
            <p:cNvSpPr/>
            <p:nvPr/>
          </p:nvSpPr>
          <p:spPr>
            <a:xfrm rot="16200000">
              <a:off x="1349642" y="3843046"/>
              <a:ext cx="612068" cy="2376264"/>
            </a:xfrm>
            <a:prstGeom prst="rightBracket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827584" y="4365104"/>
              <a:ext cx="1656184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err="1" smtClean="0">
                  <a:solidFill>
                    <a:srgbClr val="FFC000"/>
                  </a:solidFill>
                </a:rPr>
                <a:t>funcionario</a:t>
              </a:r>
              <a:endParaRPr lang="pt-BR" sz="20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5220072" y="4365104"/>
            <a:ext cx="2376264" cy="980492"/>
            <a:chOff x="467544" y="4365104"/>
            <a:chExt cx="2376264" cy="980492"/>
          </a:xfrm>
        </p:grpSpPr>
        <p:sp>
          <p:nvSpPr>
            <p:cNvPr id="79" name="Colchete direito 78"/>
            <p:cNvSpPr/>
            <p:nvPr/>
          </p:nvSpPr>
          <p:spPr>
            <a:xfrm rot="16200000">
              <a:off x="949406" y="4747338"/>
              <a:ext cx="116396" cy="1080120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Colchete direito 79"/>
            <p:cNvSpPr/>
            <p:nvPr/>
          </p:nvSpPr>
          <p:spPr>
            <a:xfrm rot="16200000">
              <a:off x="1705490" y="5071374"/>
              <a:ext cx="116396" cy="432048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Colchete direito 80"/>
            <p:cNvSpPr/>
            <p:nvPr/>
          </p:nvSpPr>
          <p:spPr>
            <a:xfrm rot="16200000">
              <a:off x="2353562" y="4855350"/>
              <a:ext cx="116396" cy="864096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611560" y="4869160"/>
              <a:ext cx="79208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nome</a:t>
              </a:r>
              <a:endParaRPr lang="pt-BR" sz="1600" dirty="0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1403648" y="4869160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idade</a:t>
              </a:r>
              <a:endParaRPr lang="pt-BR" sz="1600" dirty="0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1979712" y="4869160"/>
              <a:ext cx="86409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 smtClean="0"/>
                <a:t>salario</a:t>
              </a:r>
              <a:endParaRPr lang="pt-BR" sz="1600" dirty="0"/>
            </a:p>
          </p:txBody>
        </p:sp>
        <p:sp>
          <p:nvSpPr>
            <p:cNvPr id="85" name="Colchete direito 84"/>
            <p:cNvSpPr/>
            <p:nvPr/>
          </p:nvSpPr>
          <p:spPr>
            <a:xfrm rot="16200000">
              <a:off x="1349642" y="3843046"/>
              <a:ext cx="612068" cy="2376264"/>
            </a:xfrm>
            <a:prstGeom prst="rightBracket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827584" y="4365104"/>
              <a:ext cx="1656184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err="1" smtClean="0">
                  <a:solidFill>
                    <a:srgbClr val="FFC000"/>
                  </a:solidFill>
                </a:rPr>
                <a:t>funcionario</a:t>
              </a:r>
              <a:endParaRPr lang="pt-BR" sz="2000" dirty="0">
                <a:solidFill>
                  <a:srgbClr val="FFC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RandomAccessFile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sz="2400" dirty="0" smtClean="0"/>
              <a:t>Ao instanciar um </a:t>
            </a:r>
            <a:r>
              <a:rPr lang="pt-BR" sz="2400" dirty="0" err="1" smtClean="0"/>
              <a:t>RandomAccessFile</a:t>
            </a:r>
            <a:r>
              <a:rPr lang="pt-BR" sz="2400" dirty="0" smtClean="0"/>
              <a:t>, devemos informar o nome do arquivo e a forma de </a:t>
            </a:r>
            <a:r>
              <a:rPr lang="pt-BR" sz="2400" dirty="0" err="1" smtClean="0"/>
              <a:t>abrí-lo</a:t>
            </a:r>
            <a:r>
              <a:rPr lang="pt-BR" sz="2400" dirty="0" smtClean="0"/>
              <a:t>:</a:t>
            </a:r>
          </a:p>
          <a:p>
            <a:pPr indent="-3175">
              <a:spcBef>
                <a:spcPts val="0"/>
              </a:spcBef>
              <a:buNone/>
            </a:pPr>
            <a:endParaRPr lang="pt-BR" sz="2400" dirty="0" smtClean="0"/>
          </a:p>
          <a:p>
            <a:pPr marL="3175" indent="-3175">
              <a:spcBef>
                <a:spcPts val="0"/>
              </a:spcBef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RandomAccessFile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dataFile</a:t>
            </a:r>
            <a:r>
              <a:rPr lang="pt-BR" sz="2400" dirty="0" smtClean="0">
                <a:solidFill>
                  <a:srgbClr val="FFC000"/>
                </a:solidFill>
              </a:rPr>
              <a:t>;</a:t>
            </a:r>
          </a:p>
          <a:p>
            <a:pPr marL="3175" indent="-3175">
              <a:spcBef>
                <a:spcPts val="0"/>
              </a:spcBef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dataFile</a:t>
            </a:r>
            <a:r>
              <a:rPr lang="pt-BR" sz="2400" dirty="0" smtClean="0">
                <a:solidFill>
                  <a:srgbClr val="FFC000"/>
                </a:solidFill>
              </a:rPr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RandomAccessFile</a:t>
            </a:r>
            <a:r>
              <a:rPr lang="pt-BR" sz="2400" dirty="0" smtClean="0">
                <a:solidFill>
                  <a:srgbClr val="FFC000"/>
                </a:solidFill>
              </a:rPr>
              <a:t>(“C:\\agenda.dat”, “</a:t>
            </a:r>
            <a:r>
              <a:rPr lang="pt-BR" sz="2400" dirty="0" err="1" smtClean="0">
                <a:solidFill>
                  <a:srgbClr val="FFC000"/>
                </a:solidFill>
              </a:rPr>
              <a:t>rw</a:t>
            </a:r>
            <a:r>
              <a:rPr lang="pt-BR" sz="2400" dirty="0" smtClean="0">
                <a:solidFill>
                  <a:srgbClr val="FFC000"/>
                </a:solidFill>
              </a:rPr>
              <a:t>”);</a:t>
            </a:r>
          </a:p>
          <a:p>
            <a:pPr marL="3175" indent="-3175">
              <a:spcBef>
                <a:spcPts val="0"/>
              </a:spcBef>
              <a:buNone/>
            </a:pPr>
            <a:endParaRPr lang="pt-BR" sz="2400" dirty="0" smtClean="0"/>
          </a:p>
          <a:p>
            <a:r>
              <a:rPr lang="pt-BR" sz="2400" dirty="0" smtClean="0"/>
              <a:t>Formas de abrir o arquivo:</a:t>
            </a:r>
          </a:p>
          <a:p>
            <a:pPr marL="900113" lvl="1" indent="-450850"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r</a:t>
            </a:r>
            <a:r>
              <a:rPr lang="pt-BR" sz="2000" dirty="0" smtClean="0"/>
              <a:t>	– Abre o arquivo em modo somente leitura;</a:t>
            </a:r>
          </a:p>
          <a:p>
            <a:pPr marL="900113" lvl="1" indent="-450850"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rw</a:t>
            </a:r>
            <a:r>
              <a:rPr lang="pt-BR" sz="2000" dirty="0" smtClean="0"/>
              <a:t>	– Abre o arquivo em modo leitura e escrita;</a:t>
            </a:r>
          </a:p>
          <a:p>
            <a:pPr marL="900113" lvl="1" indent="-450850"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rws</a:t>
            </a:r>
            <a:r>
              <a:rPr lang="pt-BR" sz="2000" dirty="0" smtClean="0"/>
              <a:t>	– Abre o arquivo em modo leitura e escrita garantindo o sincronismo entre dois ou mais processos que acessem simultaneamente o arquivo.</a:t>
            </a:r>
          </a:p>
          <a:p>
            <a:pPr marL="3175" indent="-3175">
              <a:spcBef>
                <a:spcPts val="0"/>
              </a:spcBef>
              <a:buNone/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RandomAccessFile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905200" cy="452596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 dirty="0" smtClean="0"/>
              <a:t>Gravando dados:</a:t>
            </a:r>
          </a:p>
          <a:p>
            <a:r>
              <a:rPr lang="pt-BR" sz="1800" dirty="0" err="1" smtClean="0">
                <a:solidFill>
                  <a:srgbClr val="FFC000"/>
                </a:solidFill>
              </a:rPr>
              <a:t>void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writeInt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err="1" smtClean="0">
                <a:solidFill>
                  <a:srgbClr val="FFC000"/>
                </a:solidFill>
              </a:rPr>
              <a:t>int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/>
              <a:t>Grava um número </a:t>
            </a:r>
            <a:r>
              <a:rPr lang="pt-BR" sz="1800" dirty="0" err="1" smtClean="0"/>
              <a:t>int</a:t>
            </a:r>
            <a:r>
              <a:rPr lang="pt-BR" sz="1800" dirty="0" smtClean="0"/>
              <a:t> ocupando 4 bytes</a:t>
            </a:r>
          </a:p>
          <a:p>
            <a:r>
              <a:rPr lang="pt-BR" sz="1800" dirty="0" err="1" smtClean="0">
                <a:solidFill>
                  <a:srgbClr val="FFC000"/>
                </a:solidFill>
              </a:rPr>
              <a:t>void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writeLong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err="1" smtClean="0">
                <a:solidFill>
                  <a:srgbClr val="FFC000"/>
                </a:solidFill>
              </a:rPr>
              <a:t>long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Grava um número </a:t>
            </a:r>
            <a:r>
              <a:rPr lang="pt-BR" sz="1800" dirty="0" err="1" smtClean="0"/>
              <a:t>long</a:t>
            </a:r>
            <a:r>
              <a:rPr lang="pt-BR" sz="1800" dirty="0" smtClean="0"/>
              <a:t> ocupando 8 bytes</a:t>
            </a:r>
          </a:p>
          <a:p>
            <a:r>
              <a:rPr lang="pt-BR" sz="1800" dirty="0" err="1" smtClean="0">
                <a:solidFill>
                  <a:srgbClr val="FFC000"/>
                </a:solidFill>
              </a:rPr>
              <a:t>void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writeFloat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err="1" smtClean="0">
                <a:solidFill>
                  <a:srgbClr val="FFC000"/>
                </a:solidFill>
              </a:rPr>
              <a:t>float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Grava um número </a:t>
            </a:r>
            <a:r>
              <a:rPr lang="pt-BR" sz="1800" dirty="0" err="1" smtClean="0"/>
              <a:t>float</a:t>
            </a:r>
            <a:r>
              <a:rPr lang="pt-BR" sz="1800" dirty="0" smtClean="0"/>
              <a:t> ocupando 4 bytes</a:t>
            </a:r>
          </a:p>
          <a:p>
            <a:r>
              <a:rPr lang="pt-BR" sz="1800" dirty="0" err="1" smtClean="0">
                <a:solidFill>
                  <a:srgbClr val="FFC000"/>
                </a:solidFill>
              </a:rPr>
              <a:t>void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writeDouble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err="1" smtClean="0">
                <a:solidFill>
                  <a:srgbClr val="FFC000"/>
                </a:solidFill>
              </a:rPr>
              <a:t>double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Grava um número </a:t>
            </a:r>
            <a:r>
              <a:rPr lang="pt-BR" sz="1800" dirty="0" err="1" smtClean="0"/>
              <a:t>double</a:t>
            </a:r>
            <a:r>
              <a:rPr lang="pt-BR" sz="1800" dirty="0" smtClean="0"/>
              <a:t> ocupando 8 bytes</a:t>
            </a:r>
          </a:p>
          <a:p>
            <a:r>
              <a:rPr lang="pt-BR" sz="1800" dirty="0" err="1" smtClean="0">
                <a:solidFill>
                  <a:srgbClr val="FFC000"/>
                </a:solidFill>
              </a:rPr>
              <a:t>void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write</a:t>
            </a:r>
            <a:r>
              <a:rPr lang="pt-BR" sz="1800" dirty="0" smtClean="0">
                <a:solidFill>
                  <a:srgbClr val="FFC000"/>
                </a:solidFill>
              </a:rPr>
              <a:t>(byte[])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Grava um conjunto de bytes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355976" y="1600200"/>
            <a:ext cx="4104456" cy="452596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endParaRPr lang="pt-BR" sz="2200" dirty="0" smtClean="0"/>
          </a:p>
          <a:p>
            <a:r>
              <a:rPr lang="pt-BR" sz="1800" dirty="0" err="1" smtClean="0">
                <a:solidFill>
                  <a:srgbClr val="FFC000"/>
                </a:solidFill>
              </a:rPr>
              <a:t>void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writeBoolean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err="1" smtClean="0">
                <a:solidFill>
                  <a:srgbClr val="FFC000"/>
                </a:solidFill>
              </a:rPr>
              <a:t>boolean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/>
              <a:t>Grava um </a:t>
            </a:r>
            <a:r>
              <a:rPr lang="pt-BR" sz="1800" dirty="0" err="1" smtClean="0"/>
              <a:t>boolean</a:t>
            </a:r>
            <a:r>
              <a:rPr lang="pt-BR" sz="1800" dirty="0" smtClean="0"/>
              <a:t> ocupando um byte</a:t>
            </a:r>
          </a:p>
          <a:p>
            <a:r>
              <a:rPr lang="pt-BR" sz="1800" dirty="0" err="1" smtClean="0">
                <a:solidFill>
                  <a:srgbClr val="FFC000"/>
                </a:solidFill>
              </a:rPr>
              <a:t>void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writeByte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err="1" smtClean="0">
                <a:solidFill>
                  <a:srgbClr val="FFC000"/>
                </a:solidFill>
              </a:rPr>
              <a:t>int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/>
              <a:t>Converte o número para byte e grava</a:t>
            </a:r>
          </a:p>
          <a:p>
            <a:r>
              <a:rPr lang="pt-BR" sz="1800" dirty="0" err="1" smtClean="0">
                <a:solidFill>
                  <a:srgbClr val="FFC000"/>
                </a:solidFill>
              </a:rPr>
              <a:t>void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writeShort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err="1" smtClean="0">
                <a:solidFill>
                  <a:srgbClr val="FFC000"/>
                </a:solidFill>
              </a:rPr>
              <a:t>int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/>
              <a:t>Converte o número para short e grava ocupando 2 bytes</a:t>
            </a:r>
          </a:p>
          <a:p>
            <a:r>
              <a:rPr lang="pt-BR" sz="1800" dirty="0" err="1" smtClean="0">
                <a:solidFill>
                  <a:srgbClr val="FFC000"/>
                </a:solidFill>
              </a:rPr>
              <a:t>void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writeChar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err="1" smtClean="0">
                <a:solidFill>
                  <a:srgbClr val="FFC000"/>
                </a:solidFill>
              </a:rPr>
              <a:t>int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/>
              <a:t>Converte o número para </a:t>
            </a:r>
            <a:r>
              <a:rPr lang="pt-BR" sz="1800" dirty="0" err="1" smtClean="0"/>
              <a:t>char</a:t>
            </a:r>
            <a:r>
              <a:rPr lang="pt-BR" sz="1800" dirty="0" smtClean="0"/>
              <a:t> e grava ocupando 4 bytes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RandomAccessFile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905200" cy="452596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 dirty="0" smtClean="0"/>
              <a:t>Lendo dados:</a:t>
            </a:r>
          </a:p>
          <a:p>
            <a:r>
              <a:rPr lang="pt-BR" sz="1800" dirty="0" err="1" smtClean="0">
                <a:solidFill>
                  <a:srgbClr val="FFC000"/>
                </a:solidFill>
              </a:rPr>
              <a:t>int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readInt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/>
              <a:t>Lê os próximos 4 bytes retornando um </a:t>
            </a:r>
            <a:r>
              <a:rPr lang="pt-BR" sz="1800" u="sng" dirty="0" err="1" smtClean="0"/>
              <a:t>int</a:t>
            </a:r>
            <a:endParaRPr lang="pt-BR" sz="1800" u="sng" dirty="0" smtClean="0"/>
          </a:p>
          <a:p>
            <a:r>
              <a:rPr lang="pt-BR" sz="1800" dirty="0" err="1" smtClean="0">
                <a:solidFill>
                  <a:srgbClr val="FFC000"/>
                </a:solidFill>
              </a:rPr>
              <a:t>long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readLong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Lê os próximos 8 bytes retornando um </a:t>
            </a:r>
            <a:r>
              <a:rPr lang="pt-BR" sz="1800" u="sng" dirty="0" err="1" smtClean="0"/>
              <a:t>long</a:t>
            </a:r>
            <a:endParaRPr lang="pt-BR" sz="1800" u="sng" dirty="0" smtClean="0"/>
          </a:p>
          <a:p>
            <a:r>
              <a:rPr lang="pt-BR" sz="1800" dirty="0" err="1" smtClean="0">
                <a:solidFill>
                  <a:srgbClr val="FFC000"/>
                </a:solidFill>
              </a:rPr>
              <a:t>float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readFloat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Lê os próximos 4 bytes retornando um </a:t>
            </a:r>
            <a:r>
              <a:rPr lang="pt-BR" sz="1800" u="sng" dirty="0" err="1" smtClean="0"/>
              <a:t>float</a:t>
            </a:r>
            <a:endParaRPr lang="pt-BR" sz="1800" u="sng" dirty="0" smtClean="0"/>
          </a:p>
          <a:p>
            <a:r>
              <a:rPr lang="pt-BR" sz="1800" dirty="0" err="1" smtClean="0">
                <a:solidFill>
                  <a:srgbClr val="FFC000"/>
                </a:solidFill>
              </a:rPr>
              <a:t>double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readDouble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Lê os próximos 8 bytes retornando um </a:t>
            </a:r>
            <a:r>
              <a:rPr lang="pt-BR" sz="1800" u="sng" dirty="0" err="1" smtClean="0"/>
              <a:t>double</a:t>
            </a:r>
            <a:endParaRPr lang="pt-BR" sz="1800" u="sng" dirty="0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355976" y="1600200"/>
            <a:ext cx="4104456" cy="452596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endParaRPr lang="pt-BR" sz="2200" dirty="0" smtClean="0"/>
          </a:p>
          <a:p>
            <a:r>
              <a:rPr lang="pt-BR" sz="1800" dirty="0" err="1" smtClean="0">
                <a:solidFill>
                  <a:srgbClr val="FFC000"/>
                </a:solidFill>
              </a:rPr>
              <a:t>int</a:t>
            </a:r>
            <a:r>
              <a:rPr lang="pt-BR" sz="1800" dirty="0" smtClean="0">
                <a:solidFill>
                  <a:srgbClr val="FFC000"/>
                </a:solidFill>
              </a:rPr>
              <a:t> read(byte[], </a:t>
            </a:r>
            <a:r>
              <a:rPr lang="pt-BR" sz="1800" dirty="0" err="1" smtClean="0">
                <a:solidFill>
                  <a:srgbClr val="FFC000"/>
                </a:solidFill>
              </a:rPr>
              <a:t>int</a:t>
            </a:r>
            <a:r>
              <a:rPr lang="pt-BR" sz="1800" dirty="0" smtClean="0">
                <a:solidFill>
                  <a:srgbClr val="FFC000"/>
                </a:solidFill>
              </a:rPr>
              <a:t>, </a:t>
            </a:r>
            <a:r>
              <a:rPr lang="pt-BR" sz="1800" dirty="0" err="1" smtClean="0">
                <a:solidFill>
                  <a:srgbClr val="FFC000"/>
                </a:solidFill>
              </a:rPr>
              <a:t>int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/>
              <a:t>Lê um conjunto de bytes carregando-os em um </a:t>
            </a:r>
            <a:r>
              <a:rPr lang="pt-BR" sz="1800" u="sng" dirty="0" err="1" smtClean="0"/>
              <a:t>array</a:t>
            </a:r>
            <a:endParaRPr lang="pt-BR" sz="1800" u="sng" dirty="0" smtClean="0"/>
          </a:p>
          <a:p>
            <a:r>
              <a:rPr lang="pt-BR" sz="1800" dirty="0" err="1" smtClean="0">
                <a:solidFill>
                  <a:srgbClr val="FFC000"/>
                </a:solidFill>
              </a:rPr>
              <a:t>boolean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readBoolean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/>
              <a:t>Lê o próximo byte retornando um </a:t>
            </a:r>
            <a:r>
              <a:rPr lang="pt-BR" sz="1800" u="sng" dirty="0" err="1" smtClean="0"/>
              <a:t>boolean</a:t>
            </a:r>
            <a:endParaRPr lang="pt-BR" sz="1800" u="sng" dirty="0" smtClean="0"/>
          </a:p>
          <a:p>
            <a:r>
              <a:rPr lang="pt-BR" sz="1800" dirty="0" smtClean="0">
                <a:solidFill>
                  <a:srgbClr val="FFC000"/>
                </a:solidFill>
              </a:rPr>
              <a:t>byte </a:t>
            </a:r>
            <a:r>
              <a:rPr lang="pt-BR" sz="1800" dirty="0" err="1" smtClean="0">
                <a:solidFill>
                  <a:srgbClr val="FFC000"/>
                </a:solidFill>
              </a:rPr>
              <a:t>readByte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/>
              <a:t>Lê o próximo </a:t>
            </a:r>
            <a:r>
              <a:rPr lang="pt-BR" sz="1800" u="sng" dirty="0" smtClean="0"/>
              <a:t>byte</a:t>
            </a:r>
          </a:p>
          <a:p>
            <a:r>
              <a:rPr lang="pt-BR" sz="1800" dirty="0" smtClean="0">
                <a:solidFill>
                  <a:srgbClr val="FFC000"/>
                </a:solidFill>
              </a:rPr>
              <a:t>short </a:t>
            </a:r>
            <a:r>
              <a:rPr lang="pt-BR" sz="1800" dirty="0" err="1" smtClean="0">
                <a:solidFill>
                  <a:srgbClr val="FFC000"/>
                </a:solidFill>
              </a:rPr>
              <a:t>readShort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/>
              <a:t>Lê os próximos 2 bytes retornando um </a:t>
            </a:r>
            <a:r>
              <a:rPr lang="pt-BR" sz="1800" u="sng" dirty="0" smtClean="0"/>
              <a:t>short</a:t>
            </a:r>
          </a:p>
          <a:p>
            <a:r>
              <a:rPr lang="pt-BR" sz="1800" dirty="0" err="1" smtClean="0">
                <a:solidFill>
                  <a:srgbClr val="FFC000"/>
                </a:solidFill>
              </a:rPr>
              <a:t>char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readChar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/>
              <a:t>Lê os próximos 4 bytes retornando um </a:t>
            </a:r>
            <a:r>
              <a:rPr lang="pt-BR" sz="1800" u="sng" dirty="0" err="1" smtClean="0"/>
              <a:t>char</a:t>
            </a:r>
            <a:endParaRPr lang="pt-BR" sz="1800" u="sng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003232" cy="276490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Crie o pacote </a:t>
            </a:r>
            <a:r>
              <a:rPr lang="pt-BR" sz="2200" dirty="0" smtClean="0">
                <a:solidFill>
                  <a:srgbClr val="FFC000"/>
                </a:solidFill>
              </a:rPr>
              <a:t>br.com.impacta.</a:t>
            </a:r>
            <a:r>
              <a:rPr lang="pt-BR" sz="2200" dirty="0" err="1" smtClean="0">
                <a:solidFill>
                  <a:srgbClr val="FFC000"/>
                </a:solidFill>
              </a:rPr>
              <a:t>copy</a:t>
            </a:r>
            <a:r>
              <a:rPr lang="pt-BR" sz="2200" dirty="0" smtClean="0"/>
              <a:t> no mesmo projeto do exercício anterior e copie para este pacote a classe </a:t>
            </a:r>
            <a:r>
              <a:rPr lang="pt-BR" sz="2200" dirty="0" err="1" smtClean="0">
                <a:solidFill>
                  <a:srgbClr val="FFC000"/>
                </a:solidFill>
              </a:rPr>
              <a:t>FileCopyFrame</a:t>
            </a:r>
            <a:r>
              <a:rPr lang="pt-BR" sz="2200" dirty="0" smtClean="0"/>
              <a:t> fornecida pelo instrutor.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A classe </a:t>
            </a:r>
            <a:r>
              <a:rPr lang="pt-BR" sz="2200" dirty="0" err="1" smtClean="0"/>
              <a:t>FileCopyFrame</a:t>
            </a:r>
            <a:r>
              <a:rPr lang="pt-BR" sz="2200" dirty="0" smtClean="0"/>
              <a:t> é uma classe executável que exibe uma janela permitindo ao usuário digitar o nome de dois arquivos.</a:t>
            </a:r>
          </a:p>
        </p:txBody>
      </p:sp>
      <p:pic>
        <p:nvPicPr>
          <p:cNvPr id="6" name="Espaço Reservado para Conteúdo 5" descr="CopyFrame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1907704" y="4308791"/>
            <a:ext cx="5525272" cy="2000529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Exceptions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graphicFrame>
        <p:nvGraphicFramePr>
          <p:cNvPr id="30" name="Espaço Reservado para Conteúdo 4"/>
          <p:cNvGraphicFramePr>
            <a:graphicFrameLocks/>
          </p:cNvGraphicFramePr>
          <p:nvPr/>
        </p:nvGraphicFramePr>
        <p:xfrm>
          <a:off x="3131840" y="2420888"/>
          <a:ext cx="266429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8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IOException</a:t>
                      </a:r>
                      <a:endParaRPr kumimoji="0" lang="pt-BR" sz="18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getMessage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printStackTrace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Espaço Reservado para Conteúdo 4"/>
          <p:cNvGraphicFramePr>
            <a:graphicFrameLocks/>
          </p:cNvGraphicFramePr>
          <p:nvPr/>
        </p:nvGraphicFramePr>
        <p:xfrm>
          <a:off x="755577" y="4583400"/>
          <a:ext cx="295232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8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FileNotFoundException</a:t>
                      </a:r>
                      <a:endParaRPr kumimoji="0" lang="pt-BR" sz="18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getMessage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printStackTrace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Espaço Reservado para Conteúdo 4"/>
          <p:cNvGraphicFramePr>
            <a:graphicFrameLocks/>
          </p:cNvGraphicFramePr>
          <p:nvPr/>
        </p:nvGraphicFramePr>
        <p:xfrm>
          <a:off x="5292080" y="4583400"/>
          <a:ext cx="288032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8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EOFException</a:t>
                      </a:r>
                      <a:endParaRPr kumimoji="0" lang="pt-BR" sz="18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getMessage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printStackTrace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2" name="Grupo 41"/>
          <p:cNvGrpSpPr/>
          <p:nvPr/>
        </p:nvGrpSpPr>
        <p:grpSpPr>
          <a:xfrm rot="16200000">
            <a:off x="3887925" y="1808821"/>
            <a:ext cx="1152128" cy="4392487"/>
            <a:chOff x="2195736" y="3429000"/>
            <a:chExt cx="1872208" cy="2811189"/>
          </a:xfrm>
        </p:grpSpPr>
        <p:cxnSp>
          <p:nvCxnSpPr>
            <p:cNvPr id="33" name="Conector angulado 32"/>
            <p:cNvCxnSpPr/>
            <p:nvPr/>
          </p:nvCxnSpPr>
          <p:spPr>
            <a:xfrm flipV="1">
              <a:off x="2195736" y="5088062"/>
              <a:ext cx="1872207" cy="1152127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angulado 38"/>
            <p:cNvCxnSpPr/>
            <p:nvPr/>
          </p:nvCxnSpPr>
          <p:spPr>
            <a:xfrm>
              <a:off x="2195736" y="3429000"/>
              <a:ext cx="1872208" cy="1152128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(Fim)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Implemente a funcionalidade do botão Ok da janela </a:t>
            </a:r>
            <a:r>
              <a:rPr lang="pt-BR" sz="2400" dirty="0" err="1" smtClean="0"/>
              <a:t>FileCopyFrame</a:t>
            </a:r>
            <a:r>
              <a:rPr lang="pt-BR" sz="2400" dirty="0" smtClean="0"/>
              <a:t> (método </a:t>
            </a:r>
            <a:r>
              <a:rPr lang="pt-BR" sz="2400" dirty="0" err="1" smtClean="0">
                <a:solidFill>
                  <a:srgbClr val="FFC000"/>
                </a:solidFill>
              </a:rPr>
              <a:t>btnOkActionPerformed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, linha 170).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Ao clicar no botão Ok, a aplicação deverá copiar o arquivo especificado na primeira caixa de texto (</a:t>
            </a:r>
            <a:r>
              <a:rPr lang="pt-BR" sz="2400" dirty="0" err="1" smtClean="0"/>
              <a:t>txtOrigem</a:t>
            </a:r>
            <a:r>
              <a:rPr lang="pt-BR" sz="2400" dirty="0" smtClean="0"/>
              <a:t>) gerando uma cópia com o nome especificado na segunda caixa de texto (</a:t>
            </a:r>
            <a:r>
              <a:rPr lang="pt-BR" sz="2400" dirty="0" err="1" smtClean="0"/>
              <a:t>txtDestino</a:t>
            </a:r>
            <a:r>
              <a:rPr lang="pt-BR" sz="2400" dirty="0" smtClean="0"/>
              <a:t>).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Caso ocorra algum problema durante a cópia, uma mensagem de erro deverá ser exibida ao usuário com o comando </a:t>
            </a:r>
            <a:r>
              <a:rPr lang="pt-BR" sz="2400" dirty="0" err="1" smtClean="0"/>
              <a:t>JOptionPane</a:t>
            </a:r>
            <a:r>
              <a:rPr lang="pt-BR" sz="2400" dirty="0" smtClean="0"/>
              <a:t>.</a:t>
            </a:r>
            <a:r>
              <a:rPr lang="pt-BR" sz="2400" dirty="0" err="1" smtClean="0"/>
              <a:t>showMessageDialog</a:t>
            </a:r>
            <a:r>
              <a:rPr lang="pt-BR" sz="2400" dirty="0" smtClean="0"/>
              <a:t>().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Exceptions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349079"/>
          </a:xfrm>
        </p:spPr>
        <p:txBody>
          <a:bodyPr/>
          <a:lstStyle/>
          <a:p>
            <a:r>
              <a:rPr lang="pt-BR" dirty="0" smtClean="0"/>
              <a:t>Principais exceções:</a:t>
            </a:r>
          </a:p>
          <a:p>
            <a:pPr lvl="1">
              <a:spcBef>
                <a:spcPts val="1200"/>
              </a:spcBef>
            </a:pPr>
            <a:r>
              <a:rPr lang="pt-BR" sz="2000" b="1" i="1" dirty="0" err="1" smtClean="0">
                <a:solidFill>
                  <a:srgbClr val="FFC000"/>
                </a:solidFill>
              </a:rPr>
              <a:t>FileNotFoundException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Ocorre quando a aplicação tenta abrir para leitura um arquivo inexistente</a:t>
            </a:r>
          </a:p>
          <a:p>
            <a:pPr lvl="1">
              <a:spcBef>
                <a:spcPts val="1200"/>
              </a:spcBef>
            </a:pPr>
            <a:r>
              <a:rPr lang="pt-BR" sz="2000" b="1" i="1" dirty="0" err="1" smtClean="0">
                <a:solidFill>
                  <a:srgbClr val="FFC000"/>
                </a:solidFill>
              </a:rPr>
              <a:t>EOFException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Disparado pela maioria dos métodos da classe </a:t>
            </a:r>
            <a:r>
              <a:rPr lang="pt-BR" sz="2000" dirty="0" err="1" smtClean="0"/>
              <a:t>RandomAccessFile</a:t>
            </a:r>
            <a:r>
              <a:rPr lang="pt-BR" sz="2000" dirty="0" smtClean="0"/>
              <a:t> quando tenta-se realizar a leitura de bytes após o final do arquivo.</a:t>
            </a:r>
          </a:p>
          <a:p>
            <a:pPr lvl="1">
              <a:spcBef>
                <a:spcPts val="1200"/>
              </a:spcBef>
            </a:pPr>
            <a:r>
              <a:rPr lang="pt-BR" sz="2000" b="1" i="1" dirty="0" err="1" smtClean="0">
                <a:solidFill>
                  <a:srgbClr val="FFC000"/>
                </a:solidFill>
              </a:rPr>
              <a:t>IOException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Representa qualquer falha ao realizar operações de leitura, escrita ou manipulação de arquivos</a:t>
            </a:r>
            <a:endParaRPr lang="pt-BR" sz="20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Arquivos binários</a:t>
            </a:r>
            <a:endParaRPr lang="pt-BR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pt-BR" sz="2200" dirty="0" smtClean="0"/>
              <a:t>Arquivos binários são arquivos que contém informações ilegíveis por editores de texto comuns.</a:t>
            </a:r>
          </a:p>
          <a:p>
            <a:pPr>
              <a:spcBef>
                <a:spcPts val="2400"/>
              </a:spcBef>
            </a:pPr>
            <a:r>
              <a:rPr lang="pt-BR" sz="2200" dirty="0" smtClean="0"/>
              <a:t>Exemplos de arquivos binários são MP3, </a:t>
            </a:r>
            <a:r>
              <a:rPr lang="pt-BR" sz="2200" dirty="0" err="1" smtClean="0"/>
              <a:t>JPEGs</a:t>
            </a:r>
            <a:r>
              <a:rPr lang="pt-BR" sz="2200" dirty="0" smtClean="0"/>
              <a:t>, </a:t>
            </a:r>
            <a:r>
              <a:rPr lang="pt-BR" sz="2200" dirty="0" err="1" smtClean="0"/>
              <a:t>AVIs</a:t>
            </a:r>
            <a:r>
              <a:rPr lang="pt-BR" sz="2200" dirty="0" smtClean="0"/>
              <a:t>, </a:t>
            </a:r>
            <a:r>
              <a:rPr lang="pt-BR" sz="2200" dirty="0" err="1" smtClean="0"/>
              <a:t>DOCs</a:t>
            </a:r>
            <a:r>
              <a:rPr lang="pt-BR" sz="2200" dirty="0" smtClean="0"/>
              <a:t>, etc.</a:t>
            </a:r>
          </a:p>
          <a:p>
            <a:pPr>
              <a:spcBef>
                <a:spcPts val="2400"/>
              </a:spcBef>
            </a:pPr>
            <a:r>
              <a:rPr lang="pt-BR" sz="2200" dirty="0" smtClean="0"/>
              <a:t>Nestes arquivos, cada conjunto de 8 bits (1 byte) representa uma informação que não é interpretada como um caractere do alfabeto e precisam de softwares específicos para reconhecer e interpretar o seu formato.</a:t>
            </a:r>
          </a:p>
          <a:p>
            <a:pPr>
              <a:spcBef>
                <a:spcPts val="2400"/>
              </a:spcBef>
            </a:pPr>
            <a:r>
              <a:rPr lang="pt-BR" sz="2200" dirty="0" smtClean="0"/>
              <a:t>O pacote </a:t>
            </a:r>
            <a:r>
              <a:rPr lang="pt-BR" sz="2200" b="1" dirty="0" err="1" smtClean="0"/>
              <a:t>java</a:t>
            </a:r>
            <a:r>
              <a:rPr lang="pt-BR" sz="2200" b="1" dirty="0" smtClean="0"/>
              <a:t>.</a:t>
            </a:r>
            <a:r>
              <a:rPr lang="pt-BR" sz="2200" b="1" dirty="0" err="1" smtClean="0"/>
              <a:t>io</a:t>
            </a:r>
            <a:r>
              <a:rPr lang="pt-BR" sz="2200" dirty="0" smtClean="0"/>
              <a:t> possui classes utilitárias que permitem a leitura e gravação de bytes provenientes de arquivos e outras fontes de dados binários.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Arquivos binários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graphicFrame>
        <p:nvGraphicFramePr>
          <p:cNvPr id="7" name="Espaço Reservado para Conteúdo 4"/>
          <p:cNvGraphicFramePr>
            <a:graphicFrameLocks/>
          </p:cNvGraphicFramePr>
          <p:nvPr/>
        </p:nvGraphicFramePr>
        <p:xfrm>
          <a:off x="611560" y="1700808"/>
          <a:ext cx="2016224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[Abstract]</a:t>
                      </a:r>
                    </a:p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read(byte[])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read(byte[],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skip(long) : long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available()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close()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mark(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markSupported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reset()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Espaço Reservado para Conteúdo 4"/>
          <p:cNvGraphicFramePr>
            <a:graphicFrameLocks/>
          </p:cNvGraphicFramePr>
          <p:nvPr/>
        </p:nvGraphicFramePr>
        <p:xfrm>
          <a:off x="611560" y="4581128"/>
          <a:ext cx="2016224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[Abstract]</a:t>
                      </a:r>
                    </a:p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write(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write(byte[])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write(byte[],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flush()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close()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Espaço Reservado para Conteúdo 4"/>
          <p:cNvGraphicFramePr>
            <a:graphicFrameLocks/>
          </p:cNvGraphicFramePr>
          <p:nvPr/>
        </p:nvGraphicFramePr>
        <p:xfrm>
          <a:off x="3419872" y="4464392"/>
          <a:ext cx="1944216" cy="76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FileOutputStream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FileOutputStream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(String)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FileOutputStream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(File)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Espaço Reservado para Conteúdo 4"/>
          <p:cNvGraphicFramePr>
            <a:graphicFrameLocks/>
          </p:cNvGraphicFramePr>
          <p:nvPr/>
        </p:nvGraphicFramePr>
        <p:xfrm>
          <a:off x="3419872" y="2060847"/>
          <a:ext cx="1944216" cy="76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FileInputStream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FileInputStream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(String)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FileInputStream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(File)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Espaço Reservado para Conteúdo 4"/>
          <p:cNvGraphicFramePr>
            <a:graphicFrameLocks/>
          </p:cNvGraphicFramePr>
          <p:nvPr/>
        </p:nvGraphicFramePr>
        <p:xfrm>
          <a:off x="3275855" y="3140968"/>
          <a:ext cx="22322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50"/>
              </a:tblGrid>
              <a:tr h="25202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ByteArrayInputStream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ByteArrayInputStream</a:t>
                      </a:r>
                      <a:r>
                        <a:rPr kumimoji="0" lang="pt-B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(byte[])</a:t>
                      </a:r>
                      <a:endParaRPr kumimoji="0"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Espaço Reservado para Conteúdo 4"/>
          <p:cNvGraphicFramePr>
            <a:graphicFrameLocks/>
          </p:cNvGraphicFramePr>
          <p:nvPr/>
        </p:nvGraphicFramePr>
        <p:xfrm>
          <a:off x="3419872" y="5589240"/>
          <a:ext cx="194421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5202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ByteArrayOutputStream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toByteArray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byte[]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Espaço Reservado para Conteúdo 4"/>
          <p:cNvGraphicFramePr>
            <a:graphicFrameLocks/>
          </p:cNvGraphicFramePr>
          <p:nvPr/>
        </p:nvGraphicFramePr>
        <p:xfrm>
          <a:off x="6012160" y="1898352"/>
          <a:ext cx="2520280" cy="3690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RandomAccessFile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RandomAccessFile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(String, String)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RandomAccessFile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(File, String)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readBoolean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readByte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byte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readShort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short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readChar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char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readLong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long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readFloat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float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readDouble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double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writeBoolean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writeByte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writeShort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writeChar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writeLong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(long)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writeFloat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(float)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writeDouble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(double)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Conector de seta reta 14"/>
          <p:cNvCxnSpPr/>
          <p:nvPr/>
        </p:nvCxnSpPr>
        <p:spPr>
          <a:xfrm flipH="1">
            <a:off x="2627784" y="24928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>
            <a:off x="2627784" y="3429000"/>
            <a:ext cx="6480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2627784" y="48691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>
            <a:off x="2627784" y="57332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Arquivos binários</a:t>
            </a:r>
            <a:endParaRPr lang="pt-BR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1"/>
          </p:nvPr>
        </p:nvSpPr>
        <p:spPr>
          <a:xfrm>
            <a:off x="288032" y="1600200"/>
            <a:ext cx="3995936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InputStream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Classe abstrata que representa alguma fonte de dados binária.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OutputStream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Classe abstrata que representa algum destino de dados binários.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FileInputStream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algum arquivo de onde podemos ler dados byte a byte.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FileOutputStream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algum arquivo onde podemos armazenar dados byte a byte.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481264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ByteArrayInputStream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um montante de dados em memória de onde podemos ler dados byte a byte.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ByteArrayOutputStream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um montante de dados em memória onde podemos armazenar dados byte a byte.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RandomAccessFile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um arquivo binário com formato pré-definido pelo programador. Útil para armazenamento e leitura de dados de tamanho fixo.</a:t>
            </a:r>
          </a:p>
          <a:p>
            <a:pPr>
              <a:spcBef>
                <a:spcPts val="600"/>
              </a:spcBef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298092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Um </a:t>
            </a:r>
            <a:r>
              <a:rPr lang="pt-BR" sz="2200" dirty="0" err="1" smtClean="0"/>
              <a:t>InputStream</a:t>
            </a:r>
            <a:r>
              <a:rPr lang="pt-BR" sz="2200" dirty="0" smtClean="0"/>
              <a:t> (também chamado de </a:t>
            </a:r>
            <a:r>
              <a:rPr lang="pt-BR" sz="2200" dirty="0" err="1" smtClean="0"/>
              <a:t>stream</a:t>
            </a:r>
            <a:r>
              <a:rPr lang="pt-BR" sz="2200" dirty="0" smtClean="0"/>
              <a:t> de leitura) representa um montante de informações binárias enfileirados de onde podemos capturar seus dados byte a byte.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Uma instância da classe </a:t>
            </a:r>
            <a:r>
              <a:rPr lang="pt-BR" sz="2200" b="1" i="1" dirty="0" err="1" smtClean="0"/>
              <a:t>InputStream</a:t>
            </a:r>
            <a:r>
              <a:rPr lang="pt-BR" sz="2200" dirty="0" smtClean="0"/>
              <a:t> possui um </a:t>
            </a:r>
            <a:r>
              <a:rPr lang="pt-BR" sz="2200" dirty="0" err="1" smtClean="0"/>
              <a:t>posicionador</a:t>
            </a:r>
            <a:r>
              <a:rPr lang="pt-BR" sz="2200" dirty="0" smtClean="0"/>
              <a:t> apontando para algum de seus bytes.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A cada leitura realizada o </a:t>
            </a:r>
            <a:r>
              <a:rPr lang="pt-BR" sz="2200" dirty="0" err="1" smtClean="0"/>
              <a:t>posicionador</a:t>
            </a:r>
            <a:r>
              <a:rPr lang="pt-BR" sz="2200" dirty="0" smtClean="0"/>
              <a:t> captura o byte e avança para o próximo, tornando-o disponível para leitura.</a:t>
            </a: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grpSp>
        <p:nvGrpSpPr>
          <p:cNvPr id="58" name="Grupo 57"/>
          <p:cNvGrpSpPr/>
          <p:nvPr/>
        </p:nvGrpSpPr>
        <p:grpSpPr>
          <a:xfrm>
            <a:off x="467544" y="5013176"/>
            <a:ext cx="8064896" cy="720080"/>
            <a:chOff x="467544" y="5013176"/>
            <a:chExt cx="8064896" cy="720080"/>
          </a:xfrm>
        </p:grpSpPr>
        <p:sp>
          <p:nvSpPr>
            <p:cNvPr id="10" name="Retângulo 9"/>
            <p:cNvSpPr/>
            <p:nvPr/>
          </p:nvSpPr>
          <p:spPr>
            <a:xfrm>
              <a:off x="4675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Ý</a:t>
              </a:r>
              <a:endParaRPr lang="pt-BR" sz="900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6835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w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8995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1156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ÿ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3316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À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54766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°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76368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í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197971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Ù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19573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41176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262778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84380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Û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05983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Y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27585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ô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49188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±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0790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ê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92392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#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13995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435597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457200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?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478802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@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00404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¶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522007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k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43609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65212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$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8681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ð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0841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»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63001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¼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65162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ƒ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67322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‡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948264" y="5445224"/>
              <a:ext cx="720080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...</a:t>
              </a:r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76683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æ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78843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81003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†</a:t>
              </a: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83164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3</a:t>
              </a:r>
            </a:p>
          </p:txBody>
        </p:sp>
        <p:sp>
          <p:nvSpPr>
            <p:cNvPr id="57" name="Seta para baixo 56"/>
            <p:cNvSpPr/>
            <p:nvPr/>
          </p:nvSpPr>
          <p:spPr>
            <a:xfrm>
              <a:off x="1965648" y="5013176"/>
              <a:ext cx="244152" cy="36004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4099</TotalTime>
  <Words>2303</Words>
  <Application>Microsoft Office PowerPoint</Application>
  <PresentationFormat>Apresentação na tela (4:3)</PresentationFormat>
  <Paragraphs>600</Paragraphs>
  <Slides>40</Slides>
  <Notes>40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1" baseType="lpstr">
      <vt:lpstr>Técnica</vt:lpstr>
      <vt:lpstr>Stream – Fluxo I/O Manipulação de arquivos binários</vt:lpstr>
      <vt:lpstr>Stream – Fluxo I/O </vt:lpstr>
      <vt:lpstr>Introdução</vt:lpstr>
      <vt:lpstr>Principais Exceptions</vt:lpstr>
      <vt:lpstr>Principais Exceptions</vt:lpstr>
      <vt:lpstr>Arquivos binários</vt:lpstr>
      <vt:lpstr>Arquivos binários</vt:lpstr>
      <vt:lpstr>Arquivos binários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java.io.FileInputStream</vt:lpstr>
      <vt:lpstr>java.io.FileInputStream</vt:lpstr>
      <vt:lpstr>java.io.ByteArrayInputStream</vt:lpstr>
      <vt:lpstr>java.io.OutputStream</vt:lpstr>
      <vt:lpstr>java.io.OutputStream</vt:lpstr>
      <vt:lpstr>java.io.OutputStream</vt:lpstr>
      <vt:lpstr>java.io.OutputStream</vt:lpstr>
      <vt:lpstr>java.io.OutputStream</vt:lpstr>
      <vt:lpstr>java.io.OutputStream</vt:lpstr>
      <vt:lpstr>java.io.FileOutputStream</vt:lpstr>
      <vt:lpstr>java.io.FileOutputStream</vt:lpstr>
      <vt:lpstr>java.io.ByteArrayOutputStream</vt:lpstr>
      <vt:lpstr>Arquivos de acesso randômico</vt:lpstr>
      <vt:lpstr>java.io.RandomAccessFile</vt:lpstr>
      <vt:lpstr>java.io.RandomAccessFile</vt:lpstr>
      <vt:lpstr>java.io.RandomAccessFile</vt:lpstr>
      <vt:lpstr>Exercício</vt:lpstr>
      <vt:lpstr>Exercício (Fim)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Arquivos binários</dc:title>
  <dc:creator>Sandro Vieira</dc:creator>
  <cp:lastModifiedBy>Sandro</cp:lastModifiedBy>
  <cp:revision>457</cp:revision>
  <dcterms:created xsi:type="dcterms:W3CDTF">2011-12-17T14:07:49Z</dcterms:created>
  <dcterms:modified xsi:type="dcterms:W3CDTF">2012-05-30T10:15:08Z</dcterms:modified>
</cp:coreProperties>
</file>