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65" r:id="rId3"/>
    <p:sldId id="258" r:id="rId4"/>
    <p:sldId id="266" r:id="rId5"/>
    <p:sldId id="267" r:id="rId6"/>
    <p:sldId id="264" r:id="rId7"/>
    <p:sldId id="261" r:id="rId8"/>
    <p:sldId id="278" r:id="rId9"/>
    <p:sldId id="279" r:id="rId10"/>
    <p:sldId id="280" r:id="rId11"/>
    <p:sldId id="281" r:id="rId12"/>
    <p:sldId id="282" r:id="rId13"/>
    <p:sldId id="270" r:id="rId14"/>
    <p:sldId id="263" r:id="rId15"/>
    <p:sldId id="268" r:id="rId16"/>
    <p:sldId id="269" r:id="rId17"/>
    <p:sldId id="271" r:id="rId18"/>
    <p:sldId id="283" r:id="rId19"/>
    <p:sldId id="284" r:id="rId20"/>
    <p:sldId id="285" r:id="rId21"/>
    <p:sldId id="286" r:id="rId22"/>
    <p:sldId id="272" r:id="rId23"/>
    <p:sldId id="274" r:id="rId24"/>
    <p:sldId id="275" r:id="rId25"/>
    <p:sldId id="277" r:id="rId2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9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20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19AF581-EE85-4B5B-B126-C73EFCD39951}" type="datetimeFigureOut">
              <a:rPr lang="pt-BR"/>
              <a:pPr>
                <a:defRPr/>
              </a:pPr>
              <a:t>17/05/2012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D817394-A7F1-4D84-9DD9-0280878B92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52CF60-72B7-43AD-8D0C-8FB511975EA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35253E-16ED-47E1-B787-B34FD822242A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4C9C4-0D43-4B68-8F57-A11B8615D66A}" type="datetime1">
              <a:rPr lang="pt-BR" smtClean="0"/>
              <a:pPr>
                <a:defRPr/>
              </a:pPr>
              <a:t>17/05/2012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DFD12-A617-4546-9578-546FC8AB85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ED1A1-2B47-4A0A-8BFF-4DB3B50D72E0}" type="datetime1">
              <a:rPr lang="pt-BR" smtClean="0"/>
              <a:pPr>
                <a:defRPr/>
              </a:pPr>
              <a:t>17/05/2012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85924-C178-4CDD-A9CA-0269626C32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82F98-ABED-4E46-AC00-AF600C8945E7}" type="datetime1">
              <a:rPr lang="pt-BR" smtClean="0"/>
              <a:pPr>
                <a:defRPr/>
              </a:pPr>
              <a:t>17/05/2012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67C96-8B98-4770-A114-56DB146EEE4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EA78C-CDDE-481C-A34B-2186E21FF962}" type="datetime1">
              <a:rPr lang="pt-BR" smtClean="0"/>
              <a:pPr>
                <a:defRPr/>
              </a:pPr>
              <a:t>17/05/2012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7DC48-89D4-446D-B83C-6D0DD696F92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2E15D-7E86-481F-9DCF-60018BC72E5C}" type="datetime1">
              <a:rPr lang="pt-BR" smtClean="0"/>
              <a:pPr>
                <a:defRPr/>
              </a:pPr>
              <a:t>17/05/2012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25B81-DEB9-4AC3-87B6-45DED8E32A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4ACFD-B19D-41E4-A990-51043597BA9D}" type="datetime1">
              <a:rPr lang="pt-BR" smtClean="0"/>
              <a:pPr>
                <a:defRPr/>
              </a:pPr>
              <a:t>17/05/2012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DEC-7C2D-45FE-B638-4A68AF2178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7FC42-4A30-4FAE-AF74-FD987F26C080}" type="datetime1">
              <a:rPr lang="pt-BR" smtClean="0"/>
              <a:pPr>
                <a:defRPr/>
              </a:pPr>
              <a:t>17/05/2012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29EC-28A4-450A-A671-8461E26BB7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E25EA-B661-43DE-8A9A-2F21E615BA92}" type="datetime1">
              <a:rPr lang="pt-BR" smtClean="0"/>
              <a:pPr>
                <a:defRPr/>
              </a:pPr>
              <a:t>17/05/2012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60447-3644-4A99-AEE7-935B9A8B6D2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D9DF2-F194-4B5D-837A-B87B7FBFE1DB}" type="datetime1">
              <a:rPr lang="pt-BR" smtClean="0"/>
              <a:pPr>
                <a:defRPr/>
              </a:pPr>
              <a:t>17/05/2012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F4EDC-3704-4376-9252-FD5508E9DC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8485C-0D08-4F56-931A-2B64FC6963D0}" type="datetime1">
              <a:rPr lang="pt-BR" smtClean="0"/>
              <a:pPr>
                <a:defRPr/>
              </a:pPr>
              <a:t>17/05/2012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9C65F-8BB4-4A6A-951F-30D578D7345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84974-AC98-43F7-BE9C-F9AAE95064ED}" type="datetime1">
              <a:rPr lang="pt-BR" smtClean="0"/>
              <a:pPr>
                <a:defRPr/>
              </a:pPr>
              <a:t>17/05/2012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39625-CB70-462E-BBE9-7C60B84FF4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7DE76E-AA3B-48C3-A2F7-E2CFA1F7C2D6}" type="datetime1">
              <a:rPr lang="pt-BR" smtClean="0"/>
              <a:pPr>
                <a:defRPr/>
              </a:pPr>
              <a:t>17/05/2012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71D811-82E5-4D84-BE70-77355B947B8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25" r:id="rId2"/>
    <p:sldLayoutId id="2147483732" r:id="rId3"/>
    <p:sldLayoutId id="2147483726" r:id="rId4"/>
    <p:sldLayoutId id="2147483733" r:id="rId5"/>
    <p:sldLayoutId id="2147483727" r:id="rId6"/>
    <p:sldLayoutId id="2147483728" r:id="rId7"/>
    <p:sldLayoutId id="2147483734" r:id="rId8"/>
    <p:sldLayoutId id="2147483735" r:id="rId9"/>
    <p:sldLayoutId id="2147483729" r:id="rId10"/>
    <p:sldLayoutId id="214748373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Os métodos</a:t>
            </a:r>
            <a:br>
              <a:rPr lang="pt-BR" cap="none" dirty="0" smtClean="0"/>
            </a:br>
            <a:r>
              <a:rPr lang="pt-BR" cap="none" dirty="0" err="1" smtClean="0"/>
              <a:t>equals</a:t>
            </a:r>
            <a:r>
              <a:rPr lang="pt-BR" cap="none" dirty="0" smtClean="0"/>
              <a:t>() e </a:t>
            </a:r>
            <a:r>
              <a:rPr lang="pt-BR" cap="none" dirty="0" err="1" smtClean="0"/>
              <a:t>hashCode</a:t>
            </a:r>
            <a:r>
              <a:rPr lang="pt-BR" cap="none" dirty="0" smtClean="0"/>
              <a:t>()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da </a:t>
            </a:r>
            <a:r>
              <a:rPr lang="pt-BR" dirty="0" err="1" smtClean="0"/>
              <a:t>reflexividade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equals</a:t>
            </a:r>
            <a:r>
              <a:rPr lang="pt-BR" dirty="0" smtClean="0"/>
              <a:t>() precisar ser </a:t>
            </a:r>
            <a:r>
              <a:rPr lang="pt-BR" u="sng" dirty="0" smtClean="0"/>
              <a:t>reflexivo</a:t>
            </a:r>
            <a:r>
              <a:rPr lang="pt-BR" dirty="0" smtClean="0"/>
              <a:t>. Isto significa que as expressões abaixo precisam ser equivalentes:</a:t>
            </a:r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sp>
        <p:nvSpPr>
          <p:cNvPr id="14" name="Seta para cima e para baixo 13"/>
          <p:cNvSpPr/>
          <p:nvPr/>
        </p:nvSpPr>
        <p:spPr>
          <a:xfrm>
            <a:off x="4114428" y="4625341"/>
            <a:ext cx="267072" cy="456410"/>
          </a:xfrm>
          <a:prstGeom prst="up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2483768" y="3861048"/>
            <a:ext cx="3600400" cy="720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2483768" y="5157192"/>
            <a:ext cx="3600400" cy="720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da transitividade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equals</a:t>
            </a:r>
            <a:r>
              <a:rPr lang="pt-BR" dirty="0" smtClean="0"/>
              <a:t>() precisar ser </a:t>
            </a:r>
            <a:r>
              <a:rPr lang="pt-BR" u="sng" dirty="0" smtClean="0"/>
              <a:t>transitivo</a:t>
            </a:r>
            <a:r>
              <a:rPr lang="pt-BR" dirty="0" smtClean="0"/>
              <a:t>.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</a:p>
          <a:p>
            <a:pPr marL="0" indent="0" algn="ctr">
              <a:buNone/>
            </a:pPr>
            <a:r>
              <a:rPr lang="pt-BR" sz="2400" dirty="0" smtClean="0"/>
              <a:t>e</a:t>
            </a:r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objetoC</a:t>
            </a:r>
            <a:r>
              <a:rPr lang="pt-BR" sz="2400" dirty="0" smtClean="0"/>
              <a:t>)</a:t>
            </a:r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objetoC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83768" y="2924944"/>
            <a:ext cx="3600400" cy="1512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483768" y="5085184"/>
            <a:ext cx="3600400" cy="720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4067944" y="4509120"/>
            <a:ext cx="432048" cy="504056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da consistência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equals</a:t>
            </a:r>
            <a:r>
              <a:rPr lang="pt-BR" dirty="0" smtClean="0"/>
              <a:t>() precisar ser </a:t>
            </a:r>
            <a:r>
              <a:rPr lang="pt-BR" u="sng" dirty="0" smtClean="0"/>
              <a:t>consistente</a:t>
            </a:r>
            <a:r>
              <a:rPr lang="pt-BR" dirty="0" smtClean="0"/>
              <a:t>. Isto significa que chamadas sucessivas do método </a:t>
            </a:r>
            <a:r>
              <a:rPr lang="pt-BR" dirty="0" err="1" smtClean="0"/>
              <a:t>equals</a:t>
            </a:r>
            <a:r>
              <a:rPr lang="pt-BR" dirty="0" smtClean="0"/>
              <a:t>() não devem alterar o seu resultado.</a:t>
            </a:r>
            <a:br>
              <a:rPr lang="pt-BR" dirty="0" smtClean="0"/>
            </a:br>
            <a:endParaRPr lang="pt-BR" sz="2400" dirty="0" smtClean="0"/>
          </a:p>
          <a:p>
            <a:pPr marL="442913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</a:p>
          <a:p>
            <a:pPr marL="442913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</a:p>
          <a:p>
            <a:pPr marL="442913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</a:p>
          <a:p>
            <a:pPr marL="442913" indent="0">
              <a:buNone/>
            </a:pPr>
            <a:r>
              <a:rPr lang="pt-BR" sz="2400" dirty="0" smtClean="0"/>
              <a:t>...</a:t>
            </a:r>
          </a:p>
          <a:p>
            <a:pPr marL="442913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5580112" y="4581128"/>
            <a:ext cx="262123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 smtClean="0"/>
              <a:t>Devem retornar sempre</a:t>
            </a:r>
          </a:p>
          <a:p>
            <a:pPr algn="ctr"/>
            <a:r>
              <a:rPr lang="pt-BR" dirty="0" smtClean="0"/>
              <a:t>o mesmo resultado</a:t>
            </a:r>
            <a:endParaRPr lang="pt-BR" dirty="0"/>
          </a:p>
        </p:txBody>
      </p:sp>
      <p:cxnSp>
        <p:nvCxnSpPr>
          <p:cNvPr id="11" name="Conector de seta reta 10"/>
          <p:cNvCxnSpPr/>
          <p:nvPr/>
        </p:nvCxnSpPr>
        <p:spPr>
          <a:xfrm flipH="1" flipV="1">
            <a:off x="4499992" y="4221088"/>
            <a:ext cx="936104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 flipV="1">
            <a:off x="4499992" y="4581128"/>
            <a:ext cx="936104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>
            <a:off x="4499992" y="5013176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4499992" y="5157192"/>
            <a:ext cx="936104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hashCode()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47248" cy="1540767"/>
          </a:xfrm>
          <a:ln>
            <a:noFill/>
          </a:ln>
        </p:spPr>
        <p:txBody>
          <a:bodyPr/>
          <a:lstStyle/>
          <a:p>
            <a:r>
              <a:rPr lang="pt-BR" dirty="0" smtClean="0"/>
              <a:t>Outro método derivado da superclasse Object</a:t>
            </a:r>
          </a:p>
          <a:p>
            <a:r>
              <a:rPr lang="pt-BR" dirty="0" smtClean="0"/>
              <a:t>Também deve ser reimplementado (sobrescrito) pelo programador conforme necessidade da aplicação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1547662" y="3429000"/>
          <a:ext cx="561662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3"/>
                <a:gridCol w="2808313"/>
              </a:tblGrid>
              <a:tr h="370840">
                <a:tc>
                  <a:txBody>
                    <a:bodyPr/>
                    <a:lstStyle/>
                    <a:p>
                      <a:pPr marL="179388" indent="-179388">
                        <a:buFont typeface="Arial" pitchFamily="34" charset="0"/>
                        <a:buChar char="•"/>
                      </a:pPr>
                      <a:r>
                        <a:rPr lang="pt-BR" sz="2400" b="1" dirty="0" smtClean="0">
                          <a:solidFill>
                            <a:srgbClr val="FFC000"/>
                          </a:solidFill>
                          <a:latin typeface="+mn-lt"/>
                        </a:rPr>
                        <a:t>clone()</a:t>
                      </a:r>
                      <a:endParaRPr lang="pt-BR" sz="24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notifyAll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finalize()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getClass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hashCode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notify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pt-BR" sz="24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75655" y="5282199"/>
            <a:ext cx="2310527" cy="432817"/>
          </a:xfrm>
          <a:prstGeom prst="rect">
            <a:avLst/>
          </a:prstGeom>
          <a:noFill/>
          <a:ln w="3816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DEC-7C2D-45FE-B638-4A68AF21784C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</a:t>
            </a:r>
            <a:r>
              <a:rPr lang="pt-BR" dirty="0" err="1" smtClean="0"/>
              <a:t>hashCode</a:t>
            </a:r>
            <a:r>
              <a:rPr lang="pt-BR" dirty="0" smtClean="0"/>
              <a:t>()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800" dirty="0" smtClean="0"/>
              <a:t>Juntamente com o método </a:t>
            </a:r>
            <a:r>
              <a:rPr lang="pt-BR" sz="2800" dirty="0" err="1" smtClean="0"/>
              <a:t>equals</a:t>
            </a:r>
            <a:r>
              <a:rPr lang="pt-BR" sz="2800" dirty="0" smtClean="0"/>
              <a:t>(), o método </a:t>
            </a:r>
            <a:r>
              <a:rPr lang="pt-BR" sz="2800" dirty="0" err="1" smtClean="0"/>
              <a:t>hashCode</a:t>
            </a:r>
            <a:r>
              <a:rPr lang="pt-BR" sz="2800" dirty="0" smtClean="0"/>
              <a:t>() é utilizado para diferenciar um objeto de outro em estruturas de dados que não permitem repetição.</a:t>
            </a:r>
          </a:p>
          <a:p>
            <a:pPr lvl="1">
              <a:spcBef>
                <a:spcPts val="1800"/>
              </a:spcBef>
            </a:pPr>
            <a:r>
              <a:rPr lang="pt-BR" sz="2400" u="sng" dirty="0" err="1" smtClean="0"/>
              <a:t>equals</a:t>
            </a:r>
            <a:r>
              <a:rPr lang="pt-BR" sz="2400" u="sng" dirty="0" smtClean="0"/>
              <a:t>()</a:t>
            </a:r>
          </a:p>
          <a:p>
            <a:pPr marL="722313" lvl="2" indent="0">
              <a:spcBef>
                <a:spcPts val="1800"/>
              </a:spcBef>
              <a:buNone/>
            </a:pPr>
            <a:r>
              <a:rPr lang="pt-BR" sz="2000" dirty="0" smtClean="0"/>
              <a:t>Diferencia um objeto de outro impedindo duplicidade em estruturas sem repetição.</a:t>
            </a:r>
          </a:p>
          <a:p>
            <a:pPr lvl="1">
              <a:spcBef>
                <a:spcPts val="1800"/>
              </a:spcBef>
            </a:pPr>
            <a:r>
              <a:rPr lang="pt-BR" sz="2400" u="sng" dirty="0" err="1" smtClean="0"/>
              <a:t>hashCode</a:t>
            </a:r>
            <a:r>
              <a:rPr lang="pt-BR" sz="2400" u="sng" dirty="0" smtClean="0"/>
              <a:t>()</a:t>
            </a:r>
          </a:p>
          <a:p>
            <a:pPr marL="722313" lvl="2" indent="0">
              <a:spcBef>
                <a:spcPts val="1800"/>
              </a:spcBef>
              <a:buNone/>
            </a:pPr>
            <a:r>
              <a:rPr lang="pt-BR" sz="2000" dirty="0" smtClean="0"/>
              <a:t>Retorna um número inteiro utilizado como identificador único do objeto instanciado.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hashCode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Devemos nos preocupar em implementar o método </a:t>
            </a:r>
            <a:r>
              <a:rPr lang="pt-BR" sz="2400" dirty="0" err="1" smtClean="0"/>
              <a:t>hashCode</a:t>
            </a:r>
            <a:r>
              <a:rPr lang="pt-BR" sz="2400" dirty="0" smtClean="0"/>
              <a:t>() ao criar classes cujas instâncias serão utilizadas em estruturas de dados como listas, mapas, conjuntos, etc.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Ao implementar o método hashCode() em uma classe, geralmente pegamos “</a:t>
            </a:r>
            <a:r>
              <a:rPr lang="pt-BR" sz="2400" i="1" dirty="0" smtClean="0"/>
              <a:t>carona</a:t>
            </a:r>
            <a:r>
              <a:rPr lang="pt-BR" sz="2400" dirty="0" smtClean="0"/>
              <a:t>” com o hashCode de cada um de seus membros para que possamos gerar um ID que dependa de cada um de seus atributos.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Implementando o método </a:t>
            </a:r>
            <a:r>
              <a:rPr lang="pt-BR" sz="4000" dirty="0" err="1" smtClean="0"/>
              <a:t>hashCode</a:t>
            </a:r>
            <a:r>
              <a:rPr lang="pt-BR" sz="4000" dirty="0" smtClean="0"/>
              <a:t>()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497632" y="1556793"/>
            <a:ext cx="7962800" cy="48245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matricula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smtClean="0">
                <a:solidFill>
                  <a:srgbClr val="FFC000"/>
                </a:solidFill>
              </a:rPr>
              <a:t>nome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smtClean="0">
                <a:solidFill>
                  <a:srgbClr val="FFC000"/>
                </a:solidFill>
              </a:rPr>
              <a:t>cargo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00B050"/>
                </a:solidFill>
              </a:rPr>
              <a:t>	// ... métodos </a:t>
            </a:r>
            <a:r>
              <a:rPr lang="pt-BR" sz="2000" dirty="0" err="1" smtClean="0">
                <a:solidFill>
                  <a:srgbClr val="00B050"/>
                </a:solidFill>
              </a:rPr>
              <a:t>gets</a:t>
            </a:r>
            <a:r>
              <a:rPr lang="pt-BR" sz="2000" dirty="0" smtClean="0">
                <a:solidFill>
                  <a:srgbClr val="00B050"/>
                </a:solidFill>
              </a:rPr>
              <a:t> e sets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int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hashCode</a:t>
            </a:r>
            <a:r>
              <a:rPr lang="pt-BR" sz="2000" dirty="0" smtClean="0">
                <a:solidFill>
                  <a:srgbClr val="FFC000"/>
                </a:solidFill>
              </a:rPr>
              <a:t>() </a:t>
            </a:r>
            <a:r>
              <a:rPr lang="pt-BR" sz="2000" dirty="0" smtClean="0"/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 = 1;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 = 31 * </a:t>
            </a:r>
            <a:r>
              <a:rPr lang="pt-BR" sz="2000" dirty="0" err="1" smtClean="0"/>
              <a:t>hash</a:t>
            </a:r>
            <a:r>
              <a:rPr lang="pt-BR" sz="2000" dirty="0" smtClean="0"/>
              <a:t> + </a:t>
            </a:r>
            <a:r>
              <a:rPr lang="pt-BR" sz="2000" dirty="0" smtClean="0">
                <a:solidFill>
                  <a:srgbClr val="FFC000"/>
                </a:solidFill>
              </a:rPr>
              <a:t>matricula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 = 31 * </a:t>
            </a:r>
            <a:r>
              <a:rPr lang="pt-BR" sz="2000" dirty="0" err="1" smtClean="0"/>
              <a:t>hash</a:t>
            </a:r>
            <a:r>
              <a:rPr lang="pt-BR" sz="2000" dirty="0" smtClean="0"/>
              <a:t> + (nome == </a:t>
            </a:r>
            <a:r>
              <a:rPr lang="pt-BR" sz="2000" dirty="0" err="1" smtClean="0"/>
              <a:t>null</a:t>
            </a:r>
            <a:r>
              <a:rPr lang="pt-BR" sz="2000" dirty="0" smtClean="0"/>
              <a:t> ? 0 : </a:t>
            </a:r>
            <a:r>
              <a:rPr lang="pt-BR" sz="2000" dirty="0" smtClean="0">
                <a:solidFill>
                  <a:srgbClr val="FFC000"/>
                </a:solidFill>
              </a:rPr>
              <a:t>nome.</a:t>
            </a:r>
            <a:r>
              <a:rPr lang="pt-BR" sz="2000" dirty="0" err="1" smtClean="0">
                <a:solidFill>
                  <a:srgbClr val="FFC000"/>
                </a:solidFill>
              </a:rPr>
              <a:t>hashCode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 = 31 * </a:t>
            </a:r>
            <a:r>
              <a:rPr lang="pt-BR" sz="2000" dirty="0" err="1" smtClean="0"/>
              <a:t>hash</a:t>
            </a:r>
            <a:r>
              <a:rPr lang="pt-BR" sz="2000" dirty="0" smtClean="0"/>
              <a:t> + (cargo == </a:t>
            </a:r>
            <a:r>
              <a:rPr lang="pt-BR" sz="2000" dirty="0" err="1" smtClean="0"/>
              <a:t>null</a:t>
            </a:r>
            <a:r>
              <a:rPr lang="pt-BR" sz="2000" dirty="0" smtClean="0"/>
              <a:t> ? 0 : </a:t>
            </a:r>
            <a:r>
              <a:rPr lang="pt-BR" sz="2000" dirty="0" smtClean="0">
                <a:solidFill>
                  <a:srgbClr val="FFC000"/>
                </a:solidFill>
              </a:rPr>
              <a:t>cargo.</a:t>
            </a:r>
            <a:r>
              <a:rPr lang="pt-BR" sz="2000" dirty="0" err="1" smtClean="0">
                <a:solidFill>
                  <a:srgbClr val="FFC000"/>
                </a:solidFill>
              </a:rPr>
              <a:t>hashCode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interface </a:t>
            </a:r>
            <a:r>
              <a:rPr lang="pt-BR" dirty="0" err="1" smtClean="0"/>
              <a:t>Comparable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Assinala um critéria de comparação entre objetos, permitindo definir se um objeto é maior ou menor que um outro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Deve ser implementado em classes cujas instâncias serão utilizadas em estruturas de dados ordenáveis.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Comparando tipos primitivos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comparar valores primitivos utilizamos os operadores relacionais &gt; (maior), &lt; (menor) e outros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endParaRPr lang="pt-BR" sz="2200" dirty="0" smtClean="0">
              <a:solidFill>
                <a:srgbClr val="FFC000"/>
              </a:solidFill>
            </a:endParaRP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err="1" smtClean="0">
                <a:solidFill>
                  <a:srgbClr val="FFC000"/>
                </a:solidFill>
              </a:rPr>
              <a:t>int</a:t>
            </a:r>
            <a:r>
              <a:rPr lang="pt-BR" sz="2200" dirty="0" smtClean="0">
                <a:solidFill>
                  <a:srgbClr val="FFC000"/>
                </a:solidFill>
              </a:rPr>
              <a:t> x</a:t>
            </a:r>
            <a:r>
              <a:rPr lang="pt-BR" sz="2200" dirty="0" smtClean="0"/>
              <a:t> = 8;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err="1" smtClean="0">
                <a:solidFill>
                  <a:srgbClr val="FFC000"/>
                </a:solidFill>
              </a:rPr>
              <a:t>int</a:t>
            </a:r>
            <a:r>
              <a:rPr lang="pt-BR" sz="2200" dirty="0" smtClean="0">
                <a:solidFill>
                  <a:srgbClr val="FFC000"/>
                </a:solidFill>
              </a:rPr>
              <a:t> y</a:t>
            </a:r>
            <a:r>
              <a:rPr lang="pt-BR" sz="2200" dirty="0" smtClean="0"/>
              <a:t> = 4 + 6;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endParaRPr lang="pt-BR" sz="2200" dirty="0" smtClean="0"/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smtClean="0">
                <a:solidFill>
                  <a:srgbClr val="FFC000"/>
                </a:solidFill>
              </a:rPr>
              <a:t>x == y</a:t>
            </a:r>
            <a:r>
              <a:rPr lang="pt-BR" sz="2200" dirty="0" smtClean="0"/>
              <a:t>) {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("Valores iguais.");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smtClean="0"/>
              <a:t>} </a:t>
            </a:r>
            <a:r>
              <a:rPr lang="pt-BR" sz="2200" dirty="0" err="1" smtClean="0"/>
              <a:t>else</a:t>
            </a:r>
            <a:r>
              <a:rPr lang="pt-BR" sz="2200" dirty="0" smtClean="0"/>
              <a:t> </a:t>
            </a: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smtClean="0">
                <a:solidFill>
                  <a:srgbClr val="FFC000"/>
                </a:solidFill>
              </a:rPr>
              <a:t>x &gt; y</a:t>
            </a:r>
            <a:r>
              <a:rPr lang="pt-BR" sz="2200" dirty="0" smtClean="0"/>
              <a:t>) {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(“O primeiro valor é maior.");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smtClean="0"/>
              <a:t>} </a:t>
            </a:r>
            <a:r>
              <a:rPr lang="pt-BR" sz="2200" dirty="0" err="1" smtClean="0"/>
              <a:t>else</a:t>
            </a:r>
            <a:r>
              <a:rPr lang="pt-BR" sz="2200" dirty="0" smtClean="0"/>
              <a:t> {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(“O segundo valor é maior.");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Comparando Strings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pt-BR" dirty="0" smtClean="0"/>
              <a:t>Para a comparação de valores String utilizamos o método </a:t>
            </a:r>
            <a:r>
              <a:rPr lang="pt-BR" u="sng" dirty="0" err="1" smtClean="0"/>
              <a:t>compareTo</a:t>
            </a:r>
            <a:r>
              <a:rPr lang="pt-BR" u="sng" dirty="0" smtClean="0"/>
              <a:t>()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endParaRPr lang="pt-BR" sz="2200" dirty="0" smtClean="0"/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>
                <a:solidFill>
                  <a:srgbClr val="FFC000"/>
                </a:solidFill>
              </a:rPr>
              <a:t>String valor1</a:t>
            </a:r>
            <a:r>
              <a:rPr lang="pt-BR" sz="2200" dirty="0" smtClean="0"/>
              <a:t> = “Manuel";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>
                <a:solidFill>
                  <a:srgbClr val="FFC000"/>
                </a:solidFill>
              </a:rPr>
              <a:t>String valor2</a:t>
            </a:r>
            <a:r>
              <a:rPr lang="pt-BR" sz="2200" dirty="0" smtClean="0"/>
              <a:t> = “Joaquim”;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endParaRPr lang="pt-BR" sz="2200" dirty="0" smtClean="0"/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smtClean="0">
                <a:solidFill>
                  <a:srgbClr val="FFC000"/>
                </a:solidFill>
              </a:rPr>
              <a:t>valor1.</a:t>
            </a:r>
            <a:r>
              <a:rPr lang="pt-BR" sz="2200" dirty="0" err="1" smtClean="0">
                <a:solidFill>
                  <a:srgbClr val="FFC000"/>
                </a:solidFill>
              </a:rPr>
              <a:t>equals</a:t>
            </a:r>
            <a:r>
              <a:rPr lang="pt-BR" sz="2200" dirty="0" smtClean="0">
                <a:solidFill>
                  <a:srgbClr val="FFC000"/>
                </a:solidFill>
              </a:rPr>
              <a:t>(valor2)</a:t>
            </a:r>
            <a:r>
              <a:rPr lang="pt-BR" sz="2200" dirty="0" smtClean="0"/>
              <a:t>) {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("Strings iguais");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/>
              <a:t>} </a:t>
            </a:r>
            <a:r>
              <a:rPr lang="pt-BR" sz="2200" dirty="0" err="1" smtClean="0"/>
              <a:t>else</a:t>
            </a:r>
            <a:r>
              <a:rPr lang="pt-BR" sz="2200" dirty="0" smtClean="0"/>
              <a:t> </a:t>
            </a: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smtClean="0">
                <a:solidFill>
                  <a:srgbClr val="FFC000"/>
                </a:solidFill>
              </a:rPr>
              <a:t>valor1.</a:t>
            </a:r>
            <a:r>
              <a:rPr lang="pt-BR" sz="2200" dirty="0" err="1" smtClean="0">
                <a:solidFill>
                  <a:srgbClr val="FFC000"/>
                </a:solidFill>
              </a:rPr>
              <a:t>compareTo</a:t>
            </a:r>
            <a:r>
              <a:rPr lang="pt-BR" sz="2200" dirty="0" smtClean="0">
                <a:solidFill>
                  <a:srgbClr val="FFC000"/>
                </a:solidFill>
              </a:rPr>
              <a:t>(valor2) &gt; 0</a:t>
            </a:r>
            <a:r>
              <a:rPr lang="pt-BR" sz="2200" dirty="0" smtClean="0"/>
              <a:t>) {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(“O primeiro String é maior");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/>
              <a:t>} </a:t>
            </a:r>
            <a:r>
              <a:rPr lang="pt-BR" sz="2200" dirty="0" err="1" smtClean="0"/>
              <a:t>else</a:t>
            </a:r>
            <a:r>
              <a:rPr lang="pt-BR" sz="2200" dirty="0" smtClean="0"/>
              <a:t> {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(“O segundo String é maior");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/>
          <a:lstStyle/>
          <a:p>
            <a:r>
              <a:rPr lang="pt-BR" sz="4400" dirty="0" smtClean="0"/>
              <a:t>Os métodos </a:t>
            </a:r>
            <a:r>
              <a:rPr lang="pt-BR" sz="4400" dirty="0" err="1" smtClean="0"/>
              <a:t>equals</a:t>
            </a:r>
            <a:r>
              <a:rPr lang="pt-BR" sz="4400" dirty="0" smtClean="0"/>
              <a:t>() e </a:t>
            </a:r>
            <a:r>
              <a:rPr lang="pt-BR" sz="4400" dirty="0" err="1" smtClean="0"/>
              <a:t>hashCode</a:t>
            </a:r>
            <a:r>
              <a:rPr lang="pt-BR" sz="4400" dirty="0" smtClean="0"/>
              <a:t>()</a:t>
            </a:r>
            <a:endParaRPr lang="pt-BR" sz="44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2143397"/>
            <a:ext cx="7467600" cy="3805883"/>
          </a:xfrm>
        </p:spPr>
        <p:txBody>
          <a:bodyPr/>
          <a:lstStyle/>
          <a:p>
            <a:pPr eaLnBrk="1" hangingPunct="1"/>
            <a:r>
              <a:rPr lang="pt-BR" sz="2800" dirty="0" smtClean="0"/>
              <a:t>Equivalência de tipos primitivos</a:t>
            </a:r>
          </a:p>
          <a:p>
            <a:pPr eaLnBrk="1" hangingPunct="1"/>
            <a:r>
              <a:rPr lang="pt-BR" sz="2800" dirty="0" smtClean="0"/>
              <a:t>Equivalência de String</a:t>
            </a:r>
          </a:p>
          <a:p>
            <a:pPr eaLnBrk="1" hangingPunct="1"/>
            <a:r>
              <a:rPr lang="pt-BR" sz="2800" dirty="0" smtClean="0"/>
              <a:t>Equivalência de outros objetos</a:t>
            </a:r>
          </a:p>
          <a:p>
            <a:pPr eaLnBrk="1" hangingPunct="1"/>
            <a:r>
              <a:rPr lang="pt-BR" sz="2800" dirty="0" smtClean="0"/>
              <a:t>O método </a:t>
            </a:r>
            <a:r>
              <a:rPr lang="pt-BR" sz="2800" dirty="0" err="1" smtClean="0"/>
              <a:t>equals</a:t>
            </a:r>
            <a:r>
              <a:rPr lang="pt-BR" sz="2800" dirty="0" smtClean="0"/>
              <a:t>()</a:t>
            </a:r>
          </a:p>
          <a:p>
            <a:pPr eaLnBrk="1" hangingPunct="1"/>
            <a:r>
              <a:rPr lang="pt-BR" sz="2800" dirty="0" smtClean="0"/>
              <a:t>O método </a:t>
            </a:r>
            <a:r>
              <a:rPr lang="pt-BR" sz="2800" dirty="0" err="1" smtClean="0"/>
              <a:t>hashCode</a:t>
            </a:r>
            <a:r>
              <a:rPr lang="pt-BR" sz="2800" dirty="0" smtClean="0"/>
              <a:t>()</a:t>
            </a:r>
          </a:p>
          <a:p>
            <a:pPr eaLnBrk="1" hangingPunct="1"/>
            <a:r>
              <a:rPr lang="pt-BR" sz="2800" dirty="0" smtClean="0"/>
              <a:t>A interface </a:t>
            </a:r>
            <a:r>
              <a:rPr lang="pt-BR" sz="2800" dirty="0" err="1" smtClean="0"/>
              <a:t>Comparable</a:t>
            </a:r>
            <a:r>
              <a:rPr lang="pt-BR" sz="2800" dirty="0" smtClean="0"/>
              <a:t> e o método </a:t>
            </a:r>
            <a:r>
              <a:rPr lang="pt-BR" sz="2800" dirty="0" err="1" smtClean="0"/>
              <a:t>compareTo</a:t>
            </a:r>
            <a:r>
              <a:rPr lang="pt-BR" sz="2800" dirty="0" smtClean="0"/>
              <a:t>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Comparando outros objetos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sz="2400" dirty="0" smtClean="0"/>
              <a:t>Para realizar a comparação de outros tipos de objetos também utilizamos o método </a:t>
            </a:r>
            <a:r>
              <a:rPr lang="pt-BR" sz="2400" u="sng" dirty="0" err="1" smtClean="0"/>
              <a:t>compareTo</a:t>
            </a:r>
            <a:r>
              <a:rPr lang="pt-BR" sz="2400" u="sng" dirty="0" smtClean="0"/>
              <a:t>()</a:t>
            </a:r>
          </a:p>
          <a:p>
            <a:pPr marL="449263" indent="0">
              <a:buNone/>
              <a:tabLst>
                <a:tab pos="898525" algn="l"/>
              </a:tabLst>
            </a:pPr>
            <a:endParaRPr lang="pt-BR" sz="1800" b="1" dirty="0" smtClean="0"/>
          </a:p>
          <a:p>
            <a:pPr marL="0" lvl="1" indent="0">
              <a:buNone/>
              <a:tabLst>
                <a:tab pos="546100" algn="l"/>
              </a:tabLst>
            </a:pPr>
            <a:endParaRPr lang="pt-BR" sz="2000" dirty="0" smtClean="0"/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 f1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</a:t>
            </a:r>
            <a:r>
              <a:rPr lang="pt-BR" sz="1800" dirty="0" smtClean="0"/>
              <a:t>1021, "João", "Vendedor", 1815.5</a:t>
            </a:r>
            <a:r>
              <a:rPr lang="pt-BR" sz="2000" dirty="0" smtClean="0"/>
              <a:t>);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 f2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(.......);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endParaRPr lang="pt-BR" sz="2000" dirty="0" smtClean="0"/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smtClean="0">
                <a:solidFill>
                  <a:srgbClr val="FFC000"/>
                </a:solidFill>
              </a:rPr>
              <a:t>f1.</a:t>
            </a:r>
            <a:r>
              <a:rPr lang="pt-BR" sz="2000" dirty="0" err="1" smtClean="0">
                <a:solidFill>
                  <a:srgbClr val="FFC000"/>
                </a:solidFill>
              </a:rPr>
              <a:t>equals</a:t>
            </a:r>
            <a:r>
              <a:rPr lang="pt-BR" sz="2000" dirty="0" smtClean="0">
                <a:solidFill>
                  <a:srgbClr val="FFC000"/>
                </a:solidFill>
              </a:rPr>
              <a:t>(f2)</a:t>
            </a:r>
            <a:r>
              <a:rPr lang="pt-BR" sz="2000" dirty="0" smtClean="0"/>
              <a:t>) {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</a:t>
            </a:r>
            <a:r>
              <a:rPr lang="pt-BR" sz="2000" dirty="0" err="1" smtClean="0"/>
              <a:t>Funcionarios</a:t>
            </a:r>
            <a:r>
              <a:rPr lang="pt-BR" sz="2000" dirty="0" smtClean="0"/>
              <a:t> iguais");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smtClean="0"/>
              <a:t>} </a:t>
            </a:r>
            <a:r>
              <a:rPr lang="pt-BR" sz="2000" dirty="0" err="1" smtClean="0"/>
              <a:t>else</a:t>
            </a:r>
            <a:r>
              <a:rPr lang="pt-BR" sz="2000" dirty="0" smtClean="0"/>
              <a:t> </a:t>
            </a:r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smtClean="0">
                <a:solidFill>
                  <a:srgbClr val="FFC000"/>
                </a:solidFill>
              </a:rPr>
              <a:t>f1.</a:t>
            </a:r>
            <a:r>
              <a:rPr lang="pt-BR" sz="2000" dirty="0" err="1" smtClean="0">
                <a:solidFill>
                  <a:srgbClr val="FFC000"/>
                </a:solidFill>
              </a:rPr>
              <a:t>compareTo</a:t>
            </a:r>
            <a:r>
              <a:rPr lang="pt-BR" sz="2000" dirty="0" smtClean="0">
                <a:solidFill>
                  <a:srgbClr val="FFC000"/>
                </a:solidFill>
              </a:rPr>
              <a:t>(f2) &gt; 0</a:t>
            </a:r>
            <a:r>
              <a:rPr lang="pt-BR" sz="2000" dirty="0" smtClean="0"/>
              <a:t>) {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(“O primeiro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é maior");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smtClean="0"/>
              <a:t>} </a:t>
            </a:r>
            <a:r>
              <a:rPr lang="pt-BR" sz="2000" dirty="0" err="1" smtClean="0"/>
              <a:t>else</a:t>
            </a:r>
            <a:r>
              <a:rPr lang="pt-BR" sz="2000" dirty="0" smtClean="0"/>
              <a:t> {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(“O segundo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é maior");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sz="3600" dirty="0" smtClean="0"/>
              <a:t>Implementando a interface </a:t>
            </a:r>
            <a:r>
              <a:rPr lang="pt-BR" sz="3600" dirty="0" err="1" smtClean="0"/>
              <a:t>Comparable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O método </a:t>
            </a:r>
            <a:r>
              <a:rPr lang="pt-BR" b="1" i="1" dirty="0" err="1" smtClean="0"/>
              <a:t>compareTo</a:t>
            </a:r>
            <a:r>
              <a:rPr lang="pt-BR" b="1" i="1" dirty="0" smtClean="0"/>
              <a:t>()</a:t>
            </a:r>
            <a:r>
              <a:rPr lang="pt-BR" dirty="0" smtClean="0"/>
              <a:t> só funciona em classes que implementam a interface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r>
              <a:rPr lang="pt-BR" b="1" i="1" dirty="0" smtClean="0"/>
              <a:t>.</a:t>
            </a:r>
            <a:r>
              <a:rPr lang="pt-BR" b="1" i="1" dirty="0" err="1" smtClean="0"/>
              <a:t>Comparable</a:t>
            </a:r>
            <a:endParaRPr lang="pt-BR" dirty="0" smtClean="0"/>
          </a:p>
          <a:p>
            <a:pPr>
              <a:spcBef>
                <a:spcPts val="3000"/>
              </a:spcBef>
            </a:pPr>
            <a:endParaRPr lang="pt-BR" b="1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pPr eaLnBrk="1" hangingPunct="1"/>
            <a:r>
              <a:rPr lang="pt-BR" sz="3600" dirty="0" smtClean="0"/>
              <a:t>Implementando a interface Comparable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497632" y="1556793"/>
            <a:ext cx="7962800" cy="48245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public class Funcionario </a:t>
            </a:r>
            <a:r>
              <a:rPr lang="pt-BR" sz="1800" dirty="0" smtClean="0">
                <a:solidFill>
                  <a:srgbClr val="FFC000"/>
                </a:solidFill>
              </a:rPr>
              <a:t>implements Comparable&lt;Funcionario&gt;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18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</a:t>
            </a:r>
            <a:r>
              <a:rPr lang="pt-BR" sz="1800" dirty="0" err="1" smtClean="0"/>
              <a:t>int</a:t>
            </a:r>
            <a:r>
              <a:rPr lang="pt-BR" sz="1800" dirty="0" smtClean="0"/>
              <a:t> matricula;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String </a:t>
            </a:r>
            <a:r>
              <a:rPr lang="pt-BR" sz="1800" u="sng" dirty="0" smtClean="0"/>
              <a:t>nome</a:t>
            </a:r>
            <a:r>
              <a:rPr lang="pt-BR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String cargo;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18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// ... métodos </a:t>
            </a:r>
            <a:r>
              <a:rPr lang="pt-BR" sz="1800" dirty="0" err="1" smtClean="0"/>
              <a:t>gets</a:t>
            </a:r>
            <a:r>
              <a:rPr lang="pt-BR" sz="1800" dirty="0" smtClean="0"/>
              <a:t> e sets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18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</a:t>
            </a:r>
            <a:r>
              <a:rPr lang="pt-BR" sz="1800" dirty="0" smtClean="0">
                <a:solidFill>
                  <a:srgbClr val="FFC000"/>
                </a:solidFill>
              </a:rPr>
              <a:t>public int compareTo(Funcionario outro)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if (</a:t>
            </a:r>
            <a:r>
              <a:rPr lang="pt-BR" sz="1800" u="sng" dirty="0" smtClean="0"/>
              <a:t>this.nome</a:t>
            </a:r>
            <a:r>
              <a:rPr lang="pt-BR" sz="1800" dirty="0" smtClean="0"/>
              <a:t>.compareTo(</a:t>
            </a:r>
            <a:r>
              <a:rPr lang="pt-BR" sz="1800" u="sng" dirty="0" smtClean="0"/>
              <a:t>outro.nome</a:t>
            </a:r>
            <a:r>
              <a:rPr lang="pt-BR" sz="1800" dirty="0" smtClean="0"/>
              <a:t>) &gt; 0)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	return 1;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} else (</a:t>
            </a:r>
            <a:r>
              <a:rPr lang="pt-BR" sz="1800" u="sng" dirty="0" smtClean="0"/>
              <a:t>this.nome</a:t>
            </a:r>
            <a:r>
              <a:rPr lang="pt-BR" sz="1800" dirty="0" smtClean="0"/>
              <a:t>.compareTo(</a:t>
            </a:r>
            <a:r>
              <a:rPr lang="pt-BR" sz="1800" u="sng" dirty="0" smtClean="0"/>
              <a:t>outro.nome</a:t>
            </a:r>
            <a:r>
              <a:rPr lang="pt-BR" sz="1800" dirty="0" smtClean="0"/>
              <a:t>) &lt; 0)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	return -1;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} else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	return 0;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Crie uma classe denominada </a:t>
            </a:r>
            <a:r>
              <a:rPr lang="pt-BR" sz="2400" dirty="0" smtClean="0">
                <a:solidFill>
                  <a:srgbClr val="FFC000"/>
                </a:solidFill>
              </a:rPr>
              <a:t>Produto</a:t>
            </a:r>
            <a:r>
              <a:rPr lang="pt-BR" sz="2400" dirty="0" smtClean="0"/>
              <a:t> contendo os seguintes atributos:</a:t>
            </a:r>
          </a:p>
          <a:p>
            <a:pPr lvl="1">
              <a:spcBef>
                <a:spcPts val="0"/>
              </a:spcBef>
            </a:pPr>
            <a:endParaRPr lang="pt-BR" sz="2000" dirty="0" smtClean="0"/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codigo</a:t>
            </a:r>
            <a:r>
              <a:rPr lang="pt-BR" sz="2000" dirty="0" smtClean="0"/>
              <a:t>: inteiro</a:t>
            </a:r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descricao</a:t>
            </a:r>
            <a:r>
              <a:rPr lang="pt-BR" sz="2000" dirty="0" smtClean="0"/>
              <a:t>: String</a:t>
            </a:r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preco</a:t>
            </a:r>
            <a:r>
              <a:rPr lang="pt-BR" sz="2000" dirty="0" smtClean="0"/>
              <a:t>: double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Implemente os métodos </a:t>
            </a:r>
            <a:r>
              <a:rPr lang="pt-BR" sz="2400" dirty="0" smtClean="0">
                <a:solidFill>
                  <a:srgbClr val="FFC000"/>
                </a:solidFill>
              </a:rPr>
              <a:t>get</a:t>
            </a:r>
            <a:r>
              <a:rPr lang="pt-BR" sz="2400" dirty="0" smtClean="0"/>
              <a:t> e </a:t>
            </a:r>
            <a:r>
              <a:rPr lang="pt-BR" sz="2400" dirty="0" smtClean="0">
                <a:solidFill>
                  <a:srgbClr val="FFC000"/>
                </a:solidFill>
              </a:rPr>
              <a:t>set</a:t>
            </a:r>
            <a:r>
              <a:rPr lang="pt-BR" sz="2400" dirty="0" smtClean="0"/>
              <a:t> para cada um destes atributos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Implemente o método </a:t>
            </a:r>
            <a:r>
              <a:rPr lang="pt-BR" sz="2400" dirty="0" smtClean="0">
                <a:solidFill>
                  <a:srgbClr val="FFC000"/>
                </a:solidFill>
              </a:rPr>
              <a:t>equals()</a:t>
            </a:r>
            <a:r>
              <a:rPr lang="pt-BR" sz="2400" dirty="0" smtClean="0"/>
              <a:t> realizando a comparação pela descrição do produto. Em outras palavras, dois produtos serão iguais quando possuírem a mesma descrição.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(continuação)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A classe Produto deverá implementar a interface </a:t>
            </a:r>
            <a:r>
              <a:rPr lang="pt-BR" sz="2400" dirty="0" smtClean="0">
                <a:solidFill>
                  <a:srgbClr val="FFC000"/>
                </a:solidFill>
              </a:rPr>
              <a:t>Comparable&lt;Produto&gt;</a:t>
            </a:r>
            <a:r>
              <a:rPr lang="pt-BR" sz="2400" dirty="0" smtClean="0"/>
              <a:t> bem como seu método </a:t>
            </a:r>
            <a:r>
              <a:rPr lang="pt-BR" sz="2400" dirty="0" smtClean="0">
                <a:solidFill>
                  <a:srgbClr val="FFC000"/>
                </a:solidFill>
              </a:rPr>
              <a:t>compareTo()</a:t>
            </a:r>
            <a:r>
              <a:rPr lang="pt-BR" sz="2400" dirty="0" smtClean="0"/>
              <a:t> realizando a comparação também pela descrição em ordem crescente.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Em outras palavras, o método compareTo() deverá retornar:</a:t>
            </a:r>
          </a:p>
          <a:p>
            <a:pPr lvl="1">
              <a:spcBef>
                <a:spcPts val="2400"/>
              </a:spcBef>
            </a:pPr>
            <a:r>
              <a:rPr lang="pt-BR" sz="2000" u="sng" dirty="0" smtClean="0"/>
              <a:t>Um número positivo</a:t>
            </a:r>
            <a:r>
              <a:rPr lang="pt-BR" sz="2000" dirty="0" smtClean="0"/>
              <a:t> quando a descrição do item em questão for alfabeticamente maior que a descrição do outro produto</a:t>
            </a:r>
          </a:p>
          <a:p>
            <a:pPr lvl="1">
              <a:spcBef>
                <a:spcPts val="600"/>
              </a:spcBef>
            </a:pPr>
            <a:r>
              <a:rPr lang="pt-BR" sz="2000" u="sng" dirty="0" smtClean="0"/>
              <a:t>Um número negativo</a:t>
            </a:r>
            <a:r>
              <a:rPr lang="pt-BR" sz="2000" dirty="0" smtClean="0"/>
              <a:t> quando contrário</a:t>
            </a:r>
          </a:p>
          <a:p>
            <a:pPr lvl="1">
              <a:spcBef>
                <a:spcPts val="600"/>
              </a:spcBef>
            </a:pPr>
            <a:r>
              <a:rPr lang="pt-BR" sz="2000" u="sng" dirty="0" smtClean="0"/>
              <a:t>Zero</a:t>
            </a:r>
            <a:r>
              <a:rPr lang="pt-BR" sz="2000" dirty="0" smtClean="0"/>
              <a:t> quando tiverem a mesma descrição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Exercício </a:t>
            </a:r>
            <a:r>
              <a:rPr lang="pt-BR" dirty="0" smtClean="0"/>
              <a:t>(fim)</a:t>
            </a:r>
            <a:endParaRPr lang="pt-BR" dirty="0" smtClean="0"/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Crie um classe executável chamada Start e no método main() crie 3 instâncias da classe produto conforme abaixo:</a:t>
            </a:r>
            <a:endParaRPr lang="pt-BR" sz="2400" u="sng" dirty="0" smtClean="0"/>
          </a:p>
          <a:p>
            <a:pPr marL="450850" indent="0">
              <a:buNone/>
              <a:tabLst>
                <a:tab pos="890588" algn="l"/>
              </a:tabLst>
            </a:pPr>
            <a:endParaRPr lang="pt-BR" sz="1800" b="1" dirty="0" smtClean="0"/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Produto p1</a:t>
            </a:r>
            <a:r>
              <a:rPr lang="pt-BR" sz="1800" dirty="0" smtClean="0"/>
              <a:t> = new Produto(805, “Leite Integral”, 1.70);</a:t>
            </a:r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Produto p2</a:t>
            </a:r>
            <a:r>
              <a:rPr lang="pt-BR" sz="1800" dirty="0" smtClean="0"/>
              <a:t> = new Produto(930, “Café em pó”, 4.80);</a:t>
            </a:r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Produto p3</a:t>
            </a:r>
            <a:r>
              <a:rPr lang="pt-BR" sz="1800" dirty="0" smtClean="0"/>
              <a:t> = new Produto(110, “Manteiga”, 2.80);</a:t>
            </a:r>
          </a:p>
          <a:p>
            <a:pPr marL="450850" lvl="1" indent="0">
              <a:buNone/>
              <a:tabLst>
                <a:tab pos="890588" algn="l"/>
              </a:tabLst>
            </a:pPr>
            <a:endParaRPr lang="pt-BR" sz="1800" dirty="0" smtClean="0">
              <a:solidFill>
                <a:srgbClr val="FFC000"/>
              </a:solidFill>
            </a:endParaRPr>
          </a:p>
          <a:p>
            <a:r>
              <a:rPr lang="pt-BR" sz="2400" dirty="0" smtClean="0"/>
              <a:t>Em seguida, exiba cada um dos produtos conforme a ordem definida pelo método compareTo() de cada objeto.</a:t>
            </a:r>
            <a:endParaRPr lang="pt-BR" sz="2400" u="sng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Equivalência de tipos primitivos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verificar a equivalência de valores primitivos utilizamos o operador ==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err="1" smtClean="0">
                <a:solidFill>
                  <a:srgbClr val="FFC000"/>
                </a:solidFill>
              </a:rPr>
              <a:t>int</a:t>
            </a:r>
            <a:r>
              <a:rPr lang="pt-BR" sz="2400" dirty="0" smtClean="0">
                <a:solidFill>
                  <a:srgbClr val="FFC000"/>
                </a:solidFill>
              </a:rPr>
              <a:t> x</a:t>
            </a:r>
            <a:r>
              <a:rPr lang="pt-BR" sz="2400" dirty="0" smtClean="0"/>
              <a:t> = 8;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err="1" smtClean="0">
                <a:solidFill>
                  <a:srgbClr val="FFC000"/>
                </a:solidFill>
              </a:rPr>
              <a:t>int</a:t>
            </a:r>
            <a:r>
              <a:rPr lang="pt-BR" sz="2400" dirty="0" smtClean="0">
                <a:solidFill>
                  <a:srgbClr val="FFC000"/>
                </a:solidFill>
              </a:rPr>
              <a:t> y</a:t>
            </a:r>
            <a:r>
              <a:rPr lang="pt-BR" sz="2400" dirty="0" smtClean="0"/>
              <a:t> = 4 + 4;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endParaRPr lang="pt-BR" sz="2400" dirty="0" smtClean="0"/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err="1" smtClean="0"/>
              <a:t>if</a:t>
            </a:r>
            <a:r>
              <a:rPr lang="pt-BR" sz="2400" dirty="0" smtClean="0"/>
              <a:t> (</a:t>
            </a:r>
            <a:r>
              <a:rPr lang="pt-BR" sz="2400" dirty="0" smtClean="0">
                <a:solidFill>
                  <a:srgbClr val="FFC000"/>
                </a:solidFill>
              </a:rPr>
              <a:t>x == y</a:t>
            </a:r>
            <a:r>
              <a:rPr lang="pt-BR" sz="2400" dirty="0" smtClean="0"/>
              <a:t>) {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("Valores iguais.");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("Valores diferentes.");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Equivalência de Strings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verificar a equivalência de valores String utilizamos o método </a:t>
            </a:r>
            <a:r>
              <a:rPr lang="pt-BR" u="sng" dirty="0" err="1" smtClean="0"/>
              <a:t>equals</a:t>
            </a:r>
            <a:r>
              <a:rPr lang="pt-BR" u="sng" dirty="0" smtClean="0"/>
              <a:t>()</a:t>
            </a:r>
          </a:p>
          <a:p>
            <a:pPr marL="1249363" lvl="1" indent="0">
              <a:spcBef>
                <a:spcPts val="0"/>
              </a:spcBef>
              <a:buNone/>
              <a:tabLst>
                <a:tab pos="1620838" algn="l"/>
              </a:tabLst>
            </a:pPr>
            <a:endParaRPr lang="pt-BR" sz="2000" dirty="0" smtClean="0"/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/>
              <a:t>String </a:t>
            </a:r>
            <a:r>
              <a:rPr lang="pt-BR" sz="2400" dirty="0" err="1" smtClean="0"/>
              <a:t>temp</a:t>
            </a:r>
            <a:r>
              <a:rPr lang="pt-BR" sz="2400" dirty="0" smtClean="0"/>
              <a:t> = "nova";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>
                <a:solidFill>
                  <a:srgbClr val="FFC000"/>
                </a:solidFill>
              </a:rPr>
              <a:t>String valor1</a:t>
            </a:r>
            <a:r>
              <a:rPr lang="pt-BR" sz="2400" dirty="0" smtClean="0"/>
              <a:t> = "</a:t>
            </a:r>
            <a:r>
              <a:rPr lang="pt-BR" sz="2400" dirty="0" err="1" smtClean="0"/>
              <a:t>casanova</a:t>
            </a:r>
            <a:r>
              <a:rPr lang="pt-BR" sz="2400" dirty="0" smtClean="0"/>
              <a:t>";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>
                <a:solidFill>
                  <a:srgbClr val="FFC000"/>
                </a:solidFill>
              </a:rPr>
              <a:t>String valor2</a:t>
            </a:r>
            <a:r>
              <a:rPr lang="pt-BR" sz="2400" dirty="0" smtClean="0"/>
              <a:t> = "casa" + </a:t>
            </a:r>
            <a:r>
              <a:rPr lang="pt-BR" sz="2400" dirty="0" err="1" smtClean="0"/>
              <a:t>temp</a:t>
            </a:r>
            <a:r>
              <a:rPr lang="pt-BR" sz="2400" dirty="0" smtClean="0"/>
              <a:t>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endParaRPr lang="pt-BR" sz="2400" dirty="0" smtClean="0"/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err="1" smtClean="0"/>
              <a:t>if</a:t>
            </a:r>
            <a:r>
              <a:rPr lang="pt-BR" sz="2400" dirty="0" smtClean="0"/>
              <a:t> (</a:t>
            </a:r>
            <a:r>
              <a:rPr lang="pt-BR" sz="2400" dirty="0" smtClean="0">
                <a:solidFill>
                  <a:srgbClr val="FFC000"/>
                </a:solidFill>
              </a:rPr>
              <a:t>valor1.</a:t>
            </a:r>
            <a:r>
              <a:rPr lang="pt-BR" sz="2400" dirty="0" err="1" smtClean="0">
                <a:solidFill>
                  <a:srgbClr val="FFC000"/>
                </a:solidFill>
              </a:rPr>
              <a:t>equals</a:t>
            </a:r>
            <a:r>
              <a:rPr lang="pt-BR" sz="2400" dirty="0" smtClean="0">
                <a:solidFill>
                  <a:srgbClr val="FFC000"/>
                </a:solidFill>
              </a:rPr>
              <a:t>(valor2)</a:t>
            </a:r>
            <a:r>
              <a:rPr lang="pt-BR" sz="2400" dirty="0" smtClean="0"/>
              <a:t>) {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("Strings iguais");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("Strings diferentes");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Equivalência de outros objetos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sz="2400" dirty="0" smtClean="0"/>
              <a:t>Para verificar a equivalência de outros tipos de objetos também utilizamos o método </a:t>
            </a:r>
            <a:r>
              <a:rPr lang="pt-BR" sz="2400" u="sng" dirty="0" err="1" smtClean="0"/>
              <a:t>equals</a:t>
            </a:r>
            <a:r>
              <a:rPr lang="pt-BR" sz="2400" u="sng" dirty="0" smtClean="0"/>
              <a:t>()</a:t>
            </a:r>
          </a:p>
          <a:p>
            <a:pPr marL="449263" indent="0">
              <a:buNone/>
              <a:tabLst>
                <a:tab pos="898525" algn="l"/>
              </a:tabLst>
            </a:pPr>
            <a:endParaRPr lang="pt-BR" sz="1800" b="1" dirty="0" smtClean="0"/>
          </a:p>
          <a:p>
            <a:pPr marL="0" lvl="1" indent="0">
              <a:buNone/>
              <a:tabLst>
                <a:tab pos="546100" algn="l"/>
              </a:tabLst>
            </a:pPr>
            <a:endParaRPr lang="pt-BR" sz="2000" dirty="0" smtClean="0"/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 f1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</a:t>
            </a:r>
            <a:r>
              <a:rPr lang="pt-BR" sz="1800" dirty="0" smtClean="0"/>
              <a:t>1021, "João", "Vendedor", 1815.5</a:t>
            </a:r>
            <a:r>
              <a:rPr lang="pt-BR" sz="2000" dirty="0" smtClean="0"/>
              <a:t>);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 f2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(.......);</a:t>
            </a:r>
          </a:p>
          <a:p>
            <a:pPr marL="449263" lvl="1" indent="0">
              <a:buNone/>
              <a:tabLst>
                <a:tab pos="898525" algn="l"/>
              </a:tabLst>
            </a:pPr>
            <a:endParaRPr lang="pt-BR" sz="2000" dirty="0" smtClean="0"/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smtClean="0">
                <a:solidFill>
                  <a:srgbClr val="FFC000"/>
                </a:solidFill>
              </a:rPr>
              <a:t>f1.</a:t>
            </a:r>
            <a:r>
              <a:rPr lang="pt-BR" sz="2000" dirty="0" err="1" smtClean="0">
                <a:solidFill>
                  <a:srgbClr val="FFC000"/>
                </a:solidFill>
              </a:rPr>
              <a:t>equals</a:t>
            </a:r>
            <a:r>
              <a:rPr lang="pt-BR" sz="2000" dirty="0" smtClean="0">
                <a:solidFill>
                  <a:srgbClr val="FFC000"/>
                </a:solidFill>
              </a:rPr>
              <a:t>(f2)</a:t>
            </a:r>
            <a:r>
              <a:rPr lang="pt-BR" sz="2000" dirty="0" smtClean="0"/>
              <a:t>) {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</a:t>
            </a:r>
            <a:r>
              <a:rPr lang="pt-BR" sz="2000" dirty="0" err="1" smtClean="0"/>
              <a:t>Funcionarios</a:t>
            </a:r>
            <a:r>
              <a:rPr lang="pt-BR" sz="2000" dirty="0" smtClean="0"/>
              <a:t> iguais");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smtClean="0"/>
              <a:t>} </a:t>
            </a:r>
            <a:r>
              <a:rPr lang="pt-BR" sz="2000" dirty="0" err="1" smtClean="0"/>
              <a:t>else</a:t>
            </a:r>
            <a:r>
              <a:rPr lang="pt-BR" sz="2000" dirty="0" smtClean="0"/>
              <a:t> {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</a:t>
            </a:r>
            <a:r>
              <a:rPr lang="pt-BR" sz="2000" dirty="0" err="1" smtClean="0"/>
              <a:t>Funcionarios</a:t>
            </a:r>
            <a:r>
              <a:rPr lang="pt-BR" sz="2000" dirty="0" smtClean="0"/>
              <a:t> diferentes");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</a:t>
            </a:r>
            <a:r>
              <a:rPr lang="pt-BR" dirty="0" err="1" smtClean="0"/>
              <a:t>equals</a:t>
            </a:r>
            <a:r>
              <a:rPr lang="pt-BR" dirty="0" smtClean="0"/>
              <a:t>()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47248" cy="1540767"/>
          </a:xfrm>
          <a:ln>
            <a:noFill/>
          </a:ln>
        </p:spPr>
        <p:txBody>
          <a:bodyPr/>
          <a:lstStyle/>
          <a:p>
            <a:r>
              <a:rPr lang="pt-BR" dirty="0" smtClean="0"/>
              <a:t>Um dos métodos derivados da superclasse </a:t>
            </a:r>
            <a:r>
              <a:rPr lang="pt-BR" dirty="0" err="1" smtClean="0"/>
              <a:t>Object</a:t>
            </a:r>
            <a:endParaRPr lang="pt-BR" dirty="0" smtClean="0"/>
          </a:p>
          <a:p>
            <a:r>
              <a:rPr lang="pt-BR" dirty="0" smtClean="0"/>
              <a:t>Deve ser reimplementado (sobrescrito) pelo programador conforme necessidade da aplicação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1547662" y="3429000"/>
          <a:ext cx="561662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3"/>
                <a:gridCol w="2808313"/>
              </a:tblGrid>
              <a:tr h="370840">
                <a:tc>
                  <a:txBody>
                    <a:bodyPr/>
                    <a:lstStyle/>
                    <a:p>
                      <a:pPr marL="179388" indent="-179388">
                        <a:buFont typeface="Arial" pitchFamily="34" charset="0"/>
                        <a:buChar char="•"/>
                      </a:pPr>
                      <a:r>
                        <a:rPr lang="pt-BR" sz="2400" b="1" dirty="0" smtClean="0">
                          <a:solidFill>
                            <a:srgbClr val="FFC000"/>
                          </a:solidFill>
                          <a:latin typeface="+mn-lt"/>
                        </a:rPr>
                        <a:t>clone()</a:t>
                      </a:r>
                      <a:endParaRPr lang="pt-BR" sz="24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notifyAll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finalize()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getClass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hashCode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notify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pt-BR" sz="24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75655" y="3860849"/>
            <a:ext cx="2592288" cy="504255"/>
          </a:xfrm>
          <a:prstGeom prst="rect">
            <a:avLst/>
          </a:prstGeom>
          <a:noFill/>
          <a:ln w="3816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DEC-7C2D-45FE-B638-4A68AF21784C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pPr eaLnBrk="1" hangingPunct="1"/>
            <a:r>
              <a:rPr lang="pt-BR" sz="4400" dirty="0" smtClean="0"/>
              <a:t>Implementando o método </a:t>
            </a:r>
            <a:r>
              <a:rPr lang="pt-BR" sz="4400" dirty="0" err="1" smtClean="0"/>
              <a:t>equals</a:t>
            </a:r>
            <a:r>
              <a:rPr lang="pt-BR" sz="4400" dirty="0" smtClean="0"/>
              <a:t>()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857672" y="1556793"/>
            <a:ext cx="6666656" cy="48245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matricula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smtClean="0">
                <a:solidFill>
                  <a:srgbClr val="FFC000"/>
                </a:solidFill>
              </a:rPr>
              <a:t>nome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smtClean="0">
                <a:solidFill>
                  <a:srgbClr val="FFC000"/>
                </a:solidFill>
              </a:rPr>
              <a:t>cargo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double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salario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// ... métodos </a:t>
            </a:r>
            <a:r>
              <a:rPr lang="pt-BR" sz="2000" dirty="0" err="1" smtClean="0"/>
              <a:t>gets</a:t>
            </a:r>
            <a:r>
              <a:rPr lang="pt-BR" sz="2000" dirty="0" smtClean="0"/>
              <a:t> e sets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boolean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equals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if</a:t>
            </a:r>
            <a:r>
              <a:rPr lang="pt-BR" sz="2000" dirty="0" smtClean="0"/>
              <a:t> (!(</a:t>
            </a:r>
            <a:r>
              <a:rPr lang="pt-BR" sz="2000" dirty="0" err="1" smtClean="0"/>
              <a:t>object</a:t>
            </a:r>
            <a:r>
              <a:rPr lang="pt-BR" sz="2000" dirty="0" smtClean="0"/>
              <a:t> </a:t>
            </a:r>
            <a:r>
              <a:rPr lang="pt-BR" sz="2000" dirty="0" err="1" smtClean="0"/>
              <a:t>instanceof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)) 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false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outro = (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) </a:t>
            </a:r>
            <a:r>
              <a:rPr lang="pt-BR" sz="2000" dirty="0" err="1" smtClean="0"/>
              <a:t>object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(</a:t>
            </a:r>
            <a:r>
              <a:rPr lang="pt-BR" sz="2000" dirty="0" err="1" smtClean="0"/>
              <a:t>this</a:t>
            </a:r>
            <a:r>
              <a:rPr lang="pt-BR" sz="2000" dirty="0" smtClean="0"/>
              <a:t>.matricula == outro.matricula);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Leis de igualdade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r>
              <a:rPr lang="pt-BR" dirty="0" smtClean="0"/>
              <a:t>Ao implementar o método </a:t>
            </a:r>
            <a:r>
              <a:rPr lang="pt-BR" dirty="0" err="1" smtClean="0"/>
              <a:t>equals</a:t>
            </a:r>
            <a:r>
              <a:rPr lang="pt-BR" dirty="0" smtClean="0"/>
              <a:t>(), certifique-se de atender as 4 leis de igualdade. Para isto seu método </a:t>
            </a:r>
            <a:r>
              <a:rPr lang="pt-BR" dirty="0" err="1" smtClean="0"/>
              <a:t>equals</a:t>
            </a:r>
            <a:r>
              <a:rPr lang="pt-BR" dirty="0" smtClean="0"/>
              <a:t>() deve ser:</a:t>
            </a:r>
          </a:p>
          <a:p>
            <a:pPr lvl="1"/>
            <a:endParaRPr lang="pt-BR" dirty="0" smtClean="0"/>
          </a:p>
          <a:p>
            <a:pPr marL="2419350" lvl="1"/>
            <a:r>
              <a:rPr lang="pt-BR" dirty="0" smtClean="0"/>
              <a:t>Simétrico</a:t>
            </a:r>
          </a:p>
          <a:p>
            <a:pPr marL="2419350" lvl="1"/>
            <a:r>
              <a:rPr lang="pt-BR" dirty="0" smtClean="0"/>
              <a:t>Reflexivo</a:t>
            </a:r>
          </a:p>
          <a:p>
            <a:pPr marL="2419350" lvl="1"/>
            <a:r>
              <a:rPr lang="pt-BR" dirty="0" smtClean="0"/>
              <a:t>Transitivo</a:t>
            </a:r>
          </a:p>
          <a:p>
            <a:pPr marL="2419350" lvl="1"/>
            <a:r>
              <a:rPr lang="pt-BR" dirty="0" smtClean="0"/>
              <a:t>Consistente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da simetria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equals</a:t>
            </a:r>
            <a:r>
              <a:rPr lang="pt-BR" dirty="0" smtClean="0"/>
              <a:t>() precisar ser </a:t>
            </a:r>
            <a:r>
              <a:rPr lang="pt-BR" u="sng" dirty="0" smtClean="0"/>
              <a:t>simétrico</a:t>
            </a:r>
            <a:r>
              <a:rPr lang="pt-BR" dirty="0" smtClean="0"/>
              <a:t>. Isto significa que a regra abaixo sempre deve ser verdadeira para qualquer instância de sua classe:</a:t>
            </a:r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/>
              <a:t>)</a:t>
            </a:r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smtClean="0"/>
              <a:t>sempre deve ser verdade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483768" y="4293096"/>
            <a:ext cx="3600400" cy="720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1472</TotalTime>
  <Words>929</Words>
  <Application>Microsoft Office PowerPoint</Application>
  <PresentationFormat>Apresentação na tela (4:3)</PresentationFormat>
  <Paragraphs>287</Paragraphs>
  <Slides>25</Slides>
  <Notes>25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Técnica</vt:lpstr>
      <vt:lpstr>Os métodos equals() e hashCode()</vt:lpstr>
      <vt:lpstr>Os métodos equals() e hashCode()</vt:lpstr>
      <vt:lpstr>Equivalência de tipos primitivos</vt:lpstr>
      <vt:lpstr>Equivalência de Strings</vt:lpstr>
      <vt:lpstr>Equivalência de outros objetos</vt:lpstr>
      <vt:lpstr>O método equals()</vt:lpstr>
      <vt:lpstr>Implementando o método equals()</vt:lpstr>
      <vt:lpstr>Leis de igualdade</vt:lpstr>
      <vt:lpstr>Lei da simetria</vt:lpstr>
      <vt:lpstr>Lei da reflexividade</vt:lpstr>
      <vt:lpstr>Lei da transitividade</vt:lpstr>
      <vt:lpstr>Lei da consistência</vt:lpstr>
      <vt:lpstr>O método hashCode()</vt:lpstr>
      <vt:lpstr>O método hashCode()</vt:lpstr>
      <vt:lpstr>O método hashCode()</vt:lpstr>
      <vt:lpstr>Implementando o método hashCode()</vt:lpstr>
      <vt:lpstr>A interface Comparable</vt:lpstr>
      <vt:lpstr>Comparando tipos primitivos</vt:lpstr>
      <vt:lpstr>Comparando Strings</vt:lpstr>
      <vt:lpstr>Comparando outros objetos</vt:lpstr>
      <vt:lpstr>Implementando a interface Comparable</vt:lpstr>
      <vt:lpstr>Implementando a interface Comparable</vt:lpstr>
      <vt:lpstr>Exercício</vt:lpstr>
      <vt:lpstr>Exercício (continuação)</vt:lpstr>
      <vt:lpstr>Exercício (fim)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métodos equals() e hashCode()</dc:title>
  <dc:creator>Sandro Vieira</dc:creator>
  <cp:lastModifiedBy>Sandro</cp:lastModifiedBy>
  <cp:revision>159</cp:revision>
  <dcterms:created xsi:type="dcterms:W3CDTF">2011-12-17T14:07:49Z</dcterms:created>
  <dcterms:modified xsi:type="dcterms:W3CDTF">2012-05-17T03:09:29Z</dcterms:modified>
</cp:coreProperties>
</file>