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285" r:id="rId15"/>
    <p:sldId id="286" r:id="rId16"/>
    <p:sldId id="309" r:id="rId17"/>
    <p:sldId id="287" r:id="rId18"/>
    <p:sldId id="288" r:id="rId19"/>
    <p:sldId id="315" r:id="rId20"/>
    <p:sldId id="319" r:id="rId21"/>
    <p:sldId id="320" r:id="rId22"/>
    <p:sldId id="321" r:id="rId23"/>
    <p:sldId id="289" r:id="rId24"/>
    <p:sldId id="290" r:id="rId25"/>
    <p:sldId id="291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11" r:id="rId34"/>
    <p:sldId id="300" r:id="rId35"/>
    <p:sldId id="273" r:id="rId36"/>
    <p:sldId id="301" r:id="rId37"/>
    <p:sldId id="302" r:id="rId38"/>
    <p:sldId id="312" r:id="rId39"/>
    <p:sldId id="305" r:id="rId40"/>
    <p:sldId id="314" r:id="rId41"/>
    <p:sldId id="313" r:id="rId42"/>
    <p:sldId id="274" r:id="rId43"/>
    <p:sldId id="279" r:id="rId44"/>
    <p:sldId id="317" r:id="rId45"/>
    <p:sldId id="318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5362" autoAdjust="0"/>
  </p:normalViewPr>
  <p:slideViewPr>
    <p:cSldViewPr>
      <p:cViewPr varScale="1">
        <p:scale>
          <a:sx n="66" d="100"/>
          <a:sy n="66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FFFC-47C8-4FB0-AAE5-B9257F7D00BC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16/05/2012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&lt;Produto&gt; </a:t>
              </a:r>
              <a:r>
                <a:rPr lang="pt-BR" sz="1600" dirty="0" smtClean="0">
                  <a:latin typeface="+mn-lt"/>
                </a:rPr>
                <a:t>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conjunto.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for-each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(Funcionario func : conjunto)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grpSp>
        <p:nvGrpSpPr>
          <p:cNvPr id="2" name="Grupo 9"/>
          <p:cNvGrpSpPr/>
          <p:nvPr/>
        </p:nvGrpSpPr>
        <p:grpSpPr>
          <a:xfrm>
            <a:off x="3500430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1008682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List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Copie para um novo projeto do eclipse as seguintes classes fornecidas pelo instrutor: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br.com.impacta.</a:t>
            </a:r>
            <a:r>
              <a:rPr lang="pt-BR" sz="1800" dirty="0" err="1" smtClean="0"/>
              <a:t>funcionario</a:t>
            </a:r>
            <a:r>
              <a:rPr lang="pt-BR" sz="1800" dirty="0" smtClean="0"/>
              <a:t>.</a:t>
            </a:r>
            <a:r>
              <a:rPr lang="pt-BR" sz="1800" dirty="0" err="1" smtClean="0"/>
              <a:t>FuncionarioDialog</a:t>
            </a:r>
            <a:endParaRPr lang="pt-BR" sz="1800" dirty="0" smtClean="0"/>
          </a:p>
          <a:p>
            <a:pPr indent="1588">
              <a:spcBef>
                <a:spcPts val="1800"/>
              </a:spcBef>
              <a:buNone/>
            </a:pPr>
            <a:r>
              <a:rPr lang="pt-BR" sz="2000" dirty="0" smtClean="0"/>
              <a:t>A classe </a:t>
            </a:r>
            <a:r>
              <a:rPr lang="pt-BR" sz="2000" b="1" i="1" dirty="0" err="1" smtClean="0"/>
              <a:t>FuncionarioDialog</a:t>
            </a:r>
            <a:r>
              <a:rPr lang="pt-BR" sz="2000" dirty="0" smtClean="0"/>
              <a:t> possui um </a:t>
            </a:r>
            <a:r>
              <a:rPr lang="pt-BR" sz="2000" dirty="0" smtClean="0"/>
              <a:t>método estático </a:t>
            </a:r>
            <a:r>
              <a:rPr lang="pt-BR" sz="2000" b="1" i="1" dirty="0" err="1" smtClean="0"/>
              <a:t>showInputFuncionario</a:t>
            </a:r>
            <a:r>
              <a:rPr lang="pt-BR" sz="2000" b="1" i="1" dirty="0" smtClean="0"/>
              <a:t>()</a:t>
            </a:r>
            <a:r>
              <a:rPr lang="pt-BR" sz="2000" dirty="0" smtClean="0"/>
              <a:t> utilizado para que o usuário entre com os dados de um funcionário.</a:t>
            </a:r>
            <a:endParaRPr lang="pt-BR" sz="2000" dirty="0" smtClean="0"/>
          </a:p>
          <a:p>
            <a:pPr marL="0" indent="0" algn="ctr">
              <a:spcBef>
                <a:spcPts val="1800"/>
              </a:spcBef>
              <a:buNone/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pt-BR" sz="1800" dirty="0" err="1" smtClean="0">
                <a:solidFill>
                  <a:srgbClr val="FFC000"/>
                </a:solidFill>
              </a:rPr>
              <a:t>Funcionario</a:t>
            </a:r>
            <a:r>
              <a:rPr lang="pt-BR" sz="1800" dirty="0" smtClean="0">
                <a:solidFill>
                  <a:srgbClr val="FFC000"/>
                </a:solidFill>
              </a:rPr>
              <a:t> f = </a:t>
            </a:r>
            <a:r>
              <a:rPr lang="pt-BR" sz="1800" dirty="0" err="1" smtClean="0">
                <a:solidFill>
                  <a:srgbClr val="FFC000"/>
                </a:solidFill>
              </a:rPr>
              <a:t>FuncionarioDialog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showInputFuncionario</a:t>
            </a:r>
            <a:r>
              <a:rPr lang="pt-BR" sz="18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Hashtable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TreeMap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(continuação)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67544" y="4149080"/>
            <a:ext cx="7920880" cy="197708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Após o usuário digitar os dados e clicar em </a:t>
            </a:r>
            <a:r>
              <a:rPr lang="pt-BR" sz="2000" dirty="0" smtClean="0"/>
              <a:t>Ok</a:t>
            </a:r>
            <a:r>
              <a:rPr lang="pt-BR" sz="2000" dirty="0" smtClean="0"/>
              <a:t>, o método retornará uma instância da classe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 devidamente preenchida.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Caso o usuário clique no botão Cancelar ou </a:t>
            </a:r>
            <a:r>
              <a:rPr lang="pt-BR" sz="2000" dirty="0" smtClean="0"/>
              <a:t>Fechar o método retornará </a:t>
            </a:r>
            <a:r>
              <a:rPr lang="pt-BR" sz="2000" b="1" dirty="0" err="1" smtClean="0">
                <a:solidFill>
                  <a:srgbClr val="FFC000"/>
                </a:solidFill>
              </a:rPr>
              <a:t>null</a:t>
            </a:r>
            <a:r>
              <a:rPr lang="pt-BR" sz="2000" dirty="0" smtClean="0"/>
              <a:t>.</a:t>
            </a:r>
            <a:endParaRPr lang="pt-B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2952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Crie no mesmo projeto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exercicio</a:t>
            </a:r>
            <a:r>
              <a:rPr lang="pt-BR" sz="2200" dirty="0" smtClean="0"/>
              <a:t> </a:t>
            </a:r>
            <a:r>
              <a:rPr lang="pt-BR" sz="2200" dirty="0" smtClean="0"/>
              <a:t>e dentro dele a classe </a:t>
            </a:r>
            <a:r>
              <a:rPr lang="pt-BR" sz="2200" dirty="0" err="1" smtClean="0">
                <a:solidFill>
                  <a:srgbClr val="FFC000"/>
                </a:solidFill>
              </a:rPr>
              <a:t>ExercicioList</a:t>
            </a:r>
            <a:r>
              <a:rPr lang="pt-BR" sz="2200" dirty="0" smtClean="0"/>
              <a:t> contendo 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Instancie uma lista de funcionários e crie um loop executando diversas vezes o método </a:t>
            </a:r>
            <a:r>
              <a:rPr lang="pt-BR" sz="2200" dirty="0" err="1" smtClean="0"/>
              <a:t>FuncionarioDialog</a:t>
            </a:r>
            <a:r>
              <a:rPr lang="pt-BR" sz="2200" dirty="0" smtClean="0"/>
              <a:t>.</a:t>
            </a:r>
            <a:r>
              <a:rPr lang="pt-BR" sz="2200" dirty="0" err="1" smtClean="0"/>
              <a:t>showInputFuncionario</a:t>
            </a:r>
            <a:r>
              <a:rPr lang="pt-BR" sz="2200" dirty="0" smtClean="0"/>
              <a:t>()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Cada funcionário preenchido deverá ser adicionado à lista.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Quando o usuário clicar em cancelar (retornando </a:t>
            </a:r>
            <a:r>
              <a:rPr lang="pt-BR" sz="2200" dirty="0" err="1" smtClean="0"/>
              <a:t>null</a:t>
            </a:r>
            <a:r>
              <a:rPr lang="pt-BR" sz="2200" dirty="0" smtClean="0"/>
              <a:t>), o loop deverá ser finalizado e a aplicação deverá exibir os dados conforme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600200"/>
            <a:ext cx="666516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Nome            Idade   Salário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=============== ===== 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Joaquim Souza      52  8.350,45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Carlos Alberto     19    970,00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Manuel da Silva    37  3.350,00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Antônio Nunes      32 12.200,00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Maria Antunes      29  2.800,40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funcionários: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Total de salários    : 27.670,85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Média de idade       : 33,8</a:t>
            </a:r>
            <a:endParaRPr lang="pt-BR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4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SortedSet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a classe </a:t>
            </a:r>
            <a:r>
              <a:rPr lang="pt-BR" dirty="0" err="1" smtClean="0">
                <a:solidFill>
                  <a:srgbClr val="FFC000"/>
                </a:solidFill>
              </a:rPr>
              <a:t>ExercicioSet</a:t>
            </a:r>
            <a:r>
              <a:rPr lang="pt-BR" dirty="0" smtClean="0"/>
              <a:t> que faz o mesmo que a classe </a:t>
            </a:r>
            <a:r>
              <a:rPr lang="pt-BR" dirty="0" err="1" smtClean="0"/>
              <a:t>ExercicioList</a:t>
            </a:r>
            <a:r>
              <a:rPr lang="pt-BR" dirty="0" smtClean="0"/>
              <a:t> do exercício anterior mas, utilize dest</a:t>
            </a:r>
            <a:r>
              <a:rPr lang="pt-BR" dirty="0" smtClean="0"/>
              <a:t>a vez um Set de funcionário.</a:t>
            </a:r>
          </a:p>
          <a:p>
            <a:r>
              <a:rPr lang="pt-BR" dirty="0" smtClean="0"/>
              <a:t>Perceba que ao incluir funcionários com a mesmas características a lista elimina duplicidades e o relatório final não exibe funcionários iguais.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1916832"/>
            <a:ext cx="6840760" cy="4177823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400" dirty="0" smtClean="0"/>
              <a:t>Principais operações de conjuntos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Map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429256" y="2428868"/>
          <a:ext cx="1000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9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9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9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4214810" y="3357562"/>
          <a:ext cx="1767710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9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643446"/>
          <a:ext cx="1357322" cy="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262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4"/>
          <p:cNvGraphicFramePr>
            <a:graphicFrameLocks/>
          </p:cNvGraphicFramePr>
          <p:nvPr/>
        </p:nvGraphicFramePr>
        <p:xfrm>
          <a:off x="4214810" y="5072074"/>
          <a:ext cx="1785950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roup 62"/>
          <p:cNvGrpSpPr/>
          <p:nvPr/>
        </p:nvGrpSpPr>
        <p:grpSpPr>
          <a:xfrm flipH="1">
            <a:off x="5072066" y="2928934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822033" y="4822041"/>
            <a:ext cx="500067" cy="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7358479" y="4428735"/>
            <a:ext cx="42862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(Visão Geral)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25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356992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356992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509120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058358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039721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164805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Collection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err="1" smtClean="0"/>
              <a:t>add</a:t>
            </a:r>
            <a:r>
              <a:rPr lang="pt-BR" sz="28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size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clear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iterator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2051</TotalTime>
  <Words>2693</Words>
  <Application>Microsoft Office PowerPoint</Application>
  <PresentationFormat>Apresentação na tela (4:3)</PresentationFormat>
  <Paragraphs>610</Paragraphs>
  <Slides>45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Exercício</vt:lpstr>
      <vt:lpstr>Exercício (continuação)</vt:lpstr>
      <vt:lpstr>Exercício (continuação)</vt:lpstr>
      <vt:lpstr>Exercício (fim)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Exercício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Exercício</vt:lpstr>
      <vt:lpstr>Collections (Visão Geral)</vt:lpstr>
      <vt:lpstr>Maps (Visão Geral)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</cp:lastModifiedBy>
  <cp:revision>313</cp:revision>
  <dcterms:created xsi:type="dcterms:W3CDTF">2011-12-17T14:07:49Z</dcterms:created>
  <dcterms:modified xsi:type="dcterms:W3CDTF">2012-05-17T04:00:10Z</dcterms:modified>
</cp:coreProperties>
</file>