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8"/>
  </p:notesMasterIdLst>
  <p:handoutMasterIdLst>
    <p:handoutMasterId r:id="rId29"/>
  </p:handoutMasterIdLst>
  <p:sldIdLst>
    <p:sldId id="275" r:id="rId2"/>
    <p:sldId id="276" r:id="rId3"/>
    <p:sldId id="277" r:id="rId4"/>
    <p:sldId id="285" r:id="rId5"/>
    <p:sldId id="286" r:id="rId6"/>
    <p:sldId id="287" r:id="rId7"/>
    <p:sldId id="279" r:id="rId8"/>
    <p:sldId id="280" r:id="rId9"/>
    <p:sldId id="289" r:id="rId10"/>
    <p:sldId id="288" r:id="rId11"/>
    <p:sldId id="290" r:id="rId12"/>
    <p:sldId id="281" r:id="rId13"/>
    <p:sldId id="291" r:id="rId14"/>
    <p:sldId id="292" r:id="rId15"/>
    <p:sldId id="293" r:id="rId16"/>
    <p:sldId id="294" r:id="rId17"/>
    <p:sldId id="295" r:id="rId18"/>
    <p:sldId id="282" r:id="rId19"/>
    <p:sldId id="283" r:id="rId20"/>
    <p:sldId id="296" r:id="rId21"/>
    <p:sldId id="298" r:id="rId22"/>
    <p:sldId id="297" r:id="rId23"/>
    <p:sldId id="284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09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59" autoAdjust="0"/>
    <p:restoredTop sz="94624" autoAdjust="0"/>
  </p:normalViewPr>
  <p:slideViewPr>
    <p:cSldViewPr>
      <p:cViewPr varScale="1">
        <p:scale>
          <a:sx n="88" d="100"/>
          <a:sy n="88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98" d="100"/>
          <a:sy n="98" d="100"/>
        </p:scale>
        <p:origin x="-259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C543A7E9-6D0D-4B55-B843-FDB7AFF70C4B}" type="datetimeFigureOut">
              <a:rPr/>
              <a:pPr>
                <a:defRPr/>
              </a:pPr>
              <a:t>18/04/2012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0E1133FA-4876-4C1C-A03F-6D6C100DC87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F5D8297C-268D-410C-9CB3-A0C4D9001C3B}" type="datetimeFigureOut">
              <a:rPr/>
              <a:pPr>
                <a:defRPr/>
              </a:pPr>
              <a:t>18/04/2012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25205AD4-017C-448C-B901-F9C08D8820A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D6773D-7528-43A1-9485-2B01DB6A89B3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6692DD-774E-444D-9625-3C13D6AD7192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10EE93-BED4-41D1-8EC5-4BF0545D7735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C47112-FE03-441C-B956-83546D016426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A2BF1-F7D2-4202-9763-0735DA960FA2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5C9694-C7A0-4F40-B1EF-D3EAD759E340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AF8D5-5FA1-484C-A241-CBC235F4FA17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692AB-D38B-40D5-8DEC-17529F70E0CA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1AC4E4-D17F-411C-953A-229B65FF8FA3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D7F79A-0CDB-4CFC-8CCE-D2DD308162C7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063CA5-7F33-41F6-926C-3C322520F8DF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953281-20A5-451D-B721-3E902BED38FB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2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57B4BD-2C8D-4B5E-A5A4-F36F1E715F8A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351209-8617-4DCB-953D-F6E73B8ED87D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5C49A-91FB-4239-9F6A-DF8DB57FA19F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E3F32C-8D4A-46D1-968F-4E95D6310BDF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BA10AF-E9D8-44B2-95FA-5790B6E2BF65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B259BA-2E11-428B-BBA9-310F1163E0AD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A817F0-8F81-4AD5-9288-66401FF69709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10E647-E1DD-4AAE-B3B8-797986355269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9C7C6B-11FC-4C00-9C2E-DEC5C7181357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6B67F-312A-4860-82A4-D532705F6BF3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2A73BD-BE4F-456A-A5AF-870810CBEF29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7D99DA-2B26-4BA9-9BD8-41969D7781D5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A0158-1FC3-4EF3-AF71-033D523D4C98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CC4167-FCB1-48D2-BCA7-BEF38DA51302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latinLnBrk="0">
              <a:spcBef>
                <a:spcPct val="0"/>
              </a:spcBef>
              <a:buNone/>
              <a:defRPr lang="pt-BR"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858000" cy="1752600"/>
          </a:xfrm>
        </p:spPr>
        <p:txBody>
          <a:bodyPr/>
          <a:lstStyle>
            <a:lvl1pPr marL="0" marR="45720" indent="0" algn="r" latinLnBrk="0">
              <a:buNone/>
              <a:defRPr lang="pt-BR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51A5D-DF4F-4808-88FE-BB26C300BAFC}" type="slidenum">
              <a:rPr/>
              <a:pPr>
                <a:defRPr/>
              </a:pPr>
              <a:t>‹#›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2452-0243-413C-977B-DD5BE526CC5B}" type="slidenum">
              <a:rPr/>
              <a:pPr>
                <a:defRPr/>
              </a:pPr>
              <a:t>‹#›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834A8-CCB8-455D-B45C-3A4D1A7194E8}" type="slidenum">
              <a:rPr/>
              <a:pPr>
                <a:defRPr/>
              </a:pPr>
              <a:t>‹#›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EF2E1-6D05-4C07-BD17-3F4CC56975F4}" type="slidenum">
              <a:rPr/>
              <a:pPr>
                <a:defRPr/>
              </a:pPr>
              <a:t>‹#›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 latinLnBrk="0">
              <a:spcBef>
                <a:spcPct val="0"/>
              </a:spcBef>
              <a:buNone/>
              <a:defRPr lang="pt-BR" sz="6000" b="1" cap="none" baseline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676528"/>
            <a:ext cx="7772400" cy="1509712"/>
          </a:xfrm>
        </p:spPr>
        <p:txBody>
          <a:bodyPr anchor="t"/>
          <a:lstStyle>
            <a:lvl1pPr marL="329184" latinLnBrk="0">
              <a:buNone/>
              <a:defRPr lang="pt-BR" sz="2200">
                <a:solidFill>
                  <a:schemeClr val="tx1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666AA8A-23B2-43F2-8091-0319030A391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 latinLnBrk="0">
              <a:defRPr lang="pt-BR" sz="26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 latinLnBrk="0">
              <a:defRPr lang="pt-BR" sz="26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B9B4550-44ED-4FB0-B9AC-EB5961EFEDDE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/>
          <a:lstStyle>
            <a:lvl1pPr latinLnBrk="0">
              <a:defRPr lang="pt-BR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 latinLnBrk="0">
              <a:buNone/>
              <a:defRPr lang="pt-BR"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 latinLnBrk="0">
              <a:buNone/>
              <a:defRPr lang="pt-BR"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 latinLnBrk="0">
              <a:defRPr lang="pt-BR" sz="22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 latinLnBrk="0">
              <a:defRPr lang="pt-BR" sz="22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B3F071A-D51F-448A-88F6-53E40F510C7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latinLnBrk="0">
              <a:spcBef>
                <a:spcPct val="0"/>
              </a:spcBef>
              <a:buNone/>
              <a:defRPr lang="pt-BR"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849A86E-5C1D-4C3D-8596-673B09612C6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325737D-5B4B-44CC-9F1F-C2AA1231314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>
            <a:noAutofit/>
          </a:bodyPr>
          <a:lstStyle>
            <a:lvl1pPr algn="l" rtl="0" latinLnBrk="0">
              <a:spcBef>
                <a:spcPct val="0"/>
              </a:spcBef>
              <a:buNone/>
              <a:defRPr lang="pt-BR"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 latinLnBrk="0">
              <a:buNone/>
              <a:defRPr lang="pt-BR" sz="1400"/>
            </a:lvl1pPr>
            <a:lvl2pPr indent="0" algn="l">
              <a:buNone/>
              <a:defRPr lang="pt-BR" sz="1200"/>
            </a:lvl2pPr>
            <a:lvl3pPr indent="0" algn="l">
              <a:buNone/>
              <a:defRPr lang="pt-BR" sz="1000"/>
            </a:lvl3pPr>
            <a:lvl4pPr indent="0" algn="l">
              <a:buNone/>
              <a:defRPr lang="pt-BR" sz="900"/>
            </a:lvl4pPr>
            <a:lvl5pPr indent="0" algn="l">
              <a:buNone/>
              <a:defRPr lang="pt-BR"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 latinLnBrk="0">
              <a:defRPr lang="pt-BR" sz="2800"/>
            </a:lvl1pPr>
            <a:lvl2pPr>
              <a:defRPr lang="pt-BR" sz="26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EE0761-533A-4A73-A79F-5A096AB6F7FC}" type="slidenum">
              <a:rPr/>
              <a:pPr>
                <a:defRPr/>
              </a:pPr>
              <a:t>‹#›</a:t>
            </a:fld>
            <a:endParaRPr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 anchor="b"/>
          <a:lstStyle>
            <a:lvl1pPr algn="l" latinLnBrk="0">
              <a:buNone/>
              <a:defRPr lang="pt-BR"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 latinLnBrk="0">
              <a:spcBef>
                <a:spcPts val="250"/>
              </a:spcBef>
              <a:buFontTx/>
              <a:buNone/>
              <a:defRPr lang="pt-BR" sz="1300"/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F14537-FF67-4AC1-9C4D-19DB4882D462}" type="slidenum">
              <a:rPr/>
              <a:pPr>
                <a:defRPr/>
              </a:pPr>
              <a:t>‹#›</a:t>
            </a:fld>
            <a:endParaRPr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  <a:p>
            <a:pPr lvl="5"/>
            <a:r>
              <a:rPr lang="pt-BR" dirty="0"/>
              <a:t>Sexto nível</a:t>
            </a:r>
          </a:p>
          <a:p>
            <a:pPr lvl="6"/>
            <a:r>
              <a:rPr lang="pt-BR" dirty="0"/>
              <a:t>Sétimo nível</a:t>
            </a:r>
          </a:p>
          <a:p>
            <a:pPr lvl="7"/>
            <a:r>
              <a:rPr lang="pt-BR" dirty="0"/>
              <a:t>Oitavo nível</a:t>
            </a:r>
          </a:p>
          <a:p>
            <a:pPr lvl="8"/>
            <a:r>
              <a:rPr lang="pt-BR" dirty="0"/>
              <a:t>Nono nível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2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0AED3B-30FF-4A38-B09A-2AF8BDCA2120}" type="slidenum">
              <a:rPr/>
              <a:pPr>
                <a:defRPr/>
              </a:pPr>
              <a:t>‹#›</a:t>
            </a:fld>
            <a:endParaRPr dirty="0"/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Shap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Shap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0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lang="pt-BR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A5C249"/>
        </a:buClr>
        <a:buSzPct val="85000"/>
        <a:buFont typeface="Perpetua" pitchFamily="18" charset="0"/>
        <a:buChar char="−"/>
        <a:defRPr lang="pt-BR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lang="pt-BR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lang="pt-BR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lang="pt-BR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lang="pt-BR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lang="pt-BR"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lang="pt-BR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lang="pt-BR" sz="1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" TargetMode="External"/><Relationship Id="rId4" Type="http://schemas.openxmlformats.org/officeDocument/2006/relationships/hyperlink" Target="http://tomcat.apach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Capítulo 1</a:t>
            </a:r>
            <a:endParaRPr dirty="0"/>
          </a:p>
        </p:txBody>
      </p:sp>
      <p:sp>
        <p:nvSpPr>
          <p:cNvPr id="13315" name="Subtítulo 7"/>
          <p:cNvSpPr>
            <a:spLocks noGrp="1"/>
          </p:cNvSpPr>
          <p:nvPr>
            <p:ph type="subTitle"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eaLnBrk="1" hangingPunct="1"/>
            <a:r>
              <a:rPr smtClean="0">
                <a:latin typeface="Arial" charset="0"/>
                <a:cs typeface="Arial" charset="0"/>
              </a:rPr>
              <a:t>Introdução ao Desenvolvimento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O Web Server e o Navegador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8218488" cy="19399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sz="3200" dirty="0" smtClean="0"/>
              <a:t>Em uma aplicação web a comunicação entre o cliente e o servidor é realizada através do protocolo HTTP:</a:t>
            </a:r>
          </a:p>
          <a:p>
            <a:pPr marL="880110" lvl="1" indent="-514350" eaLnBrk="1" fontAlgn="auto" hangingPunct="1">
              <a:spcAft>
                <a:spcPts val="0"/>
              </a:spcAft>
              <a:buClr>
                <a:schemeClr val="accent6"/>
              </a:buClr>
              <a:buFont typeface="+mj-lt"/>
              <a:buAutoNum type="arabicPeriod"/>
              <a:defRPr/>
            </a:pPr>
            <a:r>
              <a:rPr dirty="0" smtClean="0"/>
              <a:t>O usuário digita um endereço (URL) ou clica em um link e o navegador realiza a requisição do documento naquele endereço;</a:t>
            </a:r>
          </a:p>
        </p:txBody>
      </p:sp>
      <p:pic>
        <p:nvPicPr>
          <p:cNvPr id="22532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930650"/>
            <a:ext cx="172402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50" y="4076700"/>
            <a:ext cx="1328738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de seta reta 7"/>
          <p:cNvCxnSpPr/>
          <p:nvPr/>
        </p:nvCxnSpPr>
        <p:spPr>
          <a:xfrm>
            <a:off x="3433763" y="4649788"/>
            <a:ext cx="2674937" cy="1587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CaixaDeTexto 9"/>
          <p:cNvSpPr txBox="1">
            <a:spLocks noChangeArrowheads="1"/>
          </p:cNvSpPr>
          <p:nvPr/>
        </p:nvSpPr>
        <p:spPr bwMode="auto">
          <a:xfrm>
            <a:off x="3203575" y="4273550"/>
            <a:ext cx="3071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cs typeface="Arial" charset="0"/>
              </a:rPr>
              <a:t>http://www.impacta.com.br/pag1.htm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78497-B62C-456E-867C-D05B8153EBA2}" type="slidenum">
              <a:rPr/>
              <a:pPr>
                <a:defRPr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O Web Server e o Navegador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457200" y="1920875"/>
            <a:ext cx="8218488" cy="17240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879475" lvl="1" indent="-514350" eaLnBrk="1" hangingPunct="1">
              <a:buFont typeface="Franklin Gothic Book" pitchFamily="34" charset="0"/>
              <a:buAutoNum type="arabicPeriod" startAt="2"/>
              <a:defRPr/>
            </a:pPr>
            <a:r>
              <a:rPr smtClean="0"/>
              <a:t>O servidor web recebe a requisição e responde ao usuário (internauta) enviando o documento solicitado (geralmente HTML). O navegador interpreta o documento e exibe seu conteúdo em tela.</a:t>
            </a:r>
          </a:p>
        </p:txBody>
      </p:sp>
      <p:pic>
        <p:nvPicPr>
          <p:cNvPr id="23556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930650"/>
            <a:ext cx="172402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50" y="4076700"/>
            <a:ext cx="1328738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ector de seta reta 8"/>
          <p:cNvCxnSpPr/>
          <p:nvPr/>
        </p:nvCxnSpPr>
        <p:spPr>
          <a:xfrm rot="10800000" flipV="1">
            <a:off x="3433763" y="4365625"/>
            <a:ext cx="2535237" cy="9525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779838" y="4581525"/>
            <a:ext cx="1728787" cy="1865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&lt;HTML&gt;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&lt;HEAD&gt;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&lt;/HEAD&gt;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&lt;BODY&gt;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&lt;/BODY&gt;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&lt;HTML&gt;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B418E-717F-4888-91E5-00B37EDC6175}" type="slidenum">
              <a:rPr/>
              <a:pPr>
                <a:defRPr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Processamento Server-side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800" smtClean="0">
                <a:latin typeface="Arial" charset="0"/>
                <a:cs typeface="Arial" charset="0"/>
              </a:rPr>
              <a:t>Capacidade que o servidor web tem de gerar dinamicamente o conteúdo do documento solicitado pelo usuário:</a:t>
            </a:r>
          </a:p>
          <a:p>
            <a:pPr marL="879475" lvl="1" indent="-514350" eaLnBrk="1" hangingPunct="1">
              <a:buFont typeface="Franklin Gothic Book" pitchFamily="34" charset="0"/>
              <a:buAutoNum type="arabicPeriod"/>
            </a:pPr>
            <a:r>
              <a:rPr smtClean="0">
                <a:latin typeface="Arial" charset="0"/>
                <a:cs typeface="Arial" charset="0"/>
              </a:rPr>
              <a:t>O usuário realiza a requisição de um documento a partir de seu endereço;</a:t>
            </a:r>
          </a:p>
        </p:txBody>
      </p:sp>
      <p:pic>
        <p:nvPicPr>
          <p:cNvPr id="24580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930650"/>
            <a:ext cx="172402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50" y="4076700"/>
            <a:ext cx="1328738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>
            <a:off x="3433763" y="4649788"/>
            <a:ext cx="2674937" cy="1587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3" name="CaixaDeTexto 6"/>
          <p:cNvSpPr txBox="1">
            <a:spLocks noChangeArrowheads="1"/>
          </p:cNvSpPr>
          <p:nvPr/>
        </p:nvSpPr>
        <p:spPr bwMode="auto">
          <a:xfrm>
            <a:off x="3303588" y="4273550"/>
            <a:ext cx="299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cs typeface="Arial" charset="0"/>
              </a:rPr>
              <a:t>http://www.impacta.com.br/pag1.jsp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83909-3389-4FDE-A190-FB793F261652}" type="slidenum">
              <a:rPr smtClean="0"/>
              <a:pPr>
                <a:defRPr/>
              </a:pPr>
              <a:t>12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Processamento Server-side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9475" lvl="1" indent="-514350" eaLnBrk="1" hangingPunct="1">
              <a:buFont typeface="Franklin Gothic Book" pitchFamily="34" charset="0"/>
              <a:buAutoNum type="arabicPeriod" startAt="2"/>
            </a:pPr>
            <a:r>
              <a:rPr smtClean="0">
                <a:latin typeface="Arial" charset="0"/>
                <a:cs typeface="Arial" charset="0"/>
              </a:rPr>
              <a:t>O servidor web processa o recurso solicitado;</a:t>
            </a:r>
          </a:p>
        </p:txBody>
      </p:sp>
      <p:pic>
        <p:nvPicPr>
          <p:cNvPr id="25604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930650"/>
            <a:ext cx="172402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50" y="4076700"/>
            <a:ext cx="1328738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Imagem 7" descr="engrenage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4797425"/>
            <a:ext cx="5191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FAB9C-FECB-439E-A147-FB461D2FF27A}" type="slidenum">
              <a:rPr smtClean="0"/>
              <a:pPr>
                <a:defRPr/>
              </a:pPr>
              <a:t>13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Processamento Server-side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9475" lvl="1" indent="-514350" eaLnBrk="1" hangingPunct="1">
              <a:buFont typeface="Franklin Gothic Book" pitchFamily="34" charset="0"/>
              <a:buAutoNum type="arabicPeriod" startAt="3"/>
            </a:pPr>
            <a:r>
              <a:rPr smtClean="0">
                <a:latin typeface="Arial" charset="0"/>
                <a:cs typeface="Arial" charset="0"/>
              </a:rPr>
              <a:t>O resultado do processamento (geralmente HTML)  é retornado.</a:t>
            </a:r>
          </a:p>
        </p:txBody>
      </p:sp>
      <p:pic>
        <p:nvPicPr>
          <p:cNvPr id="26628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930650"/>
            <a:ext cx="172402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50" y="4076700"/>
            <a:ext cx="1328738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onector de seta reta 9"/>
          <p:cNvCxnSpPr/>
          <p:nvPr/>
        </p:nvCxnSpPr>
        <p:spPr>
          <a:xfrm rot="10800000" flipV="1">
            <a:off x="3433763" y="4365625"/>
            <a:ext cx="2535237" cy="9525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779838" y="4581525"/>
            <a:ext cx="1728787" cy="1865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&lt;HTML&gt;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&lt;HEAD&gt;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&lt;/HEAD&gt;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&lt;BODY&gt;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  ---------------------------------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  &lt;/BODY&gt;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&lt;HTML&gt;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BD199-E713-44AB-B471-6844F74C530A}" type="slidenum">
              <a:rPr smtClean="0"/>
              <a:pPr>
                <a:defRPr/>
              </a:pPr>
              <a:t>14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Processamento Server-side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1116013" y="2133600"/>
            <a:ext cx="6911975" cy="2917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defRPr/>
            </a:pPr>
            <a:r>
              <a:rPr sz="3200" smtClean="0">
                <a:latin typeface="Arial" charset="0"/>
                <a:cs typeface="Arial" charset="0"/>
              </a:rPr>
              <a:t>Algumas tecnologias utilizadas para processamento server-side:</a:t>
            </a:r>
          </a:p>
          <a:p>
            <a:pPr lvl="1" eaLnBrk="1" hangingPunct="1">
              <a:defRPr/>
            </a:pPr>
            <a:endParaRPr smtClean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r>
              <a:rPr smtClean="0">
                <a:latin typeface="Arial" charset="0"/>
                <a:cs typeface="Arial" charset="0"/>
              </a:rPr>
              <a:t>CGI (Common Gateway Interface)</a:t>
            </a:r>
          </a:p>
          <a:p>
            <a:pPr lvl="1" eaLnBrk="1" hangingPunct="1">
              <a:defRPr/>
            </a:pPr>
            <a:r>
              <a:rPr smtClean="0">
                <a:latin typeface="Arial" charset="0"/>
                <a:cs typeface="Arial" charset="0"/>
              </a:rPr>
              <a:t>ASP (Active Server Pages)</a:t>
            </a:r>
          </a:p>
          <a:p>
            <a:pPr lvl="1" eaLnBrk="1" hangingPunct="1">
              <a:defRPr/>
            </a:pPr>
            <a:r>
              <a:rPr smtClean="0">
                <a:latin typeface="Arial" charset="0"/>
                <a:cs typeface="Arial" charset="0"/>
              </a:rPr>
              <a:t>PHP</a:t>
            </a:r>
          </a:p>
          <a:p>
            <a:pPr lvl="1" eaLnBrk="1" hangingPunct="1">
              <a:defRPr/>
            </a:pPr>
            <a:r>
              <a:rPr smtClean="0">
                <a:latin typeface="Arial" charset="0"/>
                <a:cs typeface="Arial" charset="0"/>
              </a:rPr>
              <a:t>Servlet/JSP</a:t>
            </a:r>
          </a:p>
          <a:p>
            <a:pPr lvl="1" eaLnBrk="1" hangingPunct="1">
              <a:defRPr/>
            </a:pPr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DB1B9-2CD7-404D-BF57-F9AA87028E5F}" type="slidenum">
              <a:rPr smtClean="0"/>
              <a:pPr>
                <a:defRPr/>
              </a:pPr>
              <a:t>15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Processamento Server-side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1116013" y="2133600"/>
            <a:ext cx="6911975" cy="2917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3200" smtClean="0">
                <a:latin typeface="Arial" charset="0"/>
                <a:cs typeface="Arial" charset="0"/>
              </a:rPr>
              <a:t>Vantagens do uso de Servlets/JSP:</a:t>
            </a:r>
          </a:p>
          <a:p>
            <a:pPr lvl="1" eaLnBrk="1" hangingPunct="1"/>
            <a:endParaRPr smtClean="0">
              <a:latin typeface="Arial" charset="0"/>
              <a:cs typeface="Arial" charset="0"/>
            </a:endParaRPr>
          </a:p>
          <a:p>
            <a:pPr lvl="1" eaLnBrk="1" hangingPunct="1"/>
            <a:r>
              <a:rPr smtClean="0">
                <a:latin typeface="Arial" charset="0"/>
                <a:cs typeface="Arial" charset="0"/>
              </a:rPr>
              <a:t>Alta performance</a:t>
            </a:r>
          </a:p>
          <a:p>
            <a:pPr lvl="1" eaLnBrk="1" hangingPunct="1"/>
            <a:r>
              <a:rPr smtClean="0">
                <a:latin typeface="Arial" charset="0"/>
                <a:cs typeface="Arial" charset="0"/>
              </a:rPr>
              <a:t>Multiplataforma</a:t>
            </a:r>
          </a:p>
          <a:p>
            <a:pPr lvl="1" eaLnBrk="1" hangingPunct="1"/>
            <a:r>
              <a:rPr smtClean="0">
                <a:latin typeface="Arial" charset="0"/>
                <a:cs typeface="Arial" charset="0"/>
              </a:rPr>
              <a:t>Robustez</a:t>
            </a:r>
          </a:p>
          <a:p>
            <a:pPr lvl="1" eaLnBrk="1" hangingPunct="1"/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F8A46-25CA-47DA-A35A-BE02A775420A}" type="slidenum">
              <a:rPr smtClean="0"/>
              <a:pPr>
                <a:defRPr/>
              </a:pPr>
              <a:t>16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Processamento Server-side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1258888" y="2133600"/>
            <a:ext cx="6626225" cy="3887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3200" smtClean="0">
                <a:latin typeface="Arial" charset="0"/>
                <a:cs typeface="Arial" charset="0"/>
              </a:rPr>
              <a:t>Alguns Web Servers com suporte a Servlets/JSP:</a:t>
            </a:r>
          </a:p>
          <a:p>
            <a:pPr lvl="1" eaLnBrk="1" hangingPunct="1"/>
            <a:r>
              <a:rPr smtClean="0">
                <a:latin typeface="Arial" charset="0"/>
                <a:cs typeface="Arial" charset="0"/>
              </a:rPr>
              <a:t>JBoss</a:t>
            </a:r>
          </a:p>
          <a:p>
            <a:pPr lvl="1" eaLnBrk="1" hangingPunct="1"/>
            <a:r>
              <a:rPr smtClean="0">
                <a:latin typeface="Arial" charset="0"/>
                <a:cs typeface="Arial" charset="0"/>
              </a:rPr>
              <a:t>Glassfish</a:t>
            </a:r>
          </a:p>
          <a:p>
            <a:pPr lvl="1" eaLnBrk="1" hangingPunct="1"/>
            <a:r>
              <a:rPr smtClean="0">
                <a:latin typeface="Arial" charset="0"/>
                <a:cs typeface="Arial" charset="0"/>
              </a:rPr>
              <a:t>Weblogic</a:t>
            </a:r>
          </a:p>
          <a:p>
            <a:pPr lvl="1" eaLnBrk="1" hangingPunct="1"/>
            <a:r>
              <a:rPr smtClean="0">
                <a:latin typeface="Arial" charset="0"/>
                <a:cs typeface="Arial" charset="0"/>
              </a:rPr>
              <a:t>Websphere</a:t>
            </a:r>
          </a:p>
          <a:p>
            <a:pPr lvl="1" eaLnBrk="1" hangingPunct="1"/>
            <a:r>
              <a:rPr smtClean="0">
                <a:latin typeface="Arial" charset="0"/>
                <a:cs typeface="Arial" charset="0"/>
              </a:rPr>
              <a:t>Apache Tomcat</a:t>
            </a:r>
          </a:p>
          <a:p>
            <a:pPr lvl="1" eaLnBrk="1" hangingPunct="1"/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4115D-9028-4A52-9038-415E6DD7CDE4}" type="slidenum">
              <a:rPr smtClean="0"/>
              <a:pPr>
                <a:defRPr/>
              </a:pPr>
              <a:t>17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O Servidor Apache Tomcat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935163"/>
            <a:ext cx="8229600" cy="192563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defRPr/>
            </a:pPr>
            <a:r>
              <a:rPr smtClean="0"/>
              <a:t>Software livre que fornece um ambiente leve e portável para execução de servlets e páginas JSP.</a:t>
            </a:r>
          </a:p>
          <a:p>
            <a:pPr eaLnBrk="1" hangingPunct="1">
              <a:defRPr/>
            </a:pPr>
            <a:r>
              <a:rPr smtClean="0"/>
              <a:t>Trata-se de um pequeno servidor web com suporte a hospedagem de páginas dinâmicas construídas em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89583-B89A-41A4-965E-4A6769895B08}" type="slidenum">
              <a:rPr smtClean="0"/>
              <a:pPr>
                <a:defRPr/>
              </a:pPr>
              <a:t>18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6" name="Imagem 5" descr="tomca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75" y="4043363"/>
            <a:ext cx="2178050" cy="197802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Instalação do Tomcat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3200" smtClean="0">
                <a:latin typeface="Arial" charset="0"/>
                <a:cs typeface="Arial" charset="0"/>
              </a:rPr>
              <a:t>Pacotes necessários: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JDK (Java Developer Kit)</a:t>
            </a:r>
            <a:br>
              <a:rPr sz="2000" smtClean="0">
                <a:latin typeface="Arial" charset="0"/>
                <a:cs typeface="Arial" charset="0"/>
              </a:rPr>
            </a:br>
            <a:r>
              <a:rPr sz="1800" smtClean="0">
                <a:latin typeface="Arial" charset="0"/>
                <a:cs typeface="Arial" charset="0"/>
                <a:hlinkClick r:id="rId3"/>
              </a:rPr>
              <a:t>http://www.oracle.com/technetwork/java/javase/downloads/index.html</a:t>
            </a:r>
            <a:endParaRPr sz="200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Apache Tomcat</a:t>
            </a:r>
            <a:br>
              <a:rPr sz="2000" smtClean="0">
                <a:latin typeface="Arial" charset="0"/>
                <a:cs typeface="Arial" charset="0"/>
              </a:rPr>
            </a:br>
            <a:r>
              <a:rPr sz="1800" smtClean="0">
                <a:latin typeface="Arial" charset="0"/>
                <a:cs typeface="Arial" charset="0"/>
                <a:hlinkClick r:id="rId4"/>
              </a:rPr>
              <a:t> http://tomcat.apache.org/</a:t>
            </a:r>
            <a:endParaRPr sz="1800" smtClean="0">
              <a:latin typeface="Arial" charset="0"/>
              <a:cs typeface="Arial" charset="0"/>
            </a:endParaRPr>
          </a:p>
          <a:p>
            <a:pPr eaLnBrk="1" hangingPunct="1"/>
            <a:r>
              <a:rPr sz="3200" smtClean="0">
                <a:latin typeface="Arial" charset="0"/>
                <a:cs typeface="Arial" charset="0"/>
              </a:rPr>
              <a:t>Pacote Opcional: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Eclipse (</a:t>
            </a:r>
            <a:r>
              <a:rPr sz="2000" b="1" smtClean="0">
                <a:latin typeface="Arial" charset="0"/>
                <a:cs typeface="Arial" charset="0"/>
              </a:rPr>
              <a:t>versão Java EE Developers</a:t>
            </a:r>
            <a:r>
              <a:rPr sz="2000" smtClean="0">
                <a:latin typeface="Arial" charset="0"/>
                <a:cs typeface="Arial" charset="0"/>
              </a:rPr>
              <a:t>)</a:t>
            </a:r>
            <a:br>
              <a:rPr sz="2000" smtClean="0">
                <a:latin typeface="Arial" charset="0"/>
                <a:cs typeface="Arial" charset="0"/>
              </a:rPr>
            </a:br>
            <a:r>
              <a:rPr sz="1800" smtClean="0">
                <a:latin typeface="Arial" charset="0"/>
                <a:cs typeface="Arial" charset="0"/>
                <a:hlinkClick r:id="rId5"/>
              </a:rPr>
              <a:t>http://www.eclipse.org/downloads/</a:t>
            </a:r>
            <a:endParaRPr sz="2000" smtClean="0">
              <a:latin typeface="Arial" charset="0"/>
              <a:cs typeface="Arial" charset="0"/>
            </a:endParaRPr>
          </a:p>
          <a:p>
            <a:pPr lvl="1" eaLnBrk="1" hangingPunct="1"/>
            <a:endParaRPr sz="2000" smtClean="0">
              <a:latin typeface="Arial" charset="0"/>
              <a:cs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0F53B-BFD8-4ADF-8654-3111B87F63AC}" type="slidenum">
              <a:rPr smtClean="0"/>
              <a:pPr>
                <a:defRPr/>
              </a:pPr>
              <a:t>19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Introdução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Visão Geral do J2EE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Aplicações Distribuídas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Aplicações Web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O Web Server e o Navegador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Processamento Server-side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O Servidor Apache Tomcat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Instalação e Configuração do Tomcat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Hospedando um aplicação no Tomcat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5967B-9019-4860-A84D-BD5141A0506F}" type="slidenum">
              <a:rPr smtClean="0"/>
              <a:pPr>
                <a:defRPr/>
              </a:pPr>
              <a:t>2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Instalação do Tomcat</a:t>
            </a:r>
          </a:p>
        </p:txBody>
      </p:sp>
      <p:sp>
        <p:nvSpPr>
          <p:cNvPr id="32771" name="Rectangle 5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773238"/>
            <a:ext cx="8229600" cy="1062037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000" smtClean="0">
                <a:latin typeface="Arial" charset="0"/>
                <a:cs typeface="Arial" charset="0"/>
              </a:rPr>
              <a:t>Após a correta instalação do Apache Tomcat, o site de boas vindas poderá ser acessado pelo navegador a partir do endereço “</a:t>
            </a:r>
            <a:r>
              <a:rPr sz="2000" b="1" u="sng" smtClean="0">
                <a:latin typeface="Arial" charset="0"/>
                <a:cs typeface="Arial" charset="0"/>
              </a:rPr>
              <a:t>localhost:8080</a:t>
            </a:r>
            <a:r>
              <a:rPr sz="2000" smtClean="0">
                <a:latin typeface="Arial" charset="0"/>
                <a:cs typeface="Arial" charset="0"/>
              </a:rPr>
              <a:t>”:</a:t>
            </a:r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BF13-BB3D-4C6D-B72C-0E9D07F63C0F}" type="slidenum">
              <a:rPr sz="1200" smtClean="0">
                <a:solidFill>
                  <a:schemeClr val="tx2">
                    <a:shade val="90000"/>
                  </a:schemeClr>
                </a:solidFill>
              </a:rPr>
              <a:pPr>
                <a:defRPr/>
              </a:pPr>
              <a:t>20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32773" name="Picture 7" descr="tomcat-welcome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847975"/>
            <a:ext cx="5099050" cy="3676650"/>
          </a:xfrm>
          <a:noFill/>
        </p:spPr>
      </p:pic>
      <p:sp>
        <p:nvSpPr>
          <p:cNvPr id="32774" name="AutoShape 8"/>
          <p:cNvSpPr>
            <a:spLocks noChangeArrowheads="1"/>
          </p:cNvSpPr>
          <p:nvPr/>
        </p:nvSpPr>
        <p:spPr bwMode="auto">
          <a:xfrm>
            <a:off x="2555875" y="3068638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Iniciando e parando o Tomcat</a:t>
            </a:r>
          </a:p>
        </p:txBody>
      </p:sp>
      <p:sp>
        <p:nvSpPr>
          <p:cNvPr id="33795" name="Rectangle 8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2524125"/>
            <a:ext cx="4038600" cy="32099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defRPr/>
            </a:pPr>
            <a:r>
              <a:rPr smtClean="0"/>
              <a:t>A versão instalável do Tomcat (.exe) exibe na bandeja da barra de ferramentas o ícone para o Monitor Tomcat, de onde podemos iniciar ou parar o serviço de hospedagem do Tomcat: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5A483-F680-4A65-9BBD-81FA69411BE1}" type="slidenum">
              <a:rPr/>
              <a:pPr>
                <a:defRPr/>
              </a:pPr>
              <a:t>21</a:t>
            </a:fld>
            <a:endParaRPr dirty="0"/>
          </a:p>
        </p:txBody>
      </p:sp>
      <p:pic>
        <p:nvPicPr>
          <p:cNvPr id="56330" name="Picture 10" descr="tomcat-monitor-icon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67375" y="3419475"/>
            <a:ext cx="2000250" cy="1419225"/>
          </a:xfrm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Estrutura de diretórios do Tomcat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457200" y="1920875"/>
            <a:ext cx="4329113" cy="44338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Estrutura de diretórios do Tomcat (instalação padrão):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bin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conf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lib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logs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temp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webapps</a:t>
            </a:r>
          </a:p>
          <a:p>
            <a:pPr lvl="1" eaLnBrk="1" hangingPunct="1"/>
            <a:r>
              <a:rPr sz="2000" smtClean="0">
                <a:latin typeface="Arial" charset="0"/>
                <a:cs typeface="Arial" charset="0"/>
              </a:rPr>
              <a:t>work</a:t>
            </a:r>
          </a:p>
          <a:p>
            <a:pPr lvl="1" eaLnBrk="1" hangingPunct="1"/>
            <a:endParaRPr sz="2000" smtClean="0">
              <a:latin typeface="Arial" charset="0"/>
              <a:cs typeface="Arial" charset="0"/>
            </a:endParaRPr>
          </a:p>
          <a:p>
            <a:pPr lvl="1" eaLnBrk="1" hangingPunct="1"/>
            <a:endParaRPr sz="2000" smtClean="0">
              <a:latin typeface="Arial" charset="0"/>
              <a:cs typeface="Arial" charset="0"/>
            </a:endParaRPr>
          </a:p>
        </p:txBody>
      </p:sp>
      <p:pic>
        <p:nvPicPr>
          <p:cNvPr id="34820" name="Espaço Reservado para Conteúdo 9" descr="tomcat-diretorios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78450" y="2117725"/>
            <a:ext cx="2578100" cy="404018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F84F5-F7C3-4C0F-A4E3-9D764982ECF9}" type="slidenum">
              <a:rPr/>
              <a:pPr>
                <a:defRPr/>
              </a:pPr>
              <a:t>22</a:t>
            </a:fld>
            <a:endParaRPr dirty="0"/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5867400" y="3068638"/>
            <a:ext cx="1152525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5867400" y="4348163"/>
            <a:ext cx="1152525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nimBg="1"/>
      <p:bldP spid="583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 smtClean="0"/>
              <a:t>Criando</a:t>
            </a:r>
            <a:r>
              <a:rPr dirty="0" smtClean="0"/>
              <a:t> </a:t>
            </a:r>
            <a:r>
              <a:rPr dirty="0" err="1" smtClean="0"/>
              <a:t>uma</a:t>
            </a:r>
            <a:r>
              <a:rPr dirty="0" smtClean="0"/>
              <a:t> </a:t>
            </a:r>
            <a:r>
              <a:rPr dirty="0" err="1" smtClean="0"/>
              <a:t>aplicação</a:t>
            </a:r>
            <a:r>
              <a:rPr dirty="0" smtClean="0"/>
              <a:t> web no Tomcat</a:t>
            </a:r>
            <a:endParaRPr dirty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dirty="0" smtClean="0"/>
              <a:t>Uma das formas de hospedar uma aplicação web (site) no </a:t>
            </a:r>
            <a:r>
              <a:rPr dirty="0" err="1" smtClean="0"/>
              <a:t>tomcat</a:t>
            </a:r>
            <a:r>
              <a:rPr dirty="0" smtClean="0"/>
              <a:t> é criando o diretório raiz de sua aplicação dentro do diretório </a:t>
            </a:r>
            <a:r>
              <a:rPr b="1" dirty="0" err="1" smtClean="0">
                <a:solidFill>
                  <a:schemeClr val="accent6"/>
                </a:solidFill>
              </a:rPr>
              <a:t>webapps</a:t>
            </a:r>
            <a:r>
              <a:rPr dirty="0" smtClean="0"/>
              <a:t> do </a:t>
            </a:r>
            <a:r>
              <a:rPr dirty="0" err="1" smtClean="0"/>
              <a:t>tomcat</a:t>
            </a:r>
            <a:r>
              <a:rPr dirty="0" smtClean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740B1-31DE-4C66-929C-73DE2F4D8B90}" type="slidenum">
              <a:rPr smtClean="0"/>
              <a:pPr>
                <a:defRPr/>
              </a:pPr>
              <a:t>23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2688" y="3771900"/>
            <a:ext cx="1785937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 smtClean="0"/>
              <a:t>Criando</a:t>
            </a:r>
            <a:r>
              <a:rPr dirty="0" smtClean="0"/>
              <a:t> </a:t>
            </a:r>
            <a:r>
              <a:rPr dirty="0" err="1" smtClean="0"/>
              <a:t>uma</a:t>
            </a:r>
            <a:r>
              <a:rPr dirty="0" smtClean="0"/>
              <a:t> </a:t>
            </a:r>
            <a:r>
              <a:rPr dirty="0" err="1" smtClean="0"/>
              <a:t>aplicação</a:t>
            </a:r>
            <a:r>
              <a:rPr dirty="0" smtClean="0"/>
              <a:t> web no Tomcat</a:t>
            </a:r>
            <a:endParaRPr dirty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935163"/>
            <a:ext cx="8229600" cy="170973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Além disto, seguindo o padrão J2EE, o diretório raiz de sua aplicação deve possuir um subdiretório denominado “WEB-INF” (letras maiúsculas) e, dentro dele, um arquivo de configuração chamado “web.xml” (letras minúsculas).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A195A-3926-4DEF-BE07-0745AE2AC6AF}" type="slidenum">
              <a:rPr smtClean="0"/>
              <a:pPr>
                <a:defRPr/>
              </a:pPr>
              <a:t>24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8250" y="4581525"/>
            <a:ext cx="16573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 smtClean="0"/>
              <a:t>Criando</a:t>
            </a:r>
            <a:r>
              <a:rPr dirty="0" smtClean="0"/>
              <a:t> </a:t>
            </a:r>
            <a:r>
              <a:rPr dirty="0" err="1" smtClean="0"/>
              <a:t>uma</a:t>
            </a:r>
            <a:r>
              <a:rPr dirty="0" smtClean="0"/>
              <a:t> </a:t>
            </a:r>
            <a:r>
              <a:rPr dirty="0" err="1" smtClean="0"/>
              <a:t>aplicação</a:t>
            </a:r>
            <a:r>
              <a:rPr dirty="0" smtClean="0"/>
              <a:t> web no Tomcat</a:t>
            </a:r>
            <a:endParaRPr dirty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457200" y="1920875"/>
            <a:ext cx="4038600" cy="44338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Tendo montado a estrutura padrão de sua aplicação web, podemos adicionar os demais componentes de seu site: imagens, scripts, páginas HTML, JSP, servlets e outros componentes.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4A9F0-43BB-4E67-975E-D47F1C020622}" type="slidenum">
              <a:rPr smtClean="0"/>
              <a:pPr>
                <a:defRPr/>
              </a:pPr>
              <a:t>25</a:t>
            </a:fld>
            <a:endParaRPr sz="1200" dirty="0"/>
          </a:p>
        </p:txBody>
      </p:sp>
      <p:pic>
        <p:nvPicPr>
          <p:cNvPr id="3789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938338"/>
            <a:ext cx="2228850" cy="43703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 smtClean="0"/>
              <a:t>Criando</a:t>
            </a:r>
            <a:r>
              <a:rPr dirty="0" smtClean="0"/>
              <a:t> </a:t>
            </a:r>
            <a:r>
              <a:rPr dirty="0" err="1" smtClean="0"/>
              <a:t>uma</a:t>
            </a:r>
            <a:r>
              <a:rPr dirty="0" smtClean="0"/>
              <a:t> </a:t>
            </a:r>
            <a:r>
              <a:rPr dirty="0" err="1" smtClean="0"/>
              <a:t>aplicação</a:t>
            </a:r>
            <a:r>
              <a:rPr dirty="0" smtClean="0"/>
              <a:t> web no Tomcat</a:t>
            </a:r>
            <a:endParaRPr dirty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935163"/>
            <a:ext cx="8229600" cy="170973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Para acessar uma das páginas hospedadas em sua aplicação, utilize no seu navegador o endereço </a:t>
            </a:r>
            <a:r>
              <a:rPr sz="2400" smtClean="0">
                <a:latin typeface="Arial" charset="0"/>
                <a:cs typeface="Arial" charset="0"/>
                <a:hlinkClick r:id="rId3"/>
              </a:rPr>
              <a:t>http://localhost:8080/</a:t>
            </a:r>
            <a:r>
              <a:rPr sz="2400" smtClean="0">
                <a:latin typeface="Arial" charset="0"/>
                <a:cs typeface="Arial" charset="0"/>
              </a:rPr>
              <a:t> seguido do caminho do arquivo desejado a partir do diretório raiz de sua aplicação: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877CE-3239-4C8E-9D7D-19531601F06D}" type="slidenum">
              <a:rPr smtClean="0"/>
              <a:pPr>
                <a:defRPr/>
              </a:pPr>
              <a:t>26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375" y="3730625"/>
            <a:ext cx="45847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de cantos arredondados 8"/>
          <p:cNvSpPr/>
          <p:nvPr/>
        </p:nvSpPr>
        <p:spPr>
          <a:xfrm>
            <a:off x="4414838" y="4508500"/>
            <a:ext cx="2376487" cy="3603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8919" name="Imagem 9" descr="aplicacao-pagina-caminh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4581525"/>
            <a:ext cx="1981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de cantos arredondados 10"/>
          <p:cNvSpPr/>
          <p:nvPr/>
        </p:nvSpPr>
        <p:spPr>
          <a:xfrm>
            <a:off x="1476375" y="5373688"/>
            <a:ext cx="1150938" cy="28733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Visão Geral do J2EE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Aplicações desenvolvidas em Java que necessitam ser instaladas ou hospedadas em servidores.</a:t>
            </a:r>
          </a:p>
        </p:txBody>
      </p:sp>
      <p:sp>
        <p:nvSpPr>
          <p:cNvPr id="4" name="Cubo 3"/>
          <p:cNvSpPr/>
          <p:nvPr/>
        </p:nvSpPr>
        <p:spPr>
          <a:xfrm>
            <a:off x="4859338" y="2852738"/>
            <a:ext cx="3097212" cy="2736850"/>
          </a:xfrm>
          <a:prstGeom prst="cube">
            <a:avLst>
              <a:gd name="adj" fmla="val 13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003800" y="3357563"/>
            <a:ext cx="115252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00788" y="3357563"/>
            <a:ext cx="1150937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003800" y="3933825"/>
            <a:ext cx="115252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00788" y="3933825"/>
            <a:ext cx="1150937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03800" y="4508500"/>
            <a:ext cx="1152525" cy="433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16013" y="4292600"/>
            <a:ext cx="2303462" cy="865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1116013" y="3357563"/>
            <a:ext cx="3887787" cy="9350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419475" y="3789363"/>
            <a:ext cx="2736850" cy="136842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V="1">
            <a:off x="3419475" y="3357563"/>
            <a:ext cx="2736850" cy="9350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042988" y="5300663"/>
            <a:ext cx="24765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Aplicação J2EE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76825" y="5732463"/>
            <a:ext cx="22717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 J2EE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B1D04-2BA1-4C61-BD52-73D525F6A527}" type="slidenum">
              <a:rPr smtClean="0"/>
              <a:pPr>
                <a:defRPr/>
              </a:pPr>
              <a:t>3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Visão Geral do J2EE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Serviço de Hospedagem Web (Web Server)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Serviço de Componentes Distribuídos (EJB Server)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Serviço de Gerenciamento de Emails (Mail Server)</a:t>
            </a:r>
          </a:p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Serviço de Mensagens (Message Server)</a:t>
            </a:r>
          </a:p>
          <a:p>
            <a:pPr eaLnBrk="1" hangingPunct="1"/>
            <a:endParaRPr sz="2400" smtClean="0">
              <a:latin typeface="Arial" charset="0"/>
              <a:cs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400D5-E86D-4A56-BD28-D40C52F15A0B}" type="slidenum">
              <a:rPr smtClean="0"/>
              <a:pPr>
                <a:defRPr/>
              </a:pPr>
              <a:t>4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Aplicações Distribuídas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400" smtClean="0">
                <a:latin typeface="Arial" charset="0"/>
                <a:cs typeface="Arial" charset="0"/>
              </a:rPr>
              <a:t>Aplicações J2EE são tipicamente aplicações distribuídas.</a:t>
            </a:r>
            <a:br>
              <a:rPr sz="2400" smtClean="0">
                <a:latin typeface="Arial" charset="0"/>
                <a:cs typeface="Arial" charset="0"/>
              </a:rPr>
            </a:br>
            <a:r>
              <a:rPr sz="2400" smtClean="0">
                <a:latin typeface="Arial" charset="0"/>
                <a:cs typeface="Arial" charset="0"/>
              </a:rPr>
              <a:t>São hospedadas em um ou mais servidores e acessadas pelas máquinas clientes (estações de trabalho).</a:t>
            </a:r>
          </a:p>
        </p:txBody>
      </p:sp>
      <p:pic>
        <p:nvPicPr>
          <p:cNvPr id="17412" name="Picture 4" descr="E:\Java Programas\Apresentaçao\Dado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0" y="3805238"/>
            <a:ext cx="762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2781300"/>
            <a:ext cx="9509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35375" y="3573463"/>
            <a:ext cx="1724025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3860800"/>
            <a:ext cx="9509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4941888"/>
            <a:ext cx="9509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3546475" y="5157788"/>
            <a:ext cx="19224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 J2EE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9238" y="5157788"/>
            <a:ext cx="245110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 de Dados</a:t>
            </a:r>
            <a:br>
              <a:rPr lang="pt-BR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</a:br>
            <a:r>
              <a:rPr lang="pt-BR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(Banco de Dados)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57925" y="5876925"/>
            <a:ext cx="2549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Estações (Clientes)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5508625" y="3213100"/>
            <a:ext cx="1366838" cy="5762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0800000" flipV="1">
            <a:off x="5580063" y="3429000"/>
            <a:ext cx="1223962" cy="515938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580063" y="4292600"/>
            <a:ext cx="1216025" cy="1588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10800000" flipV="1">
            <a:off x="5580063" y="4437063"/>
            <a:ext cx="1152525" cy="9525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rot="10800000">
            <a:off x="5508625" y="4868863"/>
            <a:ext cx="1150938" cy="566737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5724525" y="4797425"/>
            <a:ext cx="1223963" cy="6016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051050" y="4292600"/>
            <a:ext cx="1512888" cy="1588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10800000" flipV="1">
            <a:off x="2051050" y="4437063"/>
            <a:ext cx="1441450" cy="9525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C8E61-9A00-4D2B-9FC1-4825C61EC284}" type="slidenum">
              <a:rPr smtClean="0"/>
              <a:pPr>
                <a:defRPr/>
              </a:pPr>
              <a:t>5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de cantos arredondados 66"/>
          <p:cNvSpPr/>
          <p:nvPr/>
        </p:nvSpPr>
        <p:spPr>
          <a:xfrm>
            <a:off x="2268538" y="3284538"/>
            <a:ext cx="4606925" cy="3313112"/>
          </a:xfrm>
          <a:prstGeom prst="roundRect">
            <a:avLst/>
          </a:prstGeom>
          <a:noFill/>
          <a:ln>
            <a:solidFill>
              <a:srgbClr val="065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Aplicações Distribuídas</a:t>
            </a:r>
          </a:p>
        </p:txBody>
      </p:sp>
      <p:sp>
        <p:nvSpPr>
          <p:cNvPr id="18436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935163"/>
            <a:ext cx="8229600" cy="134937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defRPr/>
            </a:pPr>
            <a:r>
              <a:rPr smtClean="0"/>
              <a:t>Aplicações distribuídas podem possuir tipos diferentes de servidores formando “camadas” de processamento</a:t>
            </a:r>
            <a:br>
              <a:rPr smtClean="0"/>
            </a:br>
            <a:r>
              <a:rPr smtClean="0"/>
              <a:t>(aplicações </a:t>
            </a:r>
            <a:r>
              <a:rPr i="1" smtClean="0"/>
              <a:t>multi-tiers</a:t>
            </a:r>
            <a:r>
              <a:rPr smtClean="0"/>
              <a:t>)</a:t>
            </a:r>
          </a:p>
        </p:txBody>
      </p:sp>
      <p:pic>
        <p:nvPicPr>
          <p:cNvPr id="18437" name="Picture 4" descr="E:\Java Programas\Apresentaçao\Dado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0" y="3589338"/>
            <a:ext cx="608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3357563"/>
            <a:ext cx="758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775" y="3429000"/>
            <a:ext cx="137477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4292600"/>
            <a:ext cx="758825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5229225"/>
            <a:ext cx="758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9700" y="4076700"/>
            <a:ext cx="137477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775" y="4941888"/>
            <a:ext cx="1374775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aixaDeTexto 34"/>
          <p:cNvSpPr txBox="1"/>
          <p:nvPr/>
        </p:nvSpPr>
        <p:spPr>
          <a:xfrm>
            <a:off x="760413" y="4508500"/>
            <a:ext cx="12239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de Dados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606675" y="4581525"/>
            <a:ext cx="16335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 EJB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93938" y="6092825"/>
            <a:ext cx="22606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 de Emails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954588" y="5364163"/>
            <a:ext cx="16668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 Web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483475" y="6083300"/>
            <a:ext cx="11969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Estações</a:t>
            </a: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1763713" y="3933825"/>
            <a:ext cx="936625" cy="1588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0800000" flipV="1">
            <a:off x="1763713" y="4076700"/>
            <a:ext cx="863600" cy="11113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659563" y="4581525"/>
            <a:ext cx="936625" cy="1588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0800000" flipV="1">
            <a:off x="6659563" y="4724400"/>
            <a:ext cx="865187" cy="11113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4356100" y="4005263"/>
            <a:ext cx="720725" cy="287337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0800000">
            <a:off x="4356100" y="4149725"/>
            <a:ext cx="647700" cy="258763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V="1">
            <a:off x="4356100" y="4970463"/>
            <a:ext cx="720725" cy="258762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0800000" flipV="1">
            <a:off x="4356100" y="5084763"/>
            <a:ext cx="720725" cy="288925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V="1">
            <a:off x="6804025" y="3889375"/>
            <a:ext cx="720725" cy="260350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rot="10800000" flipV="1">
            <a:off x="6804025" y="4005263"/>
            <a:ext cx="720725" cy="287337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804025" y="5013325"/>
            <a:ext cx="720725" cy="287338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rot="10800000">
            <a:off x="6804025" y="5157788"/>
            <a:ext cx="647700" cy="258762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1" name="CaixaDeTexto 68"/>
          <p:cNvSpPr txBox="1">
            <a:spLocks noChangeArrowheads="1"/>
          </p:cNvSpPr>
          <p:nvPr/>
        </p:nvSpPr>
        <p:spPr bwMode="auto">
          <a:xfrm>
            <a:off x="152400" y="5376863"/>
            <a:ext cx="20431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800" b="1">
                <a:solidFill>
                  <a:srgbClr val="065093"/>
                </a:solidFill>
                <a:cs typeface="Arial" charset="0"/>
              </a:rPr>
              <a:t>Servidores</a:t>
            </a:r>
          </a:p>
          <a:p>
            <a:pPr algn="ctr"/>
            <a:r>
              <a:rPr lang="pt-BR" sz="2800" b="1">
                <a:solidFill>
                  <a:srgbClr val="065093"/>
                </a:solidFill>
                <a:cs typeface="Arial" charset="0"/>
              </a:rPr>
              <a:t>J2EE</a:t>
            </a:r>
          </a:p>
        </p:txBody>
      </p:sp>
      <p:sp>
        <p:nvSpPr>
          <p:cNvPr id="30" name="Espaço Reservado para Número de Slid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63CD3-9086-45B5-9AF6-63F822559914}" type="slidenum">
              <a:rPr smtClean="0"/>
              <a:pPr>
                <a:defRPr/>
              </a:pPr>
              <a:t>6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Aplicações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277937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dirty="0" smtClean="0"/>
              <a:t>Uma aplicação web desenvolvida em Java trata-se de um dos tipos de aplicações J2EE que, neste caso, precisa ser hospedada em um Servidor Web para que possa ser acessada pelos usuários.</a:t>
            </a:r>
            <a:endParaRPr dirty="0"/>
          </a:p>
        </p:txBody>
      </p:sp>
      <p:pic>
        <p:nvPicPr>
          <p:cNvPr id="19460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3138488"/>
            <a:ext cx="95091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350" y="3930650"/>
            <a:ext cx="172402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17988"/>
            <a:ext cx="95091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5299075"/>
            <a:ext cx="95091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4" name="Grupo 14"/>
          <p:cNvGrpSpPr>
            <a:grpSpLocks/>
          </p:cNvGrpSpPr>
          <p:nvPr/>
        </p:nvGrpSpPr>
        <p:grpSpPr bwMode="auto">
          <a:xfrm>
            <a:off x="3276600" y="3570288"/>
            <a:ext cx="3167063" cy="2222500"/>
            <a:chOff x="5148065" y="3570304"/>
            <a:chExt cx="1440159" cy="2222276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5148065" y="3570304"/>
              <a:ext cx="1367971" cy="576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10800000" flipV="1">
              <a:off x="5220253" y="3786182"/>
              <a:ext cx="1224315" cy="515885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5220253" y="4649695"/>
              <a:ext cx="1215653" cy="1587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0800000" flipV="1">
              <a:off x="5220253" y="4794143"/>
              <a:ext cx="1152127" cy="952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rot="10800000">
              <a:off x="5148065" y="5225899"/>
              <a:ext cx="1152127" cy="566681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5363909" y="5154469"/>
              <a:ext cx="1224315" cy="601601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/>
          <p:cNvSpPr txBox="1"/>
          <p:nvPr/>
        </p:nvSpPr>
        <p:spPr>
          <a:xfrm>
            <a:off x="1323975" y="5414963"/>
            <a:ext cx="1831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 Web</a:t>
            </a:r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FAE9C-BA6E-43B7-9099-CD2AB46DB4F4}" type="slidenum">
              <a:rPr smtClean="0"/>
              <a:pPr>
                <a:defRPr/>
              </a:pPr>
              <a:t>7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O Web Server e o Navegador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935163"/>
            <a:ext cx="8229600" cy="134937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defRPr/>
            </a:pPr>
            <a:r>
              <a:rPr smtClean="0"/>
              <a:t>Em uma aplicação web cada estação de trabalho (clientes) deve possuir um navegador web (browser) instalado para que possa acessar a aplicação web (site).</a:t>
            </a:r>
          </a:p>
        </p:txBody>
      </p:sp>
      <p:pic>
        <p:nvPicPr>
          <p:cNvPr id="20484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930650"/>
            <a:ext cx="172402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1323975" y="5414963"/>
            <a:ext cx="1831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Servidor Web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E00BB-B2E4-410C-B2C8-E66C4DE4DBBD}" type="slidenum">
              <a:rPr smtClean="0"/>
              <a:pPr>
                <a:defRPr/>
              </a:pPr>
              <a:t>8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0487" name="Grupo 19"/>
          <p:cNvGrpSpPr>
            <a:grpSpLocks/>
          </p:cNvGrpSpPr>
          <p:nvPr/>
        </p:nvGrpSpPr>
        <p:grpSpPr bwMode="auto">
          <a:xfrm>
            <a:off x="3276600" y="3570288"/>
            <a:ext cx="3167063" cy="2222500"/>
            <a:chOff x="5148065" y="3570304"/>
            <a:chExt cx="1440159" cy="2222276"/>
          </a:xfrm>
        </p:grpSpPr>
        <p:cxnSp>
          <p:nvCxnSpPr>
            <p:cNvPr id="21" name="Conector de seta reta 20"/>
            <p:cNvCxnSpPr/>
            <p:nvPr/>
          </p:nvCxnSpPr>
          <p:spPr>
            <a:xfrm flipV="1">
              <a:off x="5148065" y="3570304"/>
              <a:ext cx="1367971" cy="576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rot="10800000" flipV="1">
              <a:off x="5220253" y="3786182"/>
              <a:ext cx="1224315" cy="515885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5220253" y="4649695"/>
              <a:ext cx="1215653" cy="1587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0800000" flipV="1">
              <a:off x="5220253" y="4794143"/>
              <a:ext cx="1152127" cy="952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0800000">
              <a:off x="5148065" y="5225899"/>
              <a:ext cx="1152127" cy="566681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5363909" y="5154469"/>
              <a:ext cx="1224315" cy="601601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488" name="Picture 2" descr="C:\Java\aula\Apresentaçao\Cliente We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1300" y="2997200"/>
            <a:ext cx="1076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2" descr="C:\Java\aula\Apresentaçao\Cliente We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1300" y="4144963"/>
            <a:ext cx="1076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2" descr="C:\Java\aula\Apresentaçao\Cliente We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125" y="5295900"/>
            <a:ext cx="1076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Imagem 6" descr="icone-firef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4025" y="4703763"/>
            <a:ext cx="300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Imagem 10" descr="icone-ie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61163" y="3538538"/>
            <a:ext cx="30321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Imagem 8" descr="icone-safari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51638" y="5800725"/>
            <a:ext cx="3714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O Web Server e o Navegador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457200" y="1920875"/>
            <a:ext cx="8218488" cy="10033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Navegadores Web mais comuns na atualidade: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</p:nvPr>
        </p:nvGraphicFramePr>
        <p:xfrm>
          <a:off x="1403350" y="3070225"/>
          <a:ext cx="6911975" cy="24479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5335"/>
                <a:gridCol w="3061039"/>
                <a:gridCol w="899401"/>
                <a:gridCol w="2016224"/>
              </a:tblGrid>
              <a:tr h="815834">
                <a:tc>
                  <a:txBody>
                    <a:bodyPr/>
                    <a:lstStyle/>
                    <a:p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IE</a:t>
                      </a:r>
                      <a:r>
                        <a:rPr lang="pt-BR" sz="2000" baseline="0" dirty="0" smtClean="0">
                          <a:latin typeface="Arial" pitchFamily="34" charset="0"/>
                          <a:cs typeface="Arial" pitchFamily="34" charset="0"/>
                        </a:rPr>
                        <a:t> (Internet Explorer)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 smtClean="0">
                          <a:latin typeface="Arial" pitchFamily="34" charset="0"/>
                          <a:cs typeface="Arial" pitchFamily="34" charset="0"/>
                        </a:rPr>
                        <a:t>Safari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5834">
                <a:tc>
                  <a:txBody>
                    <a:bodyPr/>
                    <a:lstStyle/>
                    <a:p>
                      <a:endParaRPr lang="pt-BR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Mozilla Firefox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Ópera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5834">
                <a:tc>
                  <a:txBody>
                    <a:bodyPr/>
                    <a:lstStyle/>
                    <a:p>
                      <a:endParaRPr lang="pt-BR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Google </a:t>
                      </a:r>
                      <a:r>
                        <a:rPr lang="pt-BR" sz="2000" dirty="0" err="1" smtClean="0">
                          <a:latin typeface="Arial" pitchFamily="34" charset="0"/>
                          <a:cs typeface="Arial" pitchFamily="34" charset="0"/>
                        </a:rPr>
                        <a:t>Chrome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1521" name="Imagem 6" descr="icone-firefo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6225" y="4002088"/>
            <a:ext cx="67786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2" name="Imagem 7" descr="icone-chrom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4950" y="4797425"/>
            <a:ext cx="7191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3" name="Imagem 8" descr="icone-safari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5600" y="3068638"/>
            <a:ext cx="815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4" name="Imagem 9" descr="icone-opera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7038" y="393382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5" name="Imagem 10" descr="icone-ie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89075" y="3141663"/>
            <a:ext cx="7207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3AAF5-E5F3-4F7D-8017-0F0FAB6ED00E}" type="slidenum">
              <a:rPr/>
              <a:pPr>
                <a:defRPr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erarchyDiagra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100000" t="200000" r="100000" b="4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100000" t="200000" r="100000" b="4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On-screen Show (4:3)</PresentationFormat>
  <Paragraphs>187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Wingdings 2</vt:lpstr>
      <vt:lpstr>Perpetua</vt:lpstr>
      <vt:lpstr>Calibri</vt:lpstr>
      <vt:lpstr>Franklin Gothic Book</vt:lpstr>
      <vt:lpstr>HierarchyDiagram</vt:lpstr>
      <vt:lpstr>Capítulo 1</vt:lpstr>
      <vt:lpstr>Introdução</vt:lpstr>
      <vt:lpstr>Visão Geral do J2EE</vt:lpstr>
      <vt:lpstr>Visão Geral do J2EE</vt:lpstr>
      <vt:lpstr>Aplicações Distribuídas</vt:lpstr>
      <vt:lpstr>Aplicações Distribuídas</vt:lpstr>
      <vt:lpstr>Aplicações Web</vt:lpstr>
      <vt:lpstr>O Web Server e o Navegador</vt:lpstr>
      <vt:lpstr>O Web Server e o Navegador</vt:lpstr>
      <vt:lpstr>O Web Server e o Navegador</vt:lpstr>
      <vt:lpstr>O Web Server e o Navegador</vt:lpstr>
      <vt:lpstr>Processamento Server-side</vt:lpstr>
      <vt:lpstr>Processamento Server-side</vt:lpstr>
      <vt:lpstr>Processamento Server-side</vt:lpstr>
      <vt:lpstr>Processamento Server-side</vt:lpstr>
      <vt:lpstr>Processamento Server-side</vt:lpstr>
      <vt:lpstr>Processamento Server-side</vt:lpstr>
      <vt:lpstr>O Servidor Apache Tomcat</vt:lpstr>
      <vt:lpstr>Instalação do Tomcat</vt:lpstr>
      <vt:lpstr>Instalação do Tomcat</vt:lpstr>
      <vt:lpstr>Iniciando e parando o Tomcat</vt:lpstr>
      <vt:lpstr>Estrutura de diretórios do Tomcat</vt:lpstr>
      <vt:lpstr>Criando uma aplicação web no Tomcat</vt:lpstr>
      <vt:lpstr>Criando uma aplicação web no Tomcat</vt:lpstr>
      <vt:lpstr>Criando uma aplicação web no Tomcat</vt:lpstr>
      <vt:lpstr>Criando uma aplicação web no Tomcat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</dc:title>
  <dc:creator/>
  <cp:lastModifiedBy/>
  <cp:revision>7</cp:revision>
  <dcterms:modified xsi:type="dcterms:W3CDTF">2012-04-18T13:03:51Z</dcterms:modified>
</cp:coreProperties>
</file>