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75" r:id="rId2"/>
    <p:sldId id="276" r:id="rId3"/>
    <p:sldId id="277" r:id="rId4"/>
    <p:sldId id="284" r:id="rId5"/>
    <p:sldId id="278" r:id="rId6"/>
    <p:sldId id="285" r:id="rId7"/>
    <p:sldId id="288" r:id="rId8"/>
    <p:sldId id="287" r:id="rId9"/>
    <p:sldId id="286" r:id="rId10"/>
    <p:sldId id="289" r:id="rId11"/>
    <p:sldId id="290" r:id="rId12"/>
    <p:sldId id="292" r:id="rId13"/>
    <p:sldId id="291" r:id="rId14"/>
    <p:sldId id="293" r:id="rId15"/>
    <p:sldId id="295" r:id="rId16"/>
    <p:sldId id="282" r:id="rId17"/>
    <p:sldId id="296" r:id="rId18"/>
    <p:sldId id="297" r:id="rId19"/>
    <p:sldId id="280" r:id="rId20"/>
    <p:sldId id="294" r:id="rId21"/>
    <p:sldId id="281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09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59" autoAdjust="0"/>
    <p:restoredTop sz="95223" autoAdjust="0"/>
  </p:normalViewPr>
  <p:slideViewPr>
    <p:cSldViewPr>
      <p:cViewPr varScale="1">
        <p:scale>
          <a:sx n="83" d="100"/>
          <a:sy n="83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59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608367F1-8C7D-47F6-AD0B-BD19AA1CD205}" type="datetimeFigureOut">
              <a:rPr/>
              <a:pPr>
                <a:defRPr/>
              </a:pPr>
              <a:t>18/04/2012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C95D2349-8D63-4A37-8FEA-F2FA63B1718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2AB956E3-200C-4B97-98AC-0AFF420E118E}" type="datetimeFigureOut">
              <a:rPr/>
              <a:pPr>
                <a:defRPr/>
              </a:pPr>
              <a:t>18/04/2012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365661BC-031B-4D10-A9C2-2B61BEEAAB4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0522C5-B232-4085-8FEC-F1F18CA96AB4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14084D-AC2F-4469-A401-EA433C228BBC}" type="slidenum">
              <a:rPr smtClean="0"/>
              <a:pPr>
                <a:defRPr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DD82-4128-4F80-BE39-B4764C7B5612}" type="slidenum">
              <a:rPr smtClean="0"/>
              <a:pPr>
                <a:defRPr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3C6F6-7E48-4BAB-8920-AADC0408F28F}" type="slidenum">
              <a:rPr smtClean="0"/>
              <a:pPr>
                <a:defRPr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4CE72-5508-4749-B916-9D996F16CF3E}" type="slidenum">
              <a:rPr smtClean="0"/>
              <a:pPr>
                <a:defRPr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379AC-AEA1-48DB-BF9F-F50C29DB9C8F}" type="slidenum">
              <a:rPr smtClean="0"/>
              <a:pPr>
                <a:defRPr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EB3947-1014-4E71-864A-036D33DFBD39}" type="slidenum">
              <a:rPr smtClean="0"/>
              <a:pPr>
                <a:defRPr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0B1F87-D9CE-41EE-8110-169A9D7ECFF7}" type="slidenum">
              <a:rPr smtClean="0"/>
              <a:pPr>
                <a:defRPr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0947FD-2FB8-4FA1-A0A9-E6F9E75CDBFD}" type="slidenum">
              <a:rPr smtClean="0"/>
              <a:pPr>
                <a:defRPr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6628D-31E4-4AAC-8DB5-E3491906D71A}" type="slidenum">
              <a:rPr smtClean="0"/>
              <a:pPr>
                <a:defRPr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706E5-67A0-49B2-9918-EFB0C1E0B171}" type="slidenum">
              <a:rPr smtClean="0"/>
              <a:pPr>
                <a:defRPr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24A14-16EA-4771-9E87-B71F3EE4E8DC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13062-61B2-4713-BE04-98C8B424E8B2}" type="slidenum">
              <a:rPr smtClean="0"/>
              <a:pPr>
                <a:defRPr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198F44-B64F-46AE-B8EB-9D4AF0ECBB28}" type="slidenum">
              <a:rPr smtClean="0"/>
              <a:pPr>
                <a:defRPr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FE4CB-F21C-491A-A06A-A3C4089118D1}" type="slidenum">
              <a:rPr smtClean="0"/>
              <a:pPr>
                <a:defRPr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A115A-FAC8-4813-97E4-7875984203A8}" type="slidenum">
              <a:rPr smtClean="0"/>
              <a:pPr>
                <a:defRPr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AFAB8-C4FE-498B-9CE6-18303FBD1968}" type="slidenum">
              <a:rPr smtClean="0"/>
              <a:pPr>
                <a:defRPr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1DECFA-05A7-4722-A7C6-205C96A9AF97}" type="slidenum">
              <a:rPr smtClean="0"/>
              <a:pPr>
                <a:defRPr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09F7E-5B18-41FE-9E78-E9990BF6EC02}" type="slidenum">
              <a:rPr smtClean="0"/>
              <a:pPr>
                <a:defRPr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CBEB5-F1EF-4043-9E00-8B70CAC8554F}" type="slidenum">
              <a:rPr smtClean="0"/>
              <a:pPr>
                <a:defRPr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25CB3B-3F3D-4DA5-B45D-9E417134987F}" type="slidenum">
              <a:rPr smtClean="0"/>
              <a:pPr>
                <a:defRPr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latinLnBrk="0">
              <a:spcBef>
                <a:spcPct val="0"/>
              </a:spcBef>
              <a:buNone/>
              <a:defRPr lang="pt-BR"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858000" cy="1752600"/>
          </a:xfrm>
        </p:spPr>
        <p:txBody>
          <a:bodyPr/>
          <a:lstStyle>
            <a:lvl1pPr marL="0" marR="45720" indent="0" algn="r" latinLnBrk="0">
              <a:buNone/>
              <a:def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A8579A-CA1C-4A6F-AA4B-4C26891F268C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7146C-874E-40BA-9CC2-42C4BAC72F33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EA11-F179-4C61-9577-06BCB9E0ED81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BCF6D4-64EC-4DF0-879E-B65FD296A898}" type="slidenum">
              <a:rPr/>
              <a:pPr>
                <a:defRPr/>
              </a:pPr>
              <a:t>‹#›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latinLnBrk="0">
              <a:spcBef>
                <a:spcPct val="0"/>
              </a:spcBef>
              <a:buNone/>
              <a:defRPr lang="pt-BR" sz="6000" b="1" cap="none" baseline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676528"/>
            <a:ext cx="7772400" cy="1509712"/>
          </a:xfrm>
        </p:spPr>
        <p:txBody>
          <a:bodyPr anchor="t"/>
          <a:lstStyle>
            <a:lvl1pPr marL="329184" latinLnBrk="0">
              <a:buNone/>
              <a:defRPr lang="pt-BR" sz="22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1D5A35A-C5B7-4610-93FB-130E7012681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 latinLnBrk="0">
              <a:defRPr lang="pt-BR" sz="2600">
                <a:latin typeface="Arial" pitchFamily="34" charset="0"/>
                <a:cs typeface="Arial" pitchFamily="34" charset="0"/>
              </a:defRPr>
            </a:lvl1pPr>
            <a:lvl2pPr>
              <a:defRPr lang="pt-BR" sz="2400">
                <a:latin typeface="Arial" pitchFamily="34" charset="0"/>
                <a:cs typeface="Arial" pitchFamily="34" charset="0"/>
              </a:defRPr>
            </a:lvl2pPr>
            <a:lvl3pPr>
              <a:defRPr lang="pt-BR" sz="2000">
                <a:latin typeface="Arial" pitchFamily="34" charset="0"/>
                <a:cs typeface="Arial" pitchFamily="34" charset="0"/>
              </a:defRPr>
            </a:lvl3pPr>
            <a:lvl4pPr>
              <a:defRPr lang="pt-BR" sz="1800">
                <a:latin typeface="Arial" pitchFamily="34" charset="0"/>
                <a:cs typeface="Arial" pitchFamily="34" charset="0"/>
              </a:defRPr>
            </a:lvl4pPr>
            <a:lvl5pPr>
              <a:defRPr lang="pt-BR"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 latinLnBrk="0">
              <a:defRPr lang="pt-BR" sz="2600">
                <a:latin typeface="Arial" pitchFamily="34" charset="0"/>
                <a:cs typeface="Arial" pitchFamily="34" charset="0"/>
              </a:defRPr>
            </a:lvl1pPr>
            <a:lvl2pPr>
              <a:defRPr lang="pt-BR" sz="2400">
                <a:latin typeface="Arial" pitchFamily="34" charset="0"/>
                <a:cs typeface="Arial" pitchFamily="34" charset="0"/>
              </a:defRPr>
            </a:lvl2pPr>
            <a:lvl3pPr>
              <a:defRPr lang="pt-BR" sz="2000">
                <a:latin typeface="Arial" pitchFamily="34" charset="0"/>
                <a:cs typeface="Arial" pitchFamily="34" charset="0"/>
              </a:defRPr>
            </a:lvl3pPr>
            <a:lvl4pPr>
              <a:defRPr lang="pt-BR" sz="1800">
                <a:latin typeface="Arial" pitchFamily="34" charset="0"/>
                <a:cs typeface="Arial" pitchFamily="34" charset="0"/>
              </a:defRPr>
            </a:lvl4pPr>
            <a:lvl5pPr>
              <a:defRPr lang="pt-BR"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E4CA35-2CEF-499D-AFBC-75329C12BD14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/>
          <a:lstStyle>
            <a:lvl1pPr latinLnBrk="0">
              <a:defRPr lang="pt-BR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 latinLnBrk="0">
              <a:buNone/>
              <a:defRPr lang="pt-BR"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 latinLnBrk="0">
              <a:buNone/>
              <a:defRPr lang="pt-BR"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 latinLnBrk="0">
              <a:defRPr lang="pt-BR" sz="22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 latinLnBrk="0">
              <a:defRPr lang="pt-BR" sz="22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FE0E37B-1FF5-43A9-B480-30DB40BD520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latinLnBrk="0">
              <a:spcBef>
                <a:spcPct val="0"/>
              </a:spcBef>
              <a:buNone/>
              <a:defRPr lang="pt-BR"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43B4B81-1906-4699-B87B-1B7E3A8FA12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B83BA45-909F-42E1-B7D6-6B4CFCB420C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>
            <a:noAutofit/>
          </a:bodyPr>
          <a:lstStyle>
            <a:lvl1pPr algn="l" rtl="0" latinLnBrk="0">
              <a:spcBef>
                <a:spcPct val="0"/>
              </a:spcBef>
              <a:buNone/>
              <a:defRPr lang="pt-BR"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 latinLnBrk="0">
              <a:buNone/>
              <a:defRPr lang="pt-BR" sz="1400"/>
            </a:lvl1pPr>
            <a:lvl2pPr indent="0" algn="l">
              <a:buNone/>
              <a:defRPr lang="pt-BR" sz="1200"/>
            </a:lvl2pPr>
            <a:lvl3pPr indent="0" algn="l">
              <a:buNone/>
              <a:defRPr lang="pt-BR" sz="1000"/>
            </a:lvl3pPr>
            <a:lvl4pPr indent="0" algn="l">
              <a:buNone/>
              <a:defRPr lang="pt-BR" sz="900"/>
            </a:lvl4pPr>
            <a:lvl5pPr indent="0" algn="l">
              <a:buNone/>
              <a:defRPr lang="pt-BR"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 latinLnBrk="0">
              <a:defRPr lang="pt-BR" sz="2800"/>
            </a:lvl1pPr>
            <a:lvl2pPr>
              <a:defRPr lang="pt-BR" sz="26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321E54-ACB2-4662-B55F-6CEE6B84F94C}" type="slidenum">
              <a:rPr/>
              <a:pPr>
                <a:defRPr/>
              </a:pPr>
              <a:t>‹#›</a:t>
            </a:fld>
            <a:endParaRPr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 anchor="b"/>
          <a:lstStyle>
            <a:lvl1pPr algn="l" latinLnBrk="0">
              <a:buNone/>
              <a:defRPr lang="pt-BR"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 latinLnBrk="0">
              <a:spcBef>
                <a:spcPts val="250"/>
              </a:spcBef>
              <a:buFontTx/>
              <a:buNone/>
              <a:defRPr lang="pt-BR" sz="13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2CC25E-1345-40C9-97FF-40786903E359}" type="slidenum">
              <a:rPr/>
              <a:pPr>
                <a:defRPr/>
              </a:pPr>
              <a:t>‹#›</a:t>
            </a:fld>
            <a:endParaRPr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  <a:p>
            <a:pPr lvl="5"/>
            <a:r>
              <a:rPr lang="pt-BR" dirty="0"/>
              <a:t>Sexto nível</a:t>
            </a:r>
          </a:p>
          <a:p>
            <a:pPr lvl="6"/>
            <a:r>
              <a:rPr lang="pt-BR" dirty="0"/>
              <a:t>Sétimo nível</a:t>
            </a:r>
          </a:p>
          <a:p>
            <a:pPr lvl="7"/>
            <a:r>
              <a:rPr lang="pt-BR" dirty="0"/>
              <a:t>Oitavo nível</a:t>
            </a:r>
          </a:p>
          <a:p>
            <a:pPr lvl="8"/>
            <a:r>
              <a:rPr lang="pt-BR" dirty="0"/>
              <a:t>Nono nível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t>11/9/2006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pt-BR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pt-BR" sz="28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26ABD60-C58B-4A62-BB42-D656A54D5248}" type="slidenum">
              <a:rPr/>
              <a:pPr>
                <a:defRPr/>
              </a:pPr>
              <a:t>‹#›</a:t>
            </a:fld>
            <a:endParaRPr dirty="0"/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Shap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3" name="Shap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A5C249"/>
        </a:buClr>
        <a:buSzPct val="85000"/>
        <a:buFont typeface="Perpetua" pitchFamily="18" charset="0"/>
        <a:buChar char="−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lang="pt-BR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/>
              <a:t>Capítulo</a:t>
            </a:r>
            <a:r>
              <a:rPr dirty="0" smtClean="0"/>
              <a:t> 2</a:t>
            </a:r>
            <a:endParaRPr dirty="0"/>
          </a:p>
        </p:txBody>
      </p:sp>
      <p:sp>
        <p:nvSpPr>
          <p:cNvPr id="13315" name="Subtítulo 7"/>
          <p:cNvSpPr>
            <a:spLocks noGrp="1"/>
          </p:cNvSpPr>
          <p:nvPr>
            <p:ph type="subTitle"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eaLnBrk="1" hangingPunct="1"/>
            <a:r>
              <a:rPr smtClean="0">
                <a:latin typeface="Arial" charset="0"/>
                <a:cs typeface="Arial" charset="0"/>
              </a:rPr>
              <a:t>Java Servlets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Criando e hospedando Servlets</a:t>
            </a:r>
          </a:p>
        </p:txBody>
      </p:sp>
      <p:sp>
        <p:nvSpPr>
          <p:cNvPr id="22531" name="Espaço Reservado para Conteúdo 5"/>
          <p:cNvSpPr>
            <a:spLocks noGrp="1"/>
          </p:cNvSpPr>
          <p:nvPr>
            <p:ph sz="half" idx="1"/>
          </p:nvPr>
        </p:nvSpPr>
        <p:spPr bwMode="auto">
          <a:xfrm>
            <a:off x="457200" y="1920875"/>
            <a:ext cx="8218488" cy="10033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2400" smtClean="0">
                <a:latin typeface="Arial" charset="0"/>
                <a:cs typeface="Arial" charset="0"/>
              </a:rPr>
              <a:t>Após estar devidamente implantado, podemos acessar o endereço do servlet pelo navegador:</a:t>
            </a:r>
          </a:p>
        </p:txBody>
      </p:sp>
      <p:pic>
        <p:nvPicPr>
          <p:cNvPr id="22532" name="Espaço Reservado para Conteúdo 9" descr="servlet-acessando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76463" y="3228975"/>
            <a:ext cx="4802187" cy="303847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1FF85-3783-46E2-A9B3-216983DD4008}" type="slidenum">
              <a:rPr/>
              <a:pPr>
                <a:defRPr/>
              </a:pPr>
              <a:t>10</a:t>
            </a:fld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Estrutura interna de um Servlet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B5BAA-0D67-46A7-9251-8014E53EFAD3}" type="slidenum">
              <a:rPr/>
              <a:pPr>
                <a:defRPr/>
              </a:pPr>
              <a:t>11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3556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457200" y="1773238"/>
            <a:ext cx="8229600" cy="43926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smtClean="0">
                <a:latin typeface="Arial" charset="0"/>
                <a:cs typeface="Arial" charset="0"/>
              </a:rPr>
              <a:t>public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b="1" dirty="0" smtClean="0">
                <a:latin typeface="Arial" charset="0"/>
                <a:cs typeface="Arial" charset="0"/>
              </a:rPr>
              <a:t>class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ExemploServlet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b="1" dirty="0" smtClean="0">
                <a:latin typeface="Arial" charset="0"/>
                <a:cs typeface="Arial" charset="0"/>
              </a:rPr>
              <a:t>extends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</a:t>
            </a:r>
            <a:r>
              <a:rPr dirty="0" smtClean="0"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</a:t>
            </a:r>
            <a:r>
              <a:rPr b="1" dirty="0" smtClean="0">
                <a:latin typeface="Arial" charset="0"/>
                <a:cs typeface="Arial" charset="0"/>
              </a:rPr>
              <a:t>protected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b="1" dirty="0" smtClean="0">
                <a:latin typeface="Arial" charset="0"/>
                <a:cs typeface="Arial" charset="0"/>
              </a:rPr>
              <a:t>void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 err="1" smtClean="0">
                <a:latin typeface="Arial" charset="0"/>
                <a:cs typeface="Arial" charset="0"/>
              </a:rPr>
              <a:t>doGet</a:t>
            </a:r>
            <a:r>
              <a:rPr dirty="0" smtClean="0">
                <a:latin typeface="Arial" charset="0"/>
                <a:cs typeface="Arial" charset="0"/>
              </a:rPr>
              <a:t>(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HttpServletRequest</a:t>
            </a:r>
            <a:r>
              <a:rPr dirty="0" smtClean="0">
                <a:latin typeface="Arial" charset="0"/>
                <a:cs typeface="Arial" charset="0"/>
              </a:rPr>
              <a:t> request,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HttpServletResponse</a:t>
            </a:r>
            <a:r>
              <a:rPr dirty="0" smtClean="0">
                <a:latin typeface="Arial" charset="0"/>
                <a:cs typeface="Arial" charset="0"/>
              </a:rPr>
              <a:t> response)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smtClean="0">
                <a:latin typeface="Arial" charset="0"/>
                <a:cs typeface="Arial" charset="0"/>
              </a:rPr>
              <a:t>						throws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ServletException</a:t>
            </a:r>
            <a:r>
              <a:rPr dirty="0" smtClean="0">
                <a:latin typeface="Arial" charset="0"/>
                <a:cs typeface="Arial" charset="0"/>
              </a:rPr>
              <a:t>,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IOException</a:t>
            </a:r>
            <a:r>
              <a:rPr dirty="0" smtClean="0"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PrintWriter</a:t>
            </a:r>
            <a:r>
              <a:rPr dirty="0" smtClean="0">
                <a:latin typeface="Arial" charset="0"/>
                <a:cs typeface="Arial" charset="0"/>
              </a:rPr>
              <a:t> out = </a:t>
            </a:r>
            <a:r>
              <a:rPr dirty="0" err="1" smtClean="0">
                <a:latin typeface="Arial" charset="0"/>
                <a:cs typeface="Arial" charset="0"/>
              </a:rPr>
              <a:t>response.getWriter</a:t>
            </a:r>
            <a:r>
              <a:rPr dirty="0" smtClean="0">
                <a:latin typeface="Arial" charset="0"/>
                <a:cs typeface="Arial" charset="0"/>
              </a:rPr>
              <a:t>();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	</a:t>
            </a:r>
            <a:r>
              <a:rPr dirty="0" err="1" smtClean="0">
                <a:latin typeface="Arial" charset="0"/>
                <a:cs typeface="Arial" charset="0"/>
              </a:rPr>
              <a:t>out.println</a:t>
            </a:r>
            <a:r>
              <a:rPr dirty="0" smtClean="0">
                <a:latin typeface="Arial" charset="0"/>
                <a:cs typeface="Arial" charset="0"/>
              </a:rPr>
              <a:t>("&lt;html&gt;....");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	</a:t>
            </a:r>
            <a:r>
              <a:rPr dirty="0" err="1" smtClean="0">
                <a:latin typeface="Arial" charset="0"/>
                <a:cs typeface="Arial" charset="0"/>
              </a:rPr>
              <a:t>out.println</a:t>
            </a:r>
            <a:r>
              <a:rPr dirty="0" smtClean="0">
                <a:latin typeface="Arial" charset="0"/>
                <a:cs typeface="Arial" charset="0"/>
              </a:rPr>
              <a:t>(“...&lt;/html&gt;");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}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}</a:t>
            </a:r>
          </a:p>
          <a:p>
            <a:pPr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Estrutura interna de um Servlet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80A2D-ADA9-491B-8FF3-BE1481A441E1}" type="slidenum">
              <a:rPr/>
              <a:pPr>
                <a:defRPr/>
              </a:pPr>
              <a:t>12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92612"/>
          </a:xfrm>
        </p:spPr>
        <p:txBody>
          <a:bodyPr>
            <a:noAutofit/>
          </a:bodyPr>
          <a:lstStyle/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public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class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ExemploServlet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extends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protected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void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doGet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HttpServletRequest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request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,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HttpServletResponse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response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)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				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throws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ServletException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,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IOException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PrintWriter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out =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response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.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getWriter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out.println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("&lt;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html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&gt;....");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out.println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(“...&lt;/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html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&gt;");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}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}</a:t>
            </a:r>
          </a:p>
          <a:p>
            <a:pPr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sz="2400" dirty="0"/>
          </a:p>
        </p:txBody>
      </p:sp>
      <p:sp>
        <p:nvSpPr>
          <p:cNvPr id="6" name="Texto explicativo retangular com cantos arredondados 5"/>
          <p:cNvSpPr>
            <a:spLocks noChangeArrowheads="1"/>
          </p:cNvSpPr>
          <p:nvPr/>
        </p:nvSpPr>
        <p:spPr bwMode="auto">
          <a:xfrm>
            <a:off x="971550" y="2852738"/>
            <a:ext cx="7416800" cy="1728787"/>
          </a:xfrm>
          <a:prstGeom prst="wedgeRoundRectCallout">
            <a:avLst>
              <a:gd name="adj1" fmla="val 32940"/>
              <a:gd name="adj2" fmla="val -77088"/>
              <a:gd name="adj3" fmla="val 16667"/>
            </a:avLst>
          </a:prstGeom>
          <a:solidFill>
            <a:schemeClr val="accent1"/>
          </a:solidFill>
          <a:ln w="25400" algn="ctr">
            <a:solidFill>
              <a:srgbClr val="08509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2400" u="sng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BR" sz="2400" u="sng" dirty="0" err="1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pt-BR" sz="2400" u="sng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 sempre deve estender </a:t>
            </a:r>
            <a:r>
              <a:rPr lang="pt-BR" sz="2400" b="1" u="sng" dirty="0" err="1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HttpServlet</a:t>
            </a:r>
            <a:endParaRPr lang="pt-BR" b="1" u="sng" dirty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dirty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Todo </a:t>
            </a:r>
            <a:r>
              <a:rPr lang="pt-BR" dirty="0" err="1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pt-BR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 deve ser uma classe filha de </a:t>
            </a:r>
            <a:r>
              <a:rPr lang="pt-BR" dirty="0" err="1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HttpServlet</a:t>
            </a:r>
            <a:r>
              <a:rPr lang="pt-BR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defRPr/>
            </a:pPr>
            <a:r>
              <a:rPr lang="pt-BR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Isto garante que a sua classe herde toda a funcionalidade necessária para a comunicação web.</a:t>
            </a:r>
          </a:p>
        </p:txBody>
      </p:sp>
      <p:sp>
        <p:nvSpPr>
          <p:cNvPr id="24582" name="AutoShape 8"/>
          <p:cNvSpPr>
            <a:spLocks noChangeArrowheads="1"/>
          </p:cNvSpPr>
          <p:nvPr/>
        </p:nvSpPr>
        <p:spPr bwMode="auto">
          <a:xfrm>
            <a:off x="4716463" y="1557338"/>
            <a:ext cx="2951162" cy="71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Estrutura interna de um Servlet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A61CC-D549-4FFC-9A0F-4DAA600B22DF}" type="slidenum">
              <a:rPr/>
              <a:pPr>
                <a:defRPr/>
              </a:pPr>
              <a:t>13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92612"/>
          </a:xfrm>
        </p:spPr>
        <p:txBody>
          <a:bodyPr>
            <a:noAutofit/>
          </a:bodyPr>
          <a:lstStyle/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public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class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ExemploServlet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extends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HttpServlet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protected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void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doGet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(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HttpServletRequest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request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,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HttpServletResponse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response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)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				</a:t>
            </a:r>
            <a:r>
              <a:rPr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throws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ServletException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,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IOException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PrintWriter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out =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response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.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getWriter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out.println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("&lt;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html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&gt;....");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out.println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(“...&lt;/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html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&gt;");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}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}</a:t>
            </a:r>
          </a:p>
          <a:p>
            <a:pPr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187450" y="4437063"/>
            <a:ext cx="6408738" cy="1728787"/>
          </a:xfrm>
          <a:prstGeom prst="wedgeRoundRectCallout">
            <a:avLst>
              <a:gd name="adj1" fmla="val -6534"/>
              <a:gd name="adj2" fmla="val -70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u="sng" dirty="0">
                <a:latin typeface="Arial" pitchFamily="34" charset="0"/>
                <a:cs typeface="Arial" pitchFamily="34" charset="0"/>
              </a:rPr>
              <a:t>Um </a:t>
            </a:r>
            <a:r>
              <a:rPr lang="pt-BR" sz="2400" u="sng" dirty="0" err="1">
                <a:latin typeface="Arial" pitchFamily="34" charset="0"/>
                <a:cs typeface="Arial" pitchFamily="34" charset="0"/>
              </a:rPr>
              <a:t>servlet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 não possui o método </a:t>
            </a:r>
            <a:r>
              <a:rPr lang="pt-BR" sz="2400" u="sng" dirty="0" err="1">
                <a:latin typeface="Arial" pitchFamily="34" charset="0"/>
                <a:cs typeface="Arial" pitchFamily="34" charset="0"/>
              </a:rPr>
              <a:t>main</a:t>
            </a:r>
            <a:endParaRPr lang="pt-BR" u="sng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Ao invés disto devemos criar o método </a:t>
            </a:r>
            <a:r>
              <a:rPr lang="pt-BR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doGet</a:t>
            </a:r>
            <a:r>
              <a:rPr lang="pt-BR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pt-BR" dirty="0">
                <a:latin typeface="Arial" pitchFamily="34" charset="0"/>
                <a:cs typeface="Arial" pitchFamily="34" charset="0"/>
              </a:rPr>
              <a:t> ou </a:t>
            </a:r>
            <a:r>
              <a:rPr lang="pt-BR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doPost</a:t>
            </a:r>
            <a:r>
              <a:rPr lang="pt-BR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pt-BR" dirty="0">
                <a:latin typeface="Arial" pitchFamily="34" charset="0"/>
                <a:cs typeface="Arial" pitchFamily="34" charset="0"/>
              </a:rPr>
              <a:t> que será executado pelo servidor quando o usuário tentar acessar o endereço especificado.</a:t>
            </a:r>
          </a:p>
        </p:txBody>
      </p:sp>
      <p:sp>
        <p:nvSpPr>
          <p:cNvPr id="25606" name="AutoShape 8"/>
          <p:cNvSpPr>
            <a:spLocks noChangeArrowheads="1"/>
          </p:cNvSpPr>
          <p:nvPr/>
        </p:nvSpPr>
        <p:spPr bwMode="auto">
          <a:xfrm>
            <a:off x="755650" y="2420938"/>
            <a:ext cx="7272338" cy="16557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Estrutura interna de um Servlet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14C55-D53C-4E7C-A263-24592666AC8D}" type="slidenum">
              <a:rPr/>
              <a:pPr>
                <a:defRPr/>
              </a:pPr>
              <a:t>14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92612"/>
          </a:xfrm>
        </p:spPr>
        <p:txBody>
          <a:bodyPr>
            <a:noAutofit/>
          </a:bodyPr>
          <a:lstStyle/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public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class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ExemploServlet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extends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HttpServlet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protected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void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doGet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(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HttpServletRequest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request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,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		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HttpServletResponse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response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)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b="1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					</a:t>
            </a:r>
            <a:r>
              <a:rPr b="1"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throws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ServletException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,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IOException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chemeClr val="tx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PrintWriter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b="1" dirty="0" smtClean="0">
                <a:latin typeface="Arial" charset="0"/>
                <a:cs typeface="Arial" charset="0"/>
              </a:rPr>
              <a:t>out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=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response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getWriter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();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b="1" dirty="0" err="1" smtClean="0">
                <a:latin typeface="Arial" charset="0"/>
                <a:cs typeface="Arial" charset="0"/>
              </a:rPr>
              <a:t>out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.println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("&lt;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html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&gt;....");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b="1" dirty="0" err="1" smtClean="0">
                <a:latin typeface="Arial" charset="0"/>
                <a:cs typeface="Arial" charset="0"/>
              </a:rPr>
              <a:t>out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.println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(“...&lt;/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html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&gt;");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	}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r>
              <a:rPr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}</a:t>
            </a:r>
          </a:p>
          <a:p>
            <a:pPr>
              <a:tabLst>
                <a:tab pos="360363" algn="l"/>
                <a:tab pos="534988" algn="l"/>
                <a:tab pos="722313" algn="l"/>
                <a:tab pos="900113" algn="l"/>
                <a:tab pos="1076325" algn="l"/>
              </a:tabLst>
              <a:defRPr/>
            </a:pP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403350" y="1844675"/>
            <a:ext cx="6408738" cy="1728788"/>
          </a:xfrm>
          <a:prstGeom prst="wedgeRoundRectCallout">
            <a:avLst>
              <a:gd name="adj1" fmla="val -41514"/>
              <a:gd name="adj2" fmla="val 79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u="sng" dirty="0">
                <a:latin typeface="Arial" pitchFamily="34" charset="0"/>
                <a:cs typeface="Arial" pitchFamily="34" charset="0"/>
              </a:rPr>
              <a:t>Não utilize o objeto </a:t>
            </a:r>
            <a:r>
              <a:rPr lang="pt-BR" sz="2400" b="1" u="sng" dirty="0">
                <a:latin typeface="Arial" pitchFamily="34" charset="0"/>
                <a:cs typeface="Arial" pitchFamily="34" charset="0"/>
              </a:rPr>
              <a:t>System.out</a:t>
            </a:r>
            <a:endParaRPr lang="pt-BR" b="1" u="sng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Para exibir dados ao usuário (geralmente HTML) devemos utilizar uma instância da classe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PrintWriter</a:t>
            </a:r>
            <a:r>
              <a:rPr lang="pt-BR" dirty="0">
                <a:latin typeface="Arial" pitchFamily="34" charset="0"/>
                <a:cs typeface="Arial" pitchFamily="34" charset="0"/>
              </a:rPr>
              <a:t> gerada a partir da instrução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response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getWriter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>
            <a:off x="755650" y="4221163"/>
            <a:ext cx="5688013" cy="16557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Exercício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457200" y="1920875"/>
            <a:ext cx="8218488" cy="201295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latin typeface="Arial" charset="0"/>
                <a:cs typeface="Arial" charset="0"/>
              </a:rPr>
              <a:t>Servlet com contador de acessos</a:t>
            </a:r>
          </a:p>
          <a:p>
            <a:pPr lvl="1"/>
            <a:r>
              <a:rPr sz="2000" smtClean="0">
                <a:latin typeface="Arial" charset="0"/>
                <a:cs typeface="Arial" charset="0"/>
              </a:rPr>
              <a:t>Crie um servlet contendo o método doGet(), e um atributo numérico inteiro com o valor inicial zero;</a:t>
            </a:r>
          </a:p>
          <a:p>
            <a:pPr lvl="1"/>
            <a:r>
              <a:rPr sz="2000" smtClean="0">
                <a:latin typeface="Arial" charset="0"/>
                <a:cs typeface="Arial" charset="0"/>
              </a:rPr>
              <a:t>A cada chamada do método doGet() o servlet deverá incrementar este valor numérico e exibir a seguinte mensagem:</a:t>
            </a:r>
          </a:p>
        </p:txBody>
      </p:sp>
      <p:pic>
        <p:nvPicPr>
          <p:cNvPr id="27652" name="Espaço Reservado para Conteúdo 5" descr="servlet-exercicio1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43163" y="4054475"/>
            <a:ext cx="4268787" cy="210661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F11AB-4E03-4A98-A8CC-9D98B6DCBB79}" type="slidenum">
              <a:rPr/>
              <a:pPr>
                <a:defRPr/>
              </a:pPr>
              <a:t>15</a:t>
            </a:fld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Parâmetros de inicialização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Ao criar um servlet, podemos fazer uso de parâmetros de inicialização;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Um parâmetro de inicialização é uma informação adicional configurada no arquivo web.xml que pode ser utilizada pelo servlet de maneira dinâmica;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Sua principal vantagem é que não necessitamos re-compilar o servlet para alterar a informação desejada.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E1658-6BEE-4844-B2E4-6967152E2631}" type="slidenum">
              <a:rPr/>
              <a:pPr>
                <a:defRPr/>
              </a:pPr>
              <a:t>16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Parâmetros de inicialização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No arquivo web.xml …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endParaRPr sz="1800" b="1" smtClean="0">
              <a:latin typeface="Courier New" pitchFamily="49" charset="0"/>
              <a:cs typeface="Arial" charset="0"/>
            </a:endParaRP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&lt;servlet&gt;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&lt;servlet-name&gt;exemplo-servlet&lt;/servlet-name&gt;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&lt;servlet-class&gt;ExemploServlet&lt;/servlet-class&gt;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&lt;init-param&gt;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	&lt;param-name&gt;</a:t>
            </a:r>
            <a:r>
              <a:rPr sz="1800" b="1" smtClean="0">
                <a:solidFill>
                  <a:srgbClr val="FFC000"/>
                </a:solidFill>
                <a:latin typeface="Courier New" pitchFamily="49" charset="0"/>
                <a:cs typeface="Arial" charset="0"/>
              </a:rPr>
              <a:t>backcolor</a:t>
            </a:r>
            <a:r>
              <a:rPr sz="1800" b="1" smtClean="0">
                <a:latin typeface="Courier New" pitchFamily="49" charset="0"/>
                <a:cs typeface="Arial" charset="0"/>
              </a:rPr>
              <a:t>&lt;/param-name&gt;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	&lt;param-value&gt;</a:t>
            </a:r>
            <a:r>
              <a:rPr sz="1800" b="1" smtClean="0">
                <a:solidFill>
                  <a:srgbClr val="FFC000"/>
                </a:solidFill>
                <a:latin typeface="Courier New" pitchFamily="49" charset="0"/>
                <a:cs typeface="Arial" charset="0"/>
              </a:rPr>
              <a:t>yellow</a:t>
            </a:r>
            <a:r>
              <a:rPr sz="1800" b="1" smtClean="0">
                <a:latin typeface="Courier New" pitchFamily="49" charset="0"/>
                <a:cs typeface="Arial" charset="0"/>
              </a:rPr>
              <a:t>&lt;/param-name&gt;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&lt;/init-param&gt;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&lt;/servlet&gt;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endParaRPr sz="1800" b="1" smtClean="0">
              <a:latin typeface="Courier New" pitchFamily="49" charset="0"/>
              <a:cs typeface="Arial" charset="0"/>
            </a:endParaRP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&lt;servlet-mapping&gt;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&lt;servlet-name&gt;exemplo-servlet&lt;/servlet-name&gt;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	&lt;url-pattern&gt;/exemplo&lt;/url-pattern&gt;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&lt;/servlet-mapping&gt;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18960-DEEB-4251-87B1-1A235CD44C20}" type="slidenum">
              <a:rPr/>
              <a:pPr>
                <a:defRPr/>
              </a:pPr>
              <a:t>17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836738" y="3429000"/>
            <a:ext cx="5472112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Parâmetros de inicialização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No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en-US" dirty="0" smtClean="0">
                <a:latin typeface="Arial" charset="0"/>
                <a:cs typeface="Arial" charset="0"/>
              </a:rPr>
              <a:t> …</a:t>
            </a:r>
          </a:p>
          <a:p>
            <a:pPr marL="536575" lvl="1" indent="-273050">
              <a:lnSpc>
                <a:spcPct val="80000"/>
              </a:lnSpc>
              <a:buFont typeface="Perpetua" pitchFamily="18" charset="0"/>
              <a:buNone/>
              <a:defRPr/>
            </a:pPr>
            <a:endParaRPr b="1" dirty="0" smtClean="0">
              <a:latin typeface="Arial" charset="0"/>
              <a:cs typeface="Arial" charset="0"/>
            </a:endParaRP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r>
              <a:rPr b="1" dirty="0" smtClean="0">
                <a:latin typeface="Arial" charset="0"/>
                <a:cs typeface="Arial" charset="0"/>
              </a:rPr>
              <a:t>	</a:t>
            </a:r>
            <a:r>
              <a:rPr b="1" dirty="0" err="1" smtClean="0">
                <a:latin typeface="Arial" charset="0"/>
                <a:cs typeface="Arial" charset="0"/>
              </a:rPr>
              <a:t>protected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b="1" dirty="0" err="1" smtClean="0">
                <a:latin typeface="Arial" charset="0"/>
                <a:cs typeface="Arial" charset="0"/>
              </a:rPr>
              <a:t>void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 err="1" smtClean="0">
                <a:latin typeface="Arial" charset="0"/>
                <a:cs typeface="Arial" charset="0"/>
              </a:rPr>
              <a:t>doGet</a:t>
            </a:r>
            <a:r>
              <a:rPr dirty="0" smtClean="0">
                <a:latin typeface="Arial" charset="0"/>
                <a:cs typeface="Arial" charset="0"/>
              </a:rPr>
              <a:t>(......) ..... {</a:t>
            </a: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	.......</a:t>
            </a: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endParaRPr dirty="0" smtClean="0">
              <a:latin typeface="Arial" charset="0"/>
              <a:cs typeface="Arial" charset="0"/>
            </a:endParaRP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	String </a:t>
            </a:r>
            <a:r>
              <a:rPr u="sng" dirty="0" smtClean="0">
                <a:latin typeface="Arial" charset="0"/>
                <a:cs typeface="Arial" charset="0"/>
              </a:rPr>
              <a:t>cor</a:t>
            </a:r>
            <a:r>
              <a:rPr dirty="0" smtClean="0">
                <a:latin typeface="Arial" charset="0"/>
                <a:cs typeface="Arial" charset="0"/>
              </a:rPr>
              <a:t> = 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getInitParameter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("</a:t>
            </a:r>
            <a:r>
              <a:rPr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backcolor</a:t>
            </a:r>
            <a:r>
              <a:rPr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")</a:t>
            </a:r>
            <a:r>
              <a:rPr dirty="0" smtClean="0">
                <a:latin typeface="Arial" charset="0"/>
                <a:cs typeface="Arial" charset="0"/>
              </a:rPr>
              <a:t>;</a:t>
            </a: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endParaRPr dirty="0" smtClean="0">
              <a:latin typeface="Arial" charset="0"/>
              <a:cs typeface="Arial" charset="0"/>
            </a:endParaRP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	....</a:t>
            </a: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	</a:t>
            </a:r>
            <a:r>
              <a:rPr dirty="0" err="1" smtClean="0">
                <a:latin typeface="Arial" charset="0"/>
                <a:cs typeface="Arial" charset="0"/>
              </a:rPr>
              <a:t>out.println</a:t>
            </a:r>
            <a:r>
              <a:rPr dirty="0" smtClean="0">
                <a:latin typeface="Arial" charset="0"/>
                <a:cs typeface="Arial" charset="0"/>
              </a:rPr>
              <a:t>("&lt;</a:t>
            </a:r>
            <a:r>
              <a:rPr dirty="0" err="1" smtClean="0">
                <a:latin typeface="Arial" charset="0"/>
                <a:cs typeface="Arial" charset="0"/>
              </a:rPr>
              <a:t>body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 err="1" smtClean="0">
                <a:latin typeface="Arial" charset="0"/>
                <a:cs typeface="Arial" charset="0"/>
              </a:rPr>
              <a:t>bgcolor</a:t>
            </a:r>
            <a:r>
              <a:rPr dirty="0" smtClean="0">
                <a:latin typeface="Arial" charset="0"/>
                <a:cs typeface="Arial" charset="0"/>
              </a:rPr>
              <a:t>=' " + </a:t>
            </a:r>
            <a:r>
              <a:rPr u="sng" dirty="0" smtClean="0">
                <a:latin typeface="Arial" charset="0"/>
                <a:cs typeface="Arial" charset="0"/>
              </a:rPr>
              <a:t>cor</a:t>
            </a:r>
            <a:r>
              <a:rPr dirty="0" smtClean="0">
                <a:latin typeface="Arial" charset="0"/>
                <a:cs typeface="Arial" charset="0"/>
              </a:rPr>
              <a:t> + " '&gt;");</a:t>
            </a: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endParaRPr dirty="0" smtClean="0">
              <a:latin typeface="Arial" charset="0"/>
              <a:cs typeface="Arial" charset="0"/>
            </a:endParaRPr>
          </a:p>
          <a:p>
            <a:pPr marL="633413" lvl="1" indent="-369888">
              <a:lnSpc>
                <a:spcPct val="80000"/>
              </a:lnSpc>
              <a:buFont typeface="Perpetua" pitchFamily="18" charset="0"/>
              <a:buNone/>
              <a:tabLst>
                <a:tab pos="987425" algn="l"/>
              </a:tabLst>
              <a:defRPr/>
            </a:pPr>
            <a:r>
              <a:rPr dirty="0" smtClean="0">
                <a:latin typeface="Arial" charset="0"/>
                <a:cs typeface="Arial" charset="0"/>
              </a:rPr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AA9AE-B3A4-478A-9DB9-937E12C44F2D}" type="slidenum">
              <a:rPr/>
              <a:pPr>
                <a:defRPr/>
              </a:pPr>
              <a:t>18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059113" y="3789363"/>
            <a:ext cx="4249737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Requisição e Resposta do Servlet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2EBF1-0EEB-4EDB-A607-2030B70AD297}" type="slidenum">
              <a:rPr/>
              <a:pPr>
                <a:defRPr/>
              </a:pPr>
              <a:t>19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31748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92375"/>
            <a:ext cx="1922462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2565400"/>
            <a:ext cx="1481138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esquerda 6"/>
          <p:cNvSpPr/>
          <p:nvPr/>
        </p:nvSpPr>
        <p:spPr>
          <a:xfrm>
            <a:off x="2195513" y="1844675"/>
            <a:ext cx="4464050" cy="1368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u="sng" dirty="0">
                <a:latin typeface="Arial" pitchFamily="34" charset="0"/>
                <a:cs typeface="Arial" pitchFamily="34" charset="0"/>
              </a:rPr>
              <a:t>Requisição</a:t>
            </a:r>
          </a:p>
          <a:p>
            <a:pPr algn="ctr"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Instância da classe </a:t>
            </a:r>
            <a:r>
              <a:rPr lang="pt-BR" sz="1600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HttpServletRequest</a:t>
            </a:r>
            <a:endParaRPr lang="pt-BR" sz="16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555875" y="2924175"/>
            <a:ext cx="4464050" cy="151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u="sng" dirty="0">
                <a:latin typeface="Arial" pitchFamily="34" charset="0"/>
                <a:cs typeface="Arial" pitchFamily="34" charset="0"/>
              </a:rPr>
              <a:t>Resposta</a:t>
            </a:r>
          </a:p>
          <a:p>
            <a:pPr algn="ctr"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Instância da classe </a:t>
            </a:r>
            <a:r>
              <a:rPr lang="pt-BR" sz="1600" b="1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HttpServletResponse</a:t>
            </a:r>
            <a:endParaRPr lang="pt-BR" sz="16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755650" y="4292600"/>
            <a:ext cx="7632700" cy="208915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>
                <a:latin typeface="Arial" charset="0"/>
                <a:cs typeface="Arial" charset="0"/>
              </a:rPr>
              <a:t>Classe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HttpServletRequest</a:t>
            </a:r>
            <a:endParaRPr lang="en-US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  <a:p>
            <a:pPr marL="354013" lvl="1" indent="0">
              <a:buFont typeface="Perpetua" pitchFamily="18" charset="0"/>
              <a:buNone/>
              <a:defRPr/>
            </a:pPr>
            <a:r>
              <a:rPr lang="en-US" sz="2000" dirty="0" err="1" smtClean="0">
                <a:latin typeface="Arial" charset="0"/>
                <a:cs typeface="Arial" charset="0"/>
              </a:rPr>
              <a:t>Retém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os</a:t>
            </a:r>
            <a:r>
              <a:rPr lang="en-US" sz="2000" dirty="0" smtClean="0">
                <a:latin typeface="Arial" charset="0"/>
                <a:cs typeface="Arial" charset="0"/>
              </a:rPr>
              <a:t> dados de </a:t>
            </a:r>
            <a:r>
              <a:rPr lang="en-US" sz="2000" dirty="0" err="1" smtClean="0">
                <a:latin typeface="Arial" charset="0"/>
                <a:cs typeface="Arial" charset="0"/>
              </a:rPr>
              <a:t>requisição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recebidos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pelo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servidor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latin typeface="Arial" charset="0"/>
                <a:cs typeface="Arial" charset="0"/>
              </a:rPr>
              <a:t>como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parâmetros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preenchidos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pelo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usuário</a:t>
            </a:r>
            <a:r>
              <a:rPr lang="en-US" sz="2000" dirty="0" smtClean="0">
                <a:latin typeface="Arial" charset="0"/>
                <a:cs typeface="Arial" charset="0"/>
              </a:rPr>
              <a:t>, upload de </a:t>
            </a:r>
            <a:r>
              <a:rPr lang="en-US" sz="2000" dirty="0" err="1" smtClean="0">
                <a:latin typeface="Arial" charset="0"/>
                <a:cs typeface="Arial" charset="0"/>
              </a:rPr>
              <a:t>arquivos</a:t>
            </a:r>
            <a:r>
              <a:rPr lang="en-US" sz="2000" dirty="0" smtClean="0">
                <a:latin typeface="Arial" charset="0"/>
                <a:cs typeface="Arial" charset="0"/>
              </a:rPr>
              <a:t>, etc.</a:t>
            </a:r>
          </a:p>
          <a:p>
            <a:pPr marL="354013" lvl="1" indent="0">
              <a:buFont typeface="Perpetua" pitchFamily="18" charset="0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 err="1" smtClean="0">
                <a:latin typeface="Arial" charset="0"/>
                <a:cs typeface="Arial" charset="0"/>
              </a:rPr>
              <a:t>Classe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HttpServletResponse</a:t>
            </a:r>
            <a:endParaRPr lang="en-US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  <a:p>
            <a:pPr marL="354013" lvl="1" indent="0">
              <a:buClr>
                <a:srgbClr val="0BD0D9"/>
              </a:buClr>
              <a:buSzPct val="95000"/>
              <a:buFont typeface="Perpetua" pitchFamily="18" charset="0"/>
              <a:buNone/>
              <a:defRPr/>
            </a:pPr>
            <a:r>
              <a:rPr lang="en-US" sz="2000" dirty="0" err="1" smtClean="0">
                <a:latin typeface="Arial" charset="0"/>
                <a:cs typeface="Arial" charset="0"/>
              </a:rPr>
              <a:t>Permite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despachar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informações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ao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usuário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que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serão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exibidas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pelo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seu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navegador</a:t>
            </a:r>
            <a:r>
              <a:rPr lang="en-US" sz="2000" dirty="0" smtClean="0">
                <a:latin typeface="Arial" charset="0"/>
                <a:cs typeface="Arial" charset="0"/>
              </a:rPr>
              <a:t> web, </a:t>
            </a:r>
            <a:r>
              <a:rPr lang="en-US" sz="2000" dirty="0" err="1" smtClean="0">
                <a:latin typeface="Arial" charset="0"/>
                <a:cs typeface="Arial" charset="0"/>
              </a:rPr>
              <a:t>geralmente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conteúdo</a:t>
            </a:r>
            <a:r>
              <a:rPr lang="en-US" sz="2000" dirty="0" smtClean="0">
                <a:latin typeface="Arial" charset="0"/>
                <a:cs typeface="Arial" charset="0"/>
              </a:rPr>
              <a:t> HTML.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Java Servlets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O que é um Servlet?</a:t>
            </a:r>
          </a:p>
          <a:p>
            <a:pPr eaLnBrk="1" hangingPunct="1"/>
            <a:r>
              <a:rPr smtClean="0">
                <a:latin typeface="Arial" charset="0"/>
                <a:cs typeface="Arial" charset="0"/>
              </a:rPr>
              <a:t>Criando e hospedando Servlets</a:t>
            </a:r>
          </a:p>
          <a:p>
            <a:pPr eaLnBrk="1" hangingPunct="1"/>
            <a:r>
              <a:rPr smtClean="0">
                <a:latin typeface="Arial" charset="0"/>
                <a:cs typeface="Arial" charset="0"/>
              </a:rPr>
              <a:t>Estrutura interna de um Servlet</a:t>
            </a:r>
          </a:p>
          <a:p>
            <a:pPr eaLnBrk="1" hangingPunct="1"/>
            <a:r>
              <a:rPr smtClean="0">
                <a:latin typeface="Arial" charset="0"/>
                <a:cs typeface="Arial" charset="0"/>
              </a:rPr>
              <a:t>A classe HttpServletRequest</a:t>
            </a:r>
          </a:p>
          <a:p>
            <a:pPr eaLnBrk="1" hangingPunct="1"/>
            <a:r>
              <a:rPr smtClean="0">
                <a:latin typeface="Arial" charset="0"/>
                <a:cs typeface="Arial" charset="0"/>
              </a:rPr>
              <a:t>A classe HttpServletResponse</a:t>
            </a:r>
          </a:p>
          <a:p>
            <a:pPr eaLnBrk="1" hangingPunct="1"/>
            <a:r>
              <a:rPr smtClean="0">
                <a:latin typeface="Arial" charset="0"/>
                <a:cs typeface="Arial" charset="0"/>
              </a:rPr>
              <a:t>Parâmetros de inicialização</a:t>
            </a:r>
          </a:p>
          <a:p>
            <a:pPr eaLnBrk="1" hangingPunct="1"/>
            <a:r>
              <a:rPr smtClean="0">
                <a:latin typeface="Arial" charset="0"/>
                <a:cs typeface="Arial" charset="0"/>
              </a:rPr>
              <a:t>A classe ServletConfig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697A-0015-4ED3-80B4-D0C8ED6FBDA4}" type="slidenum">
              <a:rPr/>
              <a:pPr>
                <a:defRPr/>
              </a:pPr>
              <a:t>2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A classe HttpServletRequest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19FD9-01DC-4F05-8857-77541322BCF7}" type="slidenum">
              <a:rPr/>
              <a:pPr>
                <a:defRPr/>
              </a:pPr>
              <a:t>20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A classe HttpServletResponse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00E8F-B5A0-4CE6-9815-ADDBFD39958D}" type="slidenum">
              <a:rPr/>
              <a:pPr>
                <a:defRPr/>
              </a:pPr>
              <a:t>21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O que é um Servlet?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2400" smtClean="0">
                <a:latin typeface="Arial" charset="0"/>
                <a:cs typeface="Arial" charset="0"/>
              </a:rPr>
              <a:t>Classe criada na linguagem de programação Java que deve ser implantada em um servidor web J2EE.</a:t>
            </a:r>
          </a:p>
          <a:p>
            <a:endParaRPr sz="2400" smtClean="0">
              <a:latin typeface="Arial" charset="0"/>
              <a:cs typeface="Arial" charset="0"/>
            </a:endParaRPr>
          </a:p>
          <a:p>
            <a:r>
              <a:rPr sz="2400" smtClean="0">
                <a:latin typeface="Arial" charset="0"/>
                <a:cs typeface="Arial" charset="0"/>
              </a:rPr>
              <a:t>É utilizado para responder solicitações efetuadas por usuários da Web produzindo páginas de conteúdo dinâmico.</a:t>
            </a:r>
          </a:p>
          <a:p>
            <a:endParaRPr sz="2400" smtClean="0">
              <a:latin typeface="Arial" charset="0"/>
              <a:cs typeface="Arial" charset="0"/>
            </a:endParaRPr>
          </a:p>
          <a:p>
            <a:r>
              <a:rPr sz="2400" smtClean="0">
                <a:latin typeface="Arial" charset="0"/>
                <a:cs typeface="Arial" charset="0"/>
              </a:rPr>
              <a:t>Também pode ser utilizado para construção de serviços da web (Web Services).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6BA69-DA67-4934-B282-43CCDFE28FDE}" type="slidenum">
              <a:rPr/>
              <a:pPr>
                <a:defRPr/>
              </a:pPr>
              <a:t>3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O que é um Servlet?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6194E-4306-4673-9E25-61F9FEBDD7D7}" type="slidenum">
              <a:rPr/>
              <a:pPr>
                <a:defRPr/>
              </a:pPr>
              <a:t>4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6388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1916113"/>
            <a:ext cx="134937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2588" y="2062163"/>
            <a:ext cx="1039812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394075"/>
            <a:ext cx="134937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2588" y="3540125"/>
            <a:ext cx="10414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Imagem 10" descr="engrenage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613" y="3860800"/>
            <a:ext cx="6492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20" descr="E:\Java Programas\Apresentaçao\Servid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5013325"/>
            <a:ext cx="134937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2588" y="5159375"/>
            <a:ext cx="10414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ector de seta reta 17"/>
          <p:cNvCxnSpPr/>
          <p:nvPr/>
        </p:nvCxnSpPr>
        <p:spPr>
          <a:xfrm>
            <a:off x="3779838" y="2205038"/>
            <a:ext cx="2674937" cy="1587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827088" y="3284538"/>
            <a:ext cx="7416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827088" y="4867275"/>
            <a:ext cx="7416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rot="10800000" flipV="1">
            <a:off x="3851275" y="5373688"/>
            <a:ext cx="2592388" cy="0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971550" y="21336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8" name="Elipse 27"/>
          <p:cNvSpPr/>
          <p:nvPr/>
        </p:nvSpPr>
        <p:spPr>
          <a:xfrm>
            <a:off x="971550" y="36449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Elipse 28"/>
          <p:cNvSpPr/>
          <p:nvPr/>
        </p:nvSpPr>
        <p:spPr>
          <a:xfrm>
            <a:off x="971550" y="5157788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3563938" y="5589588"/>
            <a:ext cx="3095625" cy="93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O Servidor envia ao usuário o conteúdo produzido pelo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Servlet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(geralmente um bloco de HTML)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3563938" y="3860800"/>
            <a:ext cx="30956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O Servidor aciona um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Servlet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para processar a requisição do usuário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563938" y="2420938"/>
            <a:ext cx="30956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O usuário realiza o acesso a um endereço hospedado no servidor.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Criando e hospedando Servlets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2800" smtClean="0">
                <a:latin typeface="Arial" charset="0"/>
                <a:cs typeface="Arial" charset="0"/>
              </a:rPr>
              <a:t>Para criar um Servlet devemos realizar as seguintes etapas:</a:t>
            </a:r>
          </a:p>
          <a:p>
            <a:endParaRPr sz="2800" smtClean="0">
              <a:latin typeface="Arial" charset="0"/>
              <a:cs typeface="Arial" charset="0"/>
            </a:endParaRPr>
          </a:p>
          <a:p>
            <a:pPr marL="881063" lvl="1" indent="-514350">
              <a:buFont typeface="Franklin Gothic Book" pitchFamily="34" charset="0"/>
              <a:buAutoNum type="arabicPeriod"/>
            </a:pPr>
            <a:r>
              <a:rPr sz="2000" smtClean="0">
                <a:latin typeface="Arial" charset="0"/>
                <a:cs typeface="Arial" charset="0"/>
              </a:rPr>
              <a:t>Criar o código fonte do Servlet;</a:t>
            </a:r>
          </a:p>
          <a:p>
            <a:pPr marL="881063" lvl="1" indent="-514350">
              <a:buFont typeface="Franklin Gothic Book" pitchFamily="34" charset="0"/>
              <a:buAutoNum type="arabicPeriod"/>
            </a:pPr>
            <a:r>
              <a:rPr sz="2000" smtClean="0">
                <a:latin typeface="Arial" charset="0"/>
                <a:cs typeface="Arial" charset="0"/>
              </a:rPr>
              <a:t>Compilar a classe;</a:t>
            </a:r>
          </a:p>
          <a:p>
            <a:pPr marL="881063" lvl="1" indent="-514350">
              <a:buFont typeface="Franklin Gothic Book" pitchFamily="34" charset="0"/>
              <a:buAutoNum type="arabicPeriod"/>
            </a:pPr>
            <a:r>
              <a:rPr sz="2000" smtClean="0">
                <a:latin typeface="Arial" charset="0"/>
                <a:cs typeface="Arial" charset="0"/>
              </a:rPr>
              <a:t>Mover o Servlet para dentro do site;</a:t>
            </a:r>
          </a:p>
          <a:p>
            <a:pPr marL="881063" lvl="1" indent="-514350">
              <a:buFont typeface="Franklin Gothic Book" pitchFamily="34" charset="0"/>
              <a:buAutoNum type="arabicPeriod"/>
            </a:pPr>
            <a:r>
              <a:rPr sz="2000" smtClean="0">
                <a:latin typeface="Arial" charset="0"/>
                <a:cs typeface="Arial" charset="0"/>
              </a:rPr>
              <a:t>Configurar o arquivo web.xml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B9C06-E984-44DB-AB26-E9C85182AF3A}" type="slidenum">
              <a:rPr/>
              <a:pPr>
                <a:defRPr/>
              </a:pPr>
              <a:t>5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Criando e hospedando Servlets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323850" y="1746250"/>
            <a:ext cx="8424863" cy="49228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80000"/>
              </a:lnSpc>
              <a:buFont typeface="Franklin Gothic Book" pitchFamily="34" charset="0"/>
              <a:buAutoNum type="arabicPeriod"/>
              <a:tabLst>
                <a:tab pos="360363" algn="l"/>
                <a:tab pos="534988" algn="l"/>
              </a:tabLst>
            </a:pPr>
            <a:r>
              <a:rPr sz="2700" smtClean="0">
                <a:latin typeface="Arial" charset="0"/>
                <a:cs typeface="Arial" charset="0"/>
              </a:rPr>
              <a:t>Criando o código fonte do Servlet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endParaRPr sz="1400" b="1" smtClean="0"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b="1" smtClean="0">
                <a:latin typeface="Arial" charset="0"/>
                <a:cs typeface="Arial" charset="0"/>
              </a:rPr>
              <a:t>import</a:t>
            </a:r>
            <a:r>
              <a:rPr sz="1600" smtClean="0">
                <a:latin typeface="Arial" charset="0"/>
                <a:cs typeface="Arial" charset="0"/>
              </a:rPr>
              <a:t> java.io.*;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b="1" smtClean="0">
                <a:latin typeface="Arial" charset="0"/>
                <a:cs typeface="Arial" charset="0"/>
              </a:rPr>
              <a:t>import</a:t>
            </a:r>
            <a:r>
              <a:rPr sz="1600" smtClean="0">
                <a:latin typeface="Arial" charset="0"/>
                <a:cs typeface="Arial" charset="0"/>
              </a:rPr>
              <a:t> java.text.*;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b="1" smtClean="0">
                <a:latin typeface="Arial" charset="0"/>
                <a:cs typeface="Arial" charset="0"/>
              </a:rPr>
              <a:t>import</a:t>
            </a:r>
            <a:r>
              <a:rPr sz="1600" smtClean="0">
                <a:latin typeface="Arial" charset="0"/>
                <a:cs typeface="Arial" charset="0"/>
              </a:rPr>
              <a:t> java.util.*;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b="1" smtClean="0">
                <a:latin typeface="Arial" charset="0"/>
                <a:cs typeface="Arial" charset="0"/>
              </a:rPr>
              <a:t>import</a:t>
            </a:r>
            <a:r>
              <a:rPr sz="1600" smtClean="0">
                <a:latin typeface="Arial" charset="0"/>
                <a:cs typeface="Arial" charset="0"/>
              </a:rPr>
              <a:t> javax.servlet.*;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b="1" smtClean="0">
                <a:latin typeface="Arial" charset="0"/>
                <a:cs typeface="Arial" charset="0"/>
              </a:rPr>
              <a:t>import</a:t>
            </a:r>
            <a:r>
              <a:rPr sz="1600" smtClean="0">
                <a:latin typeface="Arial" charset="0"/>
                <a:cs typeface="Arial" charset="0"/>
              </a:rPr>
              <a:t> javax.servlet.http.*;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endParaRPr sz="1600" smtClean="0">
              <a:latin typeface="Arial" charset="0"/>
              <a:cs typeface="Arial" charset="0"/>
            </a:endParaRP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b="1" smtClean="0">
                <a:latin typeface="Arial" charset="0"/>
                <a:cs typeface="Arial" charset="0"/>
              </a:rPr>
              <a:t>public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b="1" smtClean="0">
                <a:latin typeface="Arial" charset="0"/>
                <a:cs typeface="Arial" charset="0"/>
              </a:rPr>
              <a:t>class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ExemploServlet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b="1" smtClean="0">
                <a:latin typeface="Arial" charset="0"/>
                <a:cs typeface="Arial" charset="0"/>
              </a:rPr>
              <a:t>extends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</a:t>
            </a:r>
            <a:r>
              <a:rPr sz="1600" smtClean="0"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	</a:t>
            </a:r>
            <a:r>
              <a:rPr sz="1600" b="1" smtClean="0">
                <a:latin typeface="Arial" charset="0"/>
                <a:cs typeface="Arial" charset="0"/>
              </a:rPr>
              <a:t>protected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b="1" smtClean="0">
                <a:latin typeface="Arial" charset="0"/>
                <a:cs typeface="Arial" charset="0"/>
              </a:rPr>
              <a:t>void</a:t>
            </a:r>
            <a:r>
              <a:rPr sz="1600" smtClean="0">
                <a:latin typeface="Arial" charset="0"/>
                <a:cs typeface="Arial" charset="0"/>
              </a:rPr>
              <a:t> doGet(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HttpServletRequest</a:t>
            </a:r>
            <a:r>
              <a:rPr sz="1600" smtClean="0">
                <a:latin typeface="Arial" charset="0"/>
                <a:cs typeface="Arial" charset="0"/>
              </a:rPr>
              <a:t> request, 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HttpServletResponse</a:t>
            </a:r>
            <a:r>
              <a:rPr sz="1600" smtClean="0">
                <a:latin typeface="Arial" charset="0"/>
                <a:cs typeface="Arial" charset="0"/>
              </a:rPr>
              <a:t> response)</a:t>
            </a:r>
          </a:p>
          <a:p>
            <a:pPr marL="176213" lvl="1" indent="0" algn="r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b="1" smtClean="0">
                <a:latin typeface="Arial" charset="0"/>
                <a:cs typeface="Arial" charset="0"/>
              </a:rPr>
              <a:t>throws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ServletException</a:t>
            </a:r>
            <a:r>
              <a:rPr sz="1600" smtClean="0">
                <a:latin typeface="Arial" charset="0"/>
                <a:cs typeface="Arial" charset="0"/>
              </a:rPr>
              <a:t>, 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IOException</a:t>
            </a:r>
            <a:r>
              <a:rPr sz="1600" smtClean="0">
                <a:latin typeface="Arial" charset="0"/>
                <a:cs typeface="Arial" charset="0"/>
              </a:rPr>
              <a:t> {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		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SimpleDateFormat</a:t>
            </a:r>
            <a:r>
              <a:rPr sz="1600" smtClean="0">
                <a:latin typeface="Arial" charset="0"/>
                <a:cs typeface="Arial" charset="0"/>
              </a:rPr>
              <a:t> mascara = </a:t>
            </a:r>
            <a:r>
              <a:rPr sz="1600" b="1" smtClean="0">
                <a:latin typeface="Arial" charset="0"/>
                <a:cs typeface="Arial" charset="0"/>
              </a:rPr>
              <a:t>new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SimpleDateFormat</a:t>
            </a:r>
            <a:r>
              <a:rPr sz="1600" smtClean="0">
                <a:latin typeface="Arial" charset="0"/>
                <a:cs typeface="Arial" charset="0"/>
              </a:rPr>
              <a:t>("HH:mm:ss");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		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Date</a:t>
            </a:r>
            <a:r>
              <a:rPr sz="1600" smtClean="0">
                <a:latin typeface="Arial" charset="0"/>
                <a:cs typeface="Arial" charset="0"/>
              </a:rPr>
              <a:t> agora = </a:t>
            </a:r>
            <a:r>
              <a:rPr sz="1600" b="1" smtClean="0">
                <a:latin typeface="Arial" charset="0"/>
                <a:cs typeface="Arial" charset="0"/>
              </a:rPr>
              <a:t>new</a:t>
            </a:r>
            <a:r>
              <a:rPr sz="1600" smtClean="0">
                <a:latin typeface="Arial" charset="0"/>
                <a:cs typeface="Arial" charset="0"/>
              </a:rPr>
              <a:t> 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Date</a:t>
            </a:r>
            <a:r>
              <a:rPr sz="1600" smtClean="0">
                <a:latin typeface="Arial" charset="0"/>
                <a:cs typeface="Arial" charset="0"/>
              </a:rPr>
              <a:t>();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		</a:t>
            </a:r>
            <a:r>
              <a:rPr sz="1600" smtClean="0">
                <a:solidFill>
                  <a:srgbClr val="FFC000"/>
                </a:solidFill>
                <a:latin typeface="Arial" charset="0"/>
                <a:cs typeface="Arial" charset="0"/>
              </a:rPr>
              <a:t>PrintWriter</a:t>
            </a:r>
            <a:r>
              <a:rPr sz="1600" smtClean="0">
                <a:latin typeface="Arial" charset="0"/>
                <a:cs typeface="Arial" charset="0"/>
              </a:rPr>
              <a:t> out = response.getWriter();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		out.println("&lt;html&gt;&lt;head&gt;&lt;title&gt;Ol&amp;aacute; Mundo&lt;/title&gt;&lt;/head&gt;");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		out.println("</a:t>
            </a:r>
            <a:r>
              <a:rPr sz="1500" smtClean="0">
                <a:latin typeface="Arial" charset="0"/>
                <a:cs typeface="Arial" charset="0"/>
              </a:rPr>
              <a:t>&lt;body&gt;S&amp;atilde;o exatamente " + mascara.format(agora) + "&lt;/body&gt;&lt;/html&gt;</a:t>
            </a:r>
            <a:r>
              <a:rPr sz="1600" smtClean="0">
                <a:latin typeface="Arial" charset="0"/>
                <a:cs typeface="Arial" charset="0"/>
              </a:rPr>
              <a:t>");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	}</a:t>
            </a:r>
          </a:p>
          <a:p>
            <a:pPr marL="176213" lvl="1" indent="0">
              <a:lnSpc>
                <a:spcPct val="80000"/>
              </a:lnSpc>
              <a:buFont typeface="Perpetua" pitchFamily="18" charset="0"/>
              <a:buNone/>
              <a:tabLst>
                <a:tab pos="360363" algn="l"/>
                <a:tab pos="534988" algn="l"/>
              </a:tabLst>
            </a:pPr>
            <a:r>
              <a:rPr sz="16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5B23B-7143-4319-A786-02199539F6B6}" type="slidenum">
              <a:rPr/>
              <a:pPr>
                <a:defRPr/>
              </a:pPr>
              <a:t>6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Criando e hospedando Servlets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79388" y="1773238"/>
            <a:ext cx="8785225" cy="438943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Franklin Gothic Book" pitchFamily="34" charset="0"/>
              <a:buAutoNum type="arabicPeriod" startAt="2"/>
            </a:pPr>
            <a:r>
              <a:rPr sz="2700" smtClean="0">
                <a:latin typeface="Arial" charset="0"/>
                <a:cs typeface="Arial" charset="0"/>
              </a:rPr>
              <a:t>Compilando a classe</a:t>
            </a:r>
          </a:p>
          <a:p>
            <a:pPr marL="633413" lvl="1" indent="-279400"/>
            <a:endParaRPr sz="1900" smtClean="0">
              <a:latin typeface="Arial" charset="0"/>
              <a:cs typeface="Arial" charset="0"/>
            </a:endParaRPr>
          </a:p>
          <a:p>
            <a:pPr marL="633413" lvl="1" indent="-279400"/>
            <a:r>
              <a:rPr sz="1900" smtClean="0">
                <a:latin typeface="Arial" charset="0"/>
                <a:cs typeface="Arial" charset="0"/>
              </a:rPr>
              <a:t>A compilação e execução de servlets dependem de bibliotecas do J2EE que não estão presentes na distribuição básica do Java (J2SE);</a:t>
            </a:r>
          </a:p>
          <a:p>
            <a:pPr marL="633413" lvl="1" indent="-279400"/>
            <a:endParaRPr sz="1900" smtClean="0">
              <a:latin typeface="Arial" charset="0"/>
              <a:cs typeface="Arial" charset="0"/>
            </a:endParaRPr>
          </a:p>
          <a:p>
            <a:pPr marL="633413" lvl="1" indent="-279400"/>
            <a:r>
              <a:rPr sz="1900" smtClean="0">
                <a:latin typeface="Arial" charset="0"/>
                <a:cs typeface="Arial" charset="0"/>
              </a:rPr>
              <a:t>Tais bibliotecas (.jar) podem ser encontradas no diretório de instalação do servidor J2EE em questão (Tomcat).</a:t>
            </a:r>
          </a:p>
          <a:p>
            <a:pPr marL="633413" lvl="1" indent="-279400"/>
            <a:endParaRPr sz="1900" smtClean="0">
              <a:latin typeface="Arial" charset="0"/>
              <a:cs typeface="Arial" charset="0"/>
            </a:endParaRPr>
          </a:p>
          <a:p>
            <a:pPr marL="633413" lvl="1" indent="-279400"/>
            <a:r>
              <a:rPr sz="1900" smtClean="0">
                <a:latin typeface="Arial" charset="0"/>
                <a:cs typeface="Arial" charset="0"/>
              </a:rPr>
              <a:t>Para compilar um servlet, devemos adicionar ao </a:t>
            </a:r>
            <a:r>
              <a:rPr sz="19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CLASSPATH</a:t>
            </a:r>
            <a:r>
              <a:rPr sz="1900" smtClean="0">
                <a:latin typeface="Arial" charset="0"/>
                <a:cs typeface="Arial" charset="0"/>
              </a:rPr>
              <a:t> a biblioteca “</a:t>
            </a:r>
            <a:r>
              <a:rPr sz="19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servlet-api.jar</a:t>
            </a:r>
            <a:r>
              <a:rPr sz="1900" smtClean="0">
                <a:latin typeface="Arial" charset="0"/>
                <a:cs typeface="Arial" charset="0"/>
              </a:rPr>
              <a:t>” localizada no diretório “</a:t>
            </a:r>
            <a:r>
              <a:rPr sz="1900" b="1" smtClean="0">
                <a:latin typeface="Arial" charset="0"/>
                <a:cs typeface="Arial" charset="0"/>
              </a:rPr>
              <a:t>lib</a:t>
            </a:r>
            <a:r>
              <a:rPr sz="1900" smtClean="0">
                <a:latin typeface="Arial" charset="0"/>
                <a:cs typeface="Arial" charset="0"/>
              </a:rPr>
              <a:t>” do Tomcat.</a:t>
            </a:r>
          </a:p>
          <a:p>
            <a:pPr marL="633413" lvl="1" indent="-279400"/>
            <a:endParaRPr sz="1900" smtClean="0">
              <a:latin typeface="Arial" charset="0"/>
              <a:cs typeface="Arial" charset="0"/>
            </a:endParaRPr>
          </a:p>
          <a:p>
            <a:pPr marL="633413" lvl="1" indent="-279400"/>
            <a:r>
              <a:rPr sz="1900" b="1" smtClean="0">
                <a:latin typeface="Arial" charset="0"/>
                <a:cs typeface="Arial" charset="0"/>
              </a:rPr>
              <a:t>javac -cp “C:\...\...\Tomcat 7.0\lib\</a:t>
            </a:r>
            <a:r>
              <a:rPr sz="19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servlet-api.jar</a:t>
            </a:r>
            <a:r>
              <a:rPr sz="1900" b="1" smtClean="0">
                <a:latin typeface="Arial" charset="0"/>
                <a:cs typeface="Arial" charset="0"/>
              </a:rPr>
              <a:t>” ExemploServlet.java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E187C7-3F69-4582-B2FB-9184038E8D6B}" type="slidenum">
              <a:rPr/>
              <a:pPr>
                <a:defRPr/>
              </a:pPr>
              <a:t>7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Criando e hospedando Servlets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1935163"/>
            <a:ext cx="8229600" cy="178117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90000"/>
              </a:lnSpc>
              <a:buFont typeface="Franklin Gothic Book" pitchFamily="34" charset="0"/>
              <a:buAutoNum type="arabicPeriod" startAt="3"/>
            </a:pPr>
            <a:r>
              <a:rPr sz="3200" smtClean="0">
                <a:latin typeface="Arial" charset="0"/>
                <a:cs typeface="Arial" charset="0"/>
              </a:rPr>
              <a:t>Movendo o Servlet para dentro do site</a:t>
            </a:r>
          </a:p>
          <a:p>
            <a:pPr marL="693738" lvl="1" indent="-327025">
              <a:lnSpc>
                <a:spcPct val="90000"/>
              </a:lnSpc>
            </a:pPr>
            <a:endParaRPr smtClean="0">
              <a:latin typeface="Arial" charset="0"/>
              <a:cs typeface="Arial" charset="0"/>
            </a:endParaRPr>
          </a:p>
          <a:p>
            <a:pPr marL="693738" lvl="1" indent="-327025">
              <a:lnSpc>
                <a:spcPct val="90000"/>
              </a:lnSpc>
            </a:pPr>
            <a:r>
              <a:rPr smtClean="0">
                <a:latin typeface="Arial" charset="0"/>
                <a:cs typeface="Arial" charset="0"/>
              </a:rPr>
              <a:t>Depois de compilado, o servlet precisa ser hospedado em sua aplicação web.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5E87-397E-4DCC-8E19-7F69A45E0EC2}" type="slidenum">
              <a:rPr/>
              <a:pPr>
                <a:defRPr/>
              </a:pPr>
              <a:t>8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20485" name="Imagem 6" descr="implantando-servle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3860800"/>
            <a:ext cx="30289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de cantos arredondados 7"/>
          <p:cNvSpPr/>
          <p:nvPr/>
        </p:nvSpPr>
        <p:spPr>
          <a:xfrm>
            <a:off x="6727825" y="4652963"/>
            <a:ext cx="1871663" cy="288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487" name="Espaço Reservado para Conteúdo 2"/>
          <p:cNvSpPr txBox="1">
            <a:spLocks/>
          </p:cNvSpPr>
          <p:nvPr/>
        </p:nvSpPr>
        <p:spPr bwMode="auto">
          <a:xfrm>
            <a:off x="446088" y="3644900"/>
            <a:ext cx="4989512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2313" lvl="1" indent="-355600" eaLnBrk="0" hangingPunct="0">
              <a:spcBef>
                <a:spcPct val="20000"/>
              </a:spcBef>
              <a:buClr>
                <a:srgbClr val="A5C249"/>
              </a:buClr>
              <a:buSzPct val="85000"/>
              <a:buFont typeface="Perpetua" pitchFamily="18" charset="0"/>
              <a:buChar char="−"/>
            </a:pPr>
            <a:r>
              <a:rPr lang="pt-BR" sz="2400">
                <a:cs typeface="Arial" charset="0"/>
              </a:rPr>
              <a:t>Para isto, crie o subdiretório “</a:t>
            </a:r>
            <a:r>
              <a:rPr lang="pt-BR" sz="2400">
                <a:solidFill>
                  <a:srgbClr val="FFC000"/>
                </a:solidFill>
                <a:cs typeface="Arial" charset="0"/>
              </a:rPr>
              <a:t>classes</a:t>
            </a:r>
            <a:r>
              <a:rPr lang="pt-BR" sz="2400">
                <a:cs typeface="Arial" charset="0"/>
              </a:rPr>
              <a:t>” (letras em minúsculo) dentro do diretório “WEB-INF” e mova para lá o seu servlet já compilado.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Arial" charset="0"/>
                <a:cs typeface="Arial" charset="0"/>
              </a:rPr>
              <a:t>Criando e hospedando Servlets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80000"/>
              </a:lnSpc>
              <a:buFont typeface="Franklin Gothic Book" pitchFamily="34" charset="0"/>
              <a:buAutoNum type="arabicPeriod" startAt="4"/>
            </a:pPr>
            <a:r>
              <a:rPr sz="2800" smtClean="0">
                <a:latin typeface="Arial" charset="0"/>
                <a:cs typeface="Arial" charset="0"/>
              </a:rPr>
              <a:t>Configurar o arquivo web.xml</a:t>
            </a:r>
          </a:p>
          <a:p>
            <a:pPr marL="881063" lvl="1" indent="-514350">
              <a:lnSpc>
                <a:spcPct val="80000"/>
              </a:lnSpc>
            </a:pPr>
            <a:r>
              <a:rPr sz="2100" smtClean="0">
                <a:latin typeface="Arial" charset="0"/>
                <a:cs typeface="Arial" charset="0"/>
              </a:rPr>
              <a:t>Após trazer o servlet para dentro do site, devemos mapeá-lo para que possa ser acessado pelo usuário.</a:t>
            </a:r>
          </a:p>
          <a:p>
            <a:pPr marL="881063" lvl="1" indent="-514350">
              <a:lnSpc>
                <a:spcPct val="80000"/>
              </a:lnSpc>
            </a:pPr>
            <a:r>
              <a:rPr sz="2100" smtClean="0">
                <a:latin typeface="Arial" charset="0"/>
                <a:cs typeface="Arial" charset="0"/>
              </a:rPr>
              <a:t>Para isto, altere o arquivo “</a:t>
            </a:r>
            <a:r>
              <a:rPr sz="2100" smtClean="0">
                <a:solidFill>
                  <a:srgbClr val="FFC000"/>
                </a:solidFill>
                <a:latin typeface="Arial" charset="0"/>
                <a:cs typeface="Arial" charset="0"/>
              </a:rPr>
              <a:t>web.xml</a:t>
            </a:r>
            <a:r>
              <a:rPr sz="2100" smtClean="0">
                <a:latin typeface="Arial" charset="0"/>
                <a:cs typeface="Arial" charset="0"/>
              </a:rPr>
              <a:t>” adicionando as seguintes tags: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endParaRPr sz="1800" smtClean="0">
              <a:latin typeface="Arial" charset="0"/>
              <a:cs typeface="Arial" charset="0"/>
            </a:endParaRP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&lt;servlet&gt;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    &lt;servlet-name&gt;</a:t>
            </a:r>
            <a:r>
              <a:rPr sz="1800" b="1" smtClean="0">
                <a:solidFill>
                  <a:srgbClr val="FFC000"/>
                </a:solidFill>
                <a:latin typeface="Courier New" pitchFamily="49" charset="0"/>
                <a:cs typeface="Arial" charset="0"/>
              </a:rPr>
              <a:t>exemplo-servlet</a:t>
            </a:r>
            <a:r>
              <a:rPr sz="1800" b="1" smtClean="0">
                <a:latin typeface="Courier New" pitchFamily="49" charset="0"/>
                <a:cs typeface="Arial" charset="0"/>
              </a:rPr>
              <a:t>&lt;/servlet-name&gt;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    &lt;servlet-class&gt;</a:t>
            </a:r>
            <a:r>
              <a:rPr sz="1800" b="1" smtClean="0">
                <a:solidFill>
                  <a:srgbClr val="FFC000"/>
                </a:solidFill>
                <a:latin typeface="Courier New" pitchFamily="49" charset="0"/>
                <a:cs typeface="Arial" charset="0"/>
              </a:rPr>
              <a:t>ExemploServlet</a:t>
            </a:r>
            <a:r>
              <a:rPr sz="1800" b="1" smtClean="0">
                <a:latin typeface="Courier New" pitchFamily="49" charset="0"/>
                <a:cs typeface="Arial" charset="0"/>
              </a:rPr>
              <a:t>&lt;/servlet-class&gt;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&lt;/servlet&gt;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endParaRPr sz="1800" b="1" smtClean="0">
              <a:latin typeface="Courier New" pitchFamily="49" charset="0"/>
              <a:cs typeface="Arial" charset="0"/>
            </a:endParaRP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&lt;servlet-mapping&gt;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    &lt;servlet-name&gt;</a:t>
            </a:r>
            <a:r>
              <a:rPr sz="1800" b="1" smtClean="0">
                <a:solidFill>
                  <a:srgbClr val="FFC000"/>
                </a:solidFill>
                <a:latin typeface="Courier New" pitchFamily="49" charset="0"/>
                <a:cs typeface="Arial" charset="0"/>
              </a:rPr>
              <a:t>exemplo-servlet</a:t>
            </a:r>
            <a:r>
              <a:rPr sz="1800" b="1" smtClean="0">
                <a:latin typeface="Courier New" pitchFamily="49" charset="0"/>
                <a:cs typeface="Arial" charset="0"/>
              </a:rPr>
              <a:t>&lt;/servlet-name&gt;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    &lt;url-pattern&gt;</a:t>
            </a:r>
            <a:r>
              <a:rPr sz="1800" b="1" smtClean="0">
                <a:solidFill>
                  <a:srgbClr val="FFC000"/>
                </a:solidFill>
                <a:latin typeface="Courier New" pitchFamily="49" charset="0"/>
                <a:cs typeface="Arial" charset="0"/>
              </a:rPr>
              <a:t>/exemplo</a:t>
            </a:r>
            <a:r>
              <a:rPr sz="1800" b="1" smtClean="0">
                <a:latin typeface="Courier New" pitchFamily="49" charset="0"/>
                <a:cs typeface="Arial" charset="0"/>
              </a:rPr>
              <a:t>&lt;/url-pattern&gt;</a:t>
            </a:r>
          </a:p>
          <a:p>
            <a:pPr marL="1428750" lvl="3" indent="-514350">
              <a:lnSpc>
                <a:spcPct val="80000"/>
              </a:lnSpc>
              <a:buFont typeface="Wingdings 2" pitchFamily="18" charset="2"/>
              <a:buNone/>
            </a:pPr>
            <a:r>
              <a:rPr sz="1800" b="1" smtClean="0">
                <a:latin typeface="Courier New" pitchFamily="49" charset="0"/>
                <a:cs typeface="Arial" charset="0"/>
              </a:rPr>
              <a:t>&lt;/servlet-mapping&gt;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D1411-28A9-460A-9C15-C35ADD056BF3}" type="slidenum">
              <a:rPr/>
              <a:pPr>
                <a:defRPr/>
              </a:pPr>
              <a:t>9</a:t>
            </a:fld>
            <a:endParaRPr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erarchyDiagra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100000" t="200000" r="100000" b="4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100000" t="200000" r="100000" b="4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On-screen Show (4:3)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Franklin Gothic Book</vt:lpstr>
      <vt:lpstr>Perpetua</vt:lpstr>
      <vt:lpstr>Wingdings 2</vt:lpstr>
      <vt:lpstr>Calibri</vt:lpstr>
      <vt:lpstr>Courier New</vt:lpstr>
      <vt:lpstr>HierarchyDiagram</vt:lpstr>
      <vt:lpstr>Capítulo 2</vt:lpstr>
      <vt:lpstr>Java Servlets</vt:lpstr>
      <vt:lpstr>O que é um Servlet?</vt:lpstr>
      <vt:lpstr>O que é um Servlet?</vt:lpstr>
      <vt:lpstr>Criando e hospedando Servlets</vt:lpstr>
      <vt:lpstr>Criando e hospedando Servlets</vt:lpstr>
      <vt:lpstr>Criando e hospedando Servlets</vt:lpstr>
      <vt:lpstr>Criando e hospedando Servlets</vt:lpstr>
      <vt:lpstr>Criando e hospedando Servlets</vt:lpstr>
      <vt:lpstr>Criando e hospedando Servlets</vt:lpstr>
      <vt:lpstr>Estrutura interna de um Servlet</vt:lpstr>
      <vt:lpstr>Estrutura interna de um Servlet</vt:lpstr>
      <vt:lpstr>Estrutura interna de um Servlet</vt:lpstr>
      <vt:lpstr>Estrutura interna de um Servlet</vt:lpstr>
      <vt:lpstr>Exercício</vt:lpstr>
      <vt:lpstr>Parâmetros de inicialização</vt:lpstr>
      <vt:lpstr>Parâmetros de inicialização</vt:lpstr>
      <vt:lpstr>Parâmetros de inicialização</vt:lpstr>
      <vt:lpstr>Requisição e Resposta do Servlet</vt:lpstr>
      <vt:lpstr>A classe HttpServletRequest</vt:lpstr>
      <vt:lpstr>A classe HttpServletResponse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Servlets</dc:title>
  <dc:creator/>
  <cp:lastModifiedBy/>
  <cp:revision>9</cp:revision>
  <dcterms:modified xsi:type="dcterms:W3CDTF">2012-04-18T13:04:20Z</dcterms:modified>
</cp:coreProperties>
</file>