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19" r:id="rId3"/>
    <p:sldId id="298" r:id="rId4"/>
    <p:sldId id="337" r:id="rId5"/>
    <p:sldId id="299" r:id="rId6"/>
    <p:sldId id="338" r:id="rId7"/>
    <p:sldId id="323" r:id="rId8"/>
    <p:sldId id="300" r:id="rId9"/>
    <p:sldId id="339" r:id="rId10"/>
    <p:sldId id="324" r:id="rId11"/>
    <p:sldId id="325" r:id="rId12"/>
    <p:sldId id="333" r:id="rId13"/>
    <p:sldId id="335" r:id="rId14"/>
    <p:sldId id="336" r:id="rId15"/>
    <p:sldId id="303" r:id="rId16"/>
    <p:sldId id="304" r:id="rId17"/>
    <p:sldId id="340" r:id="rId18"/>
    <p:sldId id="326" r:id="rId19"/>
    <p:sldId id="328" r:id="rId20"/>
    <p:sldId id="327" r:id="rId21"/>
    <p:sldId id="330" r:id="rId22"/>
    <p:sldId id="329" r:id="rId23"/>
    <p:sldId id="331" r:id="rId24"/>
    <p:sldId id="311" r:id="rId25"/>
    <p:sldId id="341" r:id="rId26"/>
    <p:sldId id="343" r:id="rId27"/>
    <p:sldId id="342" r:id="rId28"/>
    <p:sldId id="344" r:id="rId29"/>
    <p:sldId id="345" r:id="rId30"/>
    <p:sldId id="315" r:id="rId31"/>
    <p:sldId id="346" r:id="rId32"/>
    <p:sldId id="347" r:id="rId33"/>
    <p:sldId id="316" r:id="rId34"/>
    <p:sldId id="317" r:id="rId3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1" autoAdjust="0"/>
    <p:restoredTop sz="92832" autoAdjust="0"/>
  </p:normalViewPr>
  <p:slideViewPr>
    <p:cSldViewPr>
      <p:cViewPr varScale="1">
        <p:scale>
          <a:sx n="69" d="100"/>
          <a:sy n="69" d="100"/>
        </p:scale>
        <p:origin x="-10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22BD494-A480-4BAF-994C-14DC986BA95A}" type="datetimeFigureOut">
              <a:rPr lang="pt-BR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45731A0-D324-45D2-92B5-75F23FA6F9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FDF5D3-CEC0-4212-A802-D836819A3DEF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092793-6167-4EF9-87CE-E31DF842B0B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861F01-F594-4F8E-816C-7353D6F44AC2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A3F917-E589-43AF-86DB-C0714EEE8960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5731A0-D324-45D2-92B5-75F23FA6F9F4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4B3DD-DC3A-4A1F-BDF3-5FDBAE99314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627C42-8E0D-4C50-A726-3D908F1BD667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04F8C-84CC-4741-AE25-BE957FF16396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E424E-03BB-417F-BCE9-A712B59F6566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17D5A1-48BD-4756-BC68-BBB17E068BFA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2D8A4-9852-4139-9857-9A55A58E021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5D79C-7B30-4FAC-AACF-3F76E2F1648A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9DEF1-A976-483A-AA7E-0813DA54FC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D8E7-9670-495D-A90C-DC489BEA7A4D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93E72-A8B1-495D-A23B-F2B720F4FB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B61-9D6A-42D5-AAE2-56F4B3526DA5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4622B-2F61-4A5B-8BD3-C700AAF65B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2E5D5-E78B-4500-83FA-1044F3C72A0E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49AD4-F76A-4E25-A0A5-9CD64D5A0A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A78-155C-4854-A681-FAC1E58947DC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378-05CF-4B1D-B30B-EEBC151245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26A61-CFFB-449C-9698-2A3BBC32A9C4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DDF-9761-4F34-AA94-91BFB04DDE7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688FD-91B8-4E37-A04D-9A8AFCB034C2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C9FAA-06B3-4E08-8277-8779A20B6C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3061-923D-41FF-A50F-72FD64407CB3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8C9FA-8210-457C-A780-712100C88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34787-CC11-4C47-B0C3-CF12B155ED4E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8769-26F8-4B64-85C4-545E0D6D1F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F0874-BC2C-465F-B9A3-646E3976DCAE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4DE65-A836-4A5A-8474-63C3518303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ACD94-DCF1-4B4A-A103-3036CE6E26F1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C811-D52E-440F-89EF-6A0E1FAB14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FCFD5BE-1105-4656-BB6E-9D85FA24F62D}" type="datetime1">
              <a:rPr lang="pt-BR" smtClean="0"/>
              <a:pPr>
                <a:defRPr/>
              </a:pPr>
              <a:t>23/04/2012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CAACFE-08CB-4D7A-9EC2-B70F665DA0B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Threads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2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outra forma de criar e executar uma nova thread é através da interface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Runnable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que implementa a interface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Runnable</a:t>
            </a:r>
            <a:r>
              <a:rPr lang="pt-BR" sz="2000" dirty="0" smtClean="0"/>
              <a:t> e implemente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da classe </a:t>
            </a:r>
            <a:r>
              <a:rPr lang="pt-BR" sz="2000" dirty="0" err="1" smtClean="0"/>
              <a:t>java</a:t>
            </a:r>
            <a:r>
              <a:rPr lang="pt-BR" sz="2000" dirty="0" smtClean="0"/>
              <a:t>.</a:t>
            </a:r>
            <a:r>
              <a:rPr lang="pt-BR" sz="2000" dirty="0" err="1" smtClean="0"/>
              <a:t>lang</a:t>
            </a:r>
            <a:r>
              <a:rPr lang="pt-BR" sz="2000" dirty="0" smtClean="0"/>
              <a:t>.Thread passando em seu método construtor uma instância de sua classe de sua classe thread e então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da thread</a:t>
            </a:r>
            <a:endParaRPr lang="pt-BR" sz="2000" b="1" i="1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200800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2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implements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Runnable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Thread(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Prioridade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uma prioridade.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é um número inteiro entre 1 e 10.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Quanto maior a prioridade da thread, maior será sua preferência de execução sobre as outras.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Caso a prioridade da thread não seja assinalada, esta possuirá o valor padrão 5.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A prioridade de uma thread pode ser alterada mesmo após o início de sua execução.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Prioridade da thread</a:t>
            </a:r>
          </a:p>
        </p:txBody>
      </p:sp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>
          <a:xfrm>
            <a:off x="1001688" y="1600200"/>
            <a:ext cx="6378624" cy="4525963"/>
          </a:xfrm>
        </p:spPr>
        <p:txBody>
          <a:bodyPr/>
          <a:lstStyle/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t1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t2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t3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t4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Thread t5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MinhaThread</a:t>
            </a:r>
            <a:r>
              <a:rPr lang="pt-BR" sz="1800" dirty="0" smtClean="0"/>
              <a:t>();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(2);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(8);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(Thread.MAX_PRIORITY);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10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(Thread.MIN_PRIORITY);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1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</a:t>
            </a:r>
            <a:r>
              <a:rPr lang="pt-BR" sz="1800" dirty="0" err="1" smtClean="0">
                <a:solidFill>
                  <a:srgbClr val="FFC000"/>
                </a:solidFill>
              </a:rPr>
              <a:t>setPriority</a:t>
            </a:r>
            <a:r>
              <a:rPr lang="pt-BR" sz="1800" dirty="0" smtClean="0"/>
              <a:t>(Thread.NORM_PRIORITY);	</a:t>
            </a:r>
            <a:r>
              <a:rPr lang="pt-BR" sz="1800" dirty="0" smtClean="0">
                <a:solidFill>
                  <a:schemeClr val="accent3"/>
                </a:solidFill>
              </a:rPr>
              <a:t>// Prioridade 5</a:t>
            </a:r>
          </a:p>
          <a:p>
            <a:pPr marL="88900" indent="0">
              <a:spcBef>
                <a:spcPts val="0"/>
              </a:spcBef>
              <a:buNone/>
            </a:pPr>
            <a:endParaRPr lang="pt-BR" sz="1800" dirty="0" smtClean="0"/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t1.start();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t2.start();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t3.start();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t4.start();</a:t>
            </a:r>
          </a:p>
          <a:p>
            <a:pPr marL="88900" indent="0">
              <a:spcBef>
                <a:spcPts val="0"/>
              </a:spcBef>
              <a:buNone/>
            </a:pPr>
            <a:r>
              <a:rPr lang="pt-BR" sz="1800" dirty="0" smtClean="0"/>
              <a:t>t5.start();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Nome da thread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400" dirty="0" smtClean="0"/>
              <a:t>Toda thread possui um nome.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O nome de uma thread é um simples String que pode ser assinalado para identificação da thread.</a:t>
            </a:r>
          </a:p>
          <a:p>
            <a:pPr>
              <a:spcBef>
                <a:spcPts val="2400"/>
              </a:spcBef>
            </a:pPr>
            <a:r>
              <a:rPr lang="pt-BR" sz="2400" dirty="0" smtClean="0"/>
              <a:t>Útil em aplicações que possuem </a:t>
            </a:r>
            <a:r>
              <a:rPr lang="pt-BR" sz="2400" dirty="0" err="1" smtClean="0"/>
              <a:t>logs</a:t>
            </a:r>
            <a:r>
              <a:rPr lang="pt-BR" sz="2400" dirty="0" smtClean="0"/>
              <a:t> onde deseja-se traçar </a:t>
            </a:r>
            <a:r>
              <a:rPr lang="pt-BR" sz="2400" dirty="0" err="1" smtClean="0"/>
              <a:t>passo-a-passo</a:t>
            </a:r>
            <a:r>
              <a:rPr lang="pt-BR" sz="2400" dirty="0" smtClean="0"/>
              <a:t> as operações realizadas pela aplicação.</a:t>
            </a:r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endParaRPr lang="pt-BR" sz="2000" dirty="0" smtClean="0"/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Thread t1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MinhaThread</a:t>
            </a:r>
            <a:r>
              <a:rPr lang="pt-BR" sz="2000" dirty="0" smtClean="0"/>
              <a:t>();</a:t>
            </a:r>
          </a:p>
          <a:p>
            <a:pPr marL="1617663" lvl="1" indent="0">
              <a:spcBef>
                <a:spcPts val="0"/>
              </a:spcBef>
              <a:buNone/>
            </a:pPr>
            <a:r>
              <a:rPr lang="pt-BR" sz="2000" dirty="0" smtClean="0"/>
              <a:t>t1.</a:t>
            </a:r>
            <a:r>
              <a:rPr lang="pt-BR" sz="2000" dirty="0" err="1" smtClean="0">
                <a:solidFill>
                  <a:srgbClr val="FFC000"/>
                </a:solidFill>
              </a:rPr>
              <a:t>setName</a:t>
            </a:r>
            <a:r>
              <a:rPr lang="pt-BR" sz="2000" dirty="0" smtClean="0"/>
              <a:t>(“Thread auxiliar”);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Thread atual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qualquer momento durante a execução de sua aplicação, podemos obter os dados da thread atual através do método estático </a:t>
            </a:r>
            <a:r>
              <a:rPr lang="pt-BR" sz="2400" b="1" dirty="0" err="1" smtClean="0">
                <a:solidFill>
                  <a:srgbClr val="FFC000"/>
                </a:solidFill>
              </a:rPr>
              <a:t>currentThread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.</a:t>
            </a:r>
          </a:p>
          <a:p>
            <a:pPr marL="896938" lvl="1" indent="0">
              <a:buNone/>
            </a:pPr>
            <a:endParaRPr lang="pt-BR" sz="2000" dirty="0" smtClean="0"/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Thread </a:t>
            </a:r>
            <a:r>
              <a:rPr lang="pt-BR" sz="2000" dirty="0" smtClean="0">
                <a:solidFill>
                  <a:srgbClr val="FFC000"/>
                </a:solidFill>
              </a:rPr>
              <a:t>t</a:t>
            </a:r>
            <a:r>
              <a:rPr lang="pt-BR" sz="2000" dirty="0" smtClean="0"/>
              <a:t> = </a:t>
            </a:r>
            <a:r>
              <a:rPr lang="pt-BR" sz="2000" dirty="0" smtClean="0">
                <a:solidFill>
                  <a:srgbClr val="FFC000"/>
                </a:solidFill>
              </a:rPr>
              <a:t>Thread.</a:t>
            </a:r>
            <a:r>
              <a:rPr lang="pt-BR" sz="2000" dirty="0" err="1" smtClean="0">
                <a:solidFill>
                  <a:srgbClr val="FFC000"/>
                </a:solidFill>
              </a:rPr>
              <a:t>currentThread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(“Informações sobre a thread atual:”);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(“Nome: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t.getName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(“Prioridade: ” + </a:t>
            </a:r>
            <a:r>
              <a:rPr lang="pt-BR" sz="2000" dirty="0" err="1" smtClean="0">
                <a:solidFill>
                  <a:srgbClr val="FFC000"/>
                </a:solidFill>
              </a:rPr>
              <a:t>t.getPriority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);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896938" lvl="1" indent="0">
              <a:buNone/>
            </a:pPr>
            <a:r>
              <a:rPr lang="pt-BR" sz="2000" dirty="0" smtClean="0"/>
              <a:t>...</a:t>
            </a:r>
          </a:p>
          <a:p>
            <a:pPr marL="746126" lvl="1" indent="0"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20272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4932040" y="3573016"/>
            <a:ext cx="1512168" cy="432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15" name="Conector de seta reta 14"/>
          <p:cNvCxnSpPr/>
          <p:nvPr/>
        </p:nvCxnSpPr>
        <p:spPr>
          <a:xfrm>
            <a:off x="125963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endCxn id="7" idx="2"/>
          </p:cNvCxnSpPr>
          <p:nvPr/>
        </p:nvCxnSpPr>
        <p:spPr>
          <a:xfrm flipV="1">
            <a:off x="2267744" y="4005064"/>
            <a:ext cx="1332148" cy="4320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3420380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>
            <a:endCxn id="8" idx="2"/>
          </p:cNvCxnSpPr>
          <p:nvPr/>
        </p:nvCxnSpPr>
        <p:spPr>
          <a:xfrm flipV="1">
            <a:off x="2267744" y="4005064"/>
            <a:ext cx="5508612" cy="7200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</p:cNvCxnSpPr>
          <p:nvPr/>
        </p:nvCxnSpPr>
        <p:spPr>
          <a:xfrm rot="16200000" flipV="1">
            <a:off x="2753798" y="2726922"/>
            <a:ext cx="360040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3725906" y="1610798"/>
            <a:ext cx="504056" cy="342038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</p:cNvCxnSpPr>
          <p:nvPr/>
        </p:nvCxnSpPr>
        <p:spPr>
          <a:xfrm rot="16200000" flipV="1">
            <a:off x="4698014" y="494674"/>
            <a:ext cx="648072" cy="550861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2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Nova</a:t>
            </a:r>
            <a:r>
              <a:rPr lang="pt-BR" sz="2400" dirty="0" smtClean="0"/>
              <a:t> (NEW)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nova é uma thread que já foi instanciada, mais ainda não foi iniciada pelo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  <p:sp>
        <p:nvSpPr>
          <p:cNvPr id="14" name="Retângulo 13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Pronta para ser executada</a:t>
            </a:r>
            <a:r>
              <a:rPr lang="pt-BR" sz="2400" dirty="0" smtClean="0"/>
              <a:t> (RUNNABLE)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fica pronta para ser executada tão logo seu método </a:t>
            </a:r>
            <a:r>
              <a:rPr lang="pt-BR" sz="2000" dirty="0" smtClean="0">
                <a:solidFill>
                  <a:srgbClr val="FFC000"/>
                </a:solidFill>
              </a:rPr>
              <a:t>start()</a:t>
            </a:r>
            <a:r>
              <a:rPr lang="pt-BR" sz="2000" dirty="0" smtClean="0"/>
              <a:t> seja chamado.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Lá ela ficará aguardando até que o JVM tenha oportunidade de executá-la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15" name="Conector de seta reta 14"/>
          <p:cNvCxnSpPr>
            <a:stCxn id="6" idx="2"/>
            <a:endCxn id="5" idx="0"/>
          </p:cNvCxnSpPr>
          <p:nvPr/>
        </p:nvCxnSpPr>
        <p:spPr>
          <a:xfrm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1" idx="2"/>
            <a:endCxn id="6" idx="0"/>
          </p:cNvCxnSpPr>
          <p:nvPr/>
        </p:nvCxnSpPr>
        <p:spPr>
          <a:xfrm>
            <a:off x="1511660" y="2132856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55576" y="1412776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Nova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Executando</a:t>
            </a:r>
            <a:r>
              <a:rPr lang="pt-BR" sz="2400" dirty="0" smtClean="0"/>
              <a:t> (RUNNING)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Durante a sua execução, uma thread pode ser </a:t>
            </a:r>
            <a:r>
              <a:rPr lang="pt-BR" sz="2000" dirty="0" err="1" smtClean="0"/>
              <a:t>momentanea-mente</a:t>
            </a:r>
            <a:r>
              <a:rPr lang="pt-BR" sz="2000" dirty="0" smtClean="0"/>
              <a:t> pausada cedendo sua vez para outras threads.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Esta pausa pode ser realizada por decisão do JVM ou por solicitação da própria thread que pode “ceder” sua vez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yeld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cxnSp>
        <p:nvCxnSpPr>
          <p:cNvPr id="57" name="Conector de seta reta 56"/>
          <p:cNvCxnSpPr>
            <a:stCxn id="5" idx="0"/>
            <a:endCxn id="6" idx="2"/>
          </p:cNvCxnSpPr>
          <p:nvPr/>
        </p:nvCxnSpPr>
        <p:spPr>
          <a:xfrm flipV="1">
            <a:off x="1511660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tângulo 70"/>
          <p:cNvSpPr/>
          <p:nvPr/>
        </p:nvSpPr>
        <p:spPr>
          <a:xfrm>
            <a:off x="1547664" y="3645024"/>
            <a:ext cx="158417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yeld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Criando e executando threads</a:t>
            </a:r>
          </a:p>
          <a:p>
            <a:r>
              <a:rPr lang="pt-BR" dirty="0" smtClean="0"/>
              <a:t>A classe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.Thread</a:t>
            </a:r>
          </a:p>
          <a:p>
            <a:r>
              <a:rPr lang="pt-BR" dirty="0" smtClean="0"/>
              <a:t>A interface </a:t>
            </a:r>
            <a:r>
              <a:rPr lang="pt-BR" b="1" i="1" dirty="0" err="1" smtClean="0"/>
              <a:t>java</a:t>
            </a:r>
            <a:r>
              <a:rPr lang="pt-BR" b="1" i="1" dirty="0" smtClean="0"/>
              <a:t>.</a:t>
            </a:r>
            <a:r>
              <a:rPr lang="pt-BR" b="1" i="1" dirty="0" err="1" smtClean="0"/>
              <a:t>lang</a:t>
            </a:r>
            <a:r>
              <a:rPr lang="pt-BR" b="1" i="1" dirty="0" smtClean="0"/>
              <a:t>.</a:t>
            </a:r>
            <a:r>
              <a:rPr lang="pt-BR" b="1" i="1" dirty="0" err="1" smtClean="0"/>
              <a:t>Runnable</a:t>
            </a:r>
            <a:endParaRPr lang="pt-BR" b="1" i="1" dirty="0" smtClean="0"/>
          </a:p>
          <a:p>
            <a:r>
              <a:rPr lang="pt-BR" dirty="0" smtClean="0"/>
              <a:t>Estados da thread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Scheduler</a:t>
            </a:r>
            <a:endParaRPr lang="pt-BR" dirty="0" smtClean="0"/>
          </a:p>
          <a:p>
            <a:r>
              <a:rPr lang="pt-BR" dirty="0" smtClean="0"/>
              <a:t>Prioridades das threads</a:t>
            </a:r>
          </a:p>
          <a:p>
            <a:r>
              <a:rPr lang="pt-BR" dirty="0" smtClean="0"/>
              <a:t>Interação entre threads</a:t>
            </a:r>
          </a:p>
          <a:p>
            <a:r>
              <a:rPr lang="pt-BR" dirty="0" smtClean="0"/>
              <a:t>Sincronização</a:t>
            </a:r>
          </a:p>
          <a:p>
            <a:r>
              <a:rPr lang="pt-BR" dirty="0" smtClean="0"/>
              <a:t>Bloqueios</a:t>
            </a:r>
          </a:p>
          <a:p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183DDF-9761-4F34-AA94-91BFB04DDE72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464496" cy="4680520"/>
          </a:xfrm>
        </p:spPr>
        <p:txBody>
          <a:bodyPr/>
          <a:lstStyle/>
          <a:p>
            <a:r>
              <a:rPr lang="pt-BR" sz="2400" u="sng" dirty="0" smtClean="0"/>
              <a:t>Morta</a:t>
            </a:r>
            <a:r>
              <a:rPr lang="pt-BR" sz="2400" dirty="0" smtClean="0"/>
              <a:t> (TERMINATED)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é considerada morta quando o seu processamento já foi executado pelo JVM.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Instâncias de threads mortas não podem ser reexecutadas. Caso seja necessário uma nova execução, crie uma nova instância da thread.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10" name="Retângulo 9"/>
          <p:cNvSpPr/>
          <p:nvPr/>
        </p:nvSpPr>
        <p:spPr>
          <a:xfrm>
            <a:off x="755576" y="5517232"/>
            <a:ext cx="1512168" cy="72008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Morta</a:t>
            </a:r>
            <a:endParaRPr lang="pt-BR" sz="1600" dirty="0"/>
          </a:p>
        </p:txBody>
      </p:sp>
      <p:cxnSp>
        <p:nvCxnSpPr>
          <p:cNvPr id="34" name="Conector de seta reta 33"/>
          <p:cNvCxnSpPr>
            <a:stCxn id="5" idx="2"/>
            <a:endCxn id="10" idx="0"/>
          </p:cNvCxnSpPr>
          <p:nvPr/>
        </p:nvCxnSpPr>
        <p:spPr>
          <a:xfrm>
            <a:off x="1511660" y="494116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20480" cy="4680520"/>
          </a:xfrm>
        </p:spPr>
        <p:txBody>
          <a:bodyPr/>
          <a:lstStyle/>
          <a:p>
            <a:r>
              <a:rPr lang="pt-BR" sz="2400" u="sng" dirty="0" smtClean="0"/>
              <a:t>Dormindo</a:t>
            </a:r>
            <a:r>
              <a:rPr lang="pt-BR" sz="2400" dirty="0" smtClean="0"/>
              <a:t> (TIMED_WAITING)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pode ser colocada para “dormir” através do método estático </a:t>
            </a:r>
            <a:r>
              <a:rPr lang="pt-BR" sz="2000" dirty="0" err="1" smtClean="0">
                <a:solidFill>
                  <a:srgbClr val="FFC000"/>
                </a:solidFill>
              </a:rPr>
              <a:t>sleep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que faz com que a thread atual fique inativa durante o tempo solicitado.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Após o tempo (especificado em milissegundos), a thread atual volta ao estado “Pronta para ser executada” aguardando sua nova oportunidade de execução.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7" name="Retângulo 6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Dormindo</a:t>
            </a:r>
            <a:endParaRPr lang="pt-BR" sz="1600" dirty="0"/>
          </a:p>
        </p:txBody>
      </p:sp>
      <p:cxnSp>
        <p:nvCxnSpPr>
          <p:cNvPr id="17" name="Forma 16"/>
          <p:cNvCxnSpPr>
            <a:stCxn id="5" idx="3"/>
            <a:endCxn id="7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Forma 24"/>
          <p:cNvCxnSpPr>
            <a:stCxn id="7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2267744" y="4653136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Thread.</a:t>
            </a:r>
            <a:r>
              <a:rPr lang="pt-BR" dirty="0" err="1" smtClean="0">
                <a:solidFill>
                  <a:srgbClr val="FFC000"/>
                </a:solidFill>
              </a:rPr>
              <a:t>sleep</a:t>
            </a:r>
            <a:r>
              <a:rPr lang="pt-BR" dirty="0" smtClean="0">
                <a:solidFill>
                  <a:srgbClr val="FFC000"/>
                </a:solidFill>
              </a:rPr>
              <a:t>(</a:t>
            </a:r>
            <a:r>
              <a:rPr lang="pt-BR" dirty="0" err="1" smtClean="0">
                <a:solidFill>
                  <a:srgbClr val="FFC000"/>
                </a:solidFill>
              </a:rPr>
              <a:t>millis</a:t>
            </a:r>
            <a:r>
              <a:rPr lang="pt-BR" dirty="0" smtClean="0">
                <a:solidFill>
                  <a:srgbClr val="FFC000"/>
                </a:solidFill>
              </a:rPr>
              <a:t>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3712840" cy="4569371"/>
          </a:xfrm>
        </p:spPr>
        <p:txBody>
          <a:bodyPr/>
          <a:lstStyle/>
          <a:p>
            <a:r>
              <a:rPr lang="pt-BR" sz="2400" u="sng" dirty="0" smtClean="0"/>
              <a:t>Esperando</a:t>
            </a:r>
            <a:r>
              <a:rPr lang="pt-BR" sz="2400" dirty="0" smtClean="0"/>
              <a:t> (WAITING)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Podemos colocar a thread atual em modo de espera através do método </a:t>
            </a:r>
            <a:r>
              <a:rPr lang="pt-BR" sz="2000" dirty="0" err="1" smtClean="0">
                <a:solidFill>
                  <a:srgbClr val="FFC000"/>
                </a:solidFill>
              </a:rPr>
              <a:t>join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Este método faz com que a thread atual aguarde até que uma outra thread seja terminada.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9" name="Retângulo 8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Esperando</a:t>
            </a:r>
            <a:endParaRPr lang="pt-BR" sz="1600" dirty="0"/>
          </a:p>
        </p:txBody>
      </p:sp>
      <p:cxnSp>
        <p:nvCxnSpPr>
          <p:cNvPr id="18" name="Forma 17"/>
          <p:cNvCxnSpPr>
            <a:stCxn id="5" idx="3"/>
            <a:endCxn id="9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a 27"/>
          <p:cNvCxnSpPr>
            <a:stCxn id="9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2411760" y="4653136"/>
            <a:ext cx="201622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outraThread</a:t>
            </a:r>
            <a:r>
              <a:rPr lang="pt-BR" dirty="0" smtClean="0">
                <a:solidFill>
                  <a:srgbClr val="FFC000"/>
                </a:solidFill>
              </a:rPr>
              <a:t>.</a:t>
            </a:r>
            <a:r>
              <a:rPr lang="pt-BR" dirty="0" err="1" smtClean="0">
                <a:solidFill>
                  <a:srgbClr val="FFC000"/>
                </a:solidFill>
              </a:rPr>
              <a:t>join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Estados da thread</a:t>
            </a:r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>
          <a:xfrm>
            <a:off x="4211960" y="1556792"/>
            <a:ext cx="4392488" cy="4680520"/>
          </a:xfrm>
        </p:spPr>
        <p:txBody>
          <a:bodyPr/>
          <a:lstStyle/>
          <a:p>
            <a:r>
              <a:rPr lang="pt-BR" sz="2400" u="sng" dirty="0" smtClean="0"/>
              <a:t>Bloqueada</a:t>
            </a:r>
            <a:r>
              <a:rPr lang="pt-BR" sz="2400" dirty="0" smtClean="0"/>
              <a:t> (BLOCKED)</a:t>
            </a:r>
            <a:endParaRPr lang="pt-BR" sz="2400" u="sng" dirty="0" smtClean="0"/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Uma thread “A” adquire o estado bloqueado quando tenta executar um trecho de código sincronizado cujo </a:t>
            </a:r>
            <a:r>
              <a:rPr lang="pt-BR" sz="2000" dirty="0" err="1" smtClean="0"/>
              <a:t>lock</a:t>
            </a:r>
            <a:r>
              <a:rPr lang="pt-BR" sz="2000" dirty="0" smtClean="0"/>
              <a:t> do objeto proprietário está detido em uma outra thread “B”.</a:t>
            </a:r>
          </a:p>
          <a:p>
            <a:pPr marL="442913" lvl="1" indent="0">
              <a:buNone/>
            </a:pPr>
            <a:endParaRPr lang="pt-BR" sz="2000" dirty="0" smtClean="0"/>
          </a:p>
          <a:p>
            <a:pPr marL="442913" lvl="1" indent="0">
              <a:buNone/>
            </a:pPr>
            <a:r>
              <a:rPr lang="pt-BR" sz="2000" dirty="0" smtClean="0"/>
              <a:t>Quando a thread “B” que detém o </a:t>
            </a:r>
            <a:r>
              <a:rPr lang="pt-BR" sz="2000" dirty="0" err="1" smtClean="0"/>
              <a:t>lock</a:t>
            </a:r>
            <a:r>
              <a:rPr lang="pt-BR" sz="2000" dirty="0" smtClean="0"/>
              <a:t> encerra a execução do bloco, libera o bloqueio da thread “A” tornando-a novamente “pronta para execução”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55576" y="4221088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Executando</a:t>
            </a:r>
            <a:endParaRPr lang="pt-BR" sz="1600" dirty="0"/>
          </a:p>
        </p:txBody>
      </p:sp>
      <p:sp>
        <p:nvSpPr>
          <p:cNvPr id="6" name="Retângulo 5"/>
          <p:cNvSpPr/>
          <p:nvPr/>
        </p:nvSpPr>
        <p:spPr>
          <a:xfrm>
            <a:off x="755576" y="2708920"/>
            <a:ext cx="1512168" cy="7200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Pronta para</a:t>
            </a:r>
          </a:p>
          <a:p>
            <a:pPr algn="ctr"/>
            <a:r>
              <a:rPr lang="pt-BR" sz="1600" dirty="0" smtClean="0"/>
              <a:t>ser executada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2843808" y="3573016"/>
            <a:ext cx="1512168" cy="43204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Bloqueada</a:t>
            </a:r>
            <a:endParaRPr lang="pt-BR" sz="1600" dirty="0"/>
          </a:p>
        </p:txBody>
      </p:sp>
      <p:cxnSp>
        <p:nvCxnSpPr>
          <p:cNvPr id="22" name="Forma 21"/>
          <p:cNvCxnSpPr>
            <a:stCxn id="5" idx="3"/>
            <a:endCxn id="8" idx="2"/>
          </p:cNvCxnSpPr>
          <p:nvPr/>
        </p:nvCxnSpPr>
        <p:spPr>
          <a:xfrm flipV="1">
            <a:off x="2267744" y="4005064"/>
            <a:ext cx="1332148" cy="5760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Forma 30"/>
          <p:cNvCxnSpPr>
            <a:stCxn id="8" idx="0"/>
            <a:endCxn id="6" idx="3"/>
          </p:cNvCxnSpPr>
          <p:nvPr/>
        </p:nvCxnSpPr>
        <p:spPr>
          <a:xfrm rot="16200000" flipV="1">
            <a:off x="2681790" y="2654914"/>
            <a:ext cx="504056" cy="1332148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Sincronização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Um dos perigos da programação concorrente é o acesso e manipulação simultânea da mesma informação por diferentes threads.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Blocos de código que são processados simultaneamente por duas ou mais threads podem gerar dados inconsistentes ou corrompidos.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Classe exemplo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simples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cxnSp>
        <p:nvCxnSpPr>
          <p:cNvPr id="6" name="Conector de seta reta 5"/>
          <p:cNvCxnSpPr>
            <a:stCxn id="30" idx="0"/>
          </p:cNvCxnSpPr>
          <p:nvPr/>
        </p:nvCxnSpPr>
        <p:spPr>
          <a:xfrm flipV="1">
            <a:off x="341987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13184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1480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9401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979712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22" name="Conector de seta reta 21"/>
          <p:cNvCxnSpPr>
            <a:endCxn id="16" idx="2"/>
          </p:cNvCxnSpPr>
          <p:nvPr/>
        </p:nvCxnSpPr>
        <p:spPr>
          <a:xfrm flipV="1">
            <a:off x="3419872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60121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  <a:endParaRPr lang="pt-BR" dirty="0"/>
          </a:p>
        </p:txBody>
      </p:sp>
      <p:grpSp>
        <p:nvGrpSpPr>
          <p:cNvPr id="3" name="Grupo 43"/>
          <p:cNvGrpSpPr/>
          <p:nvPr/>
        </p:nvGrpSpPr>
        <p:grpSpPr>
          <a:xfrm rot="16200000" flipH="1">
            <a:off x="4247964" y="3537012"/>
            <a:ext cx="432048" cy="3096344"/>
            <a:chOff x="3851920" y="1916832"/>
            <a:chExt cx="1440160" cy="864096"/>
          </a:xfrm>
        </p:grpSpPr>
        <p:cxnSp>
          <p:nvCxnSpPr>
            <p:cNvPr id="41" name="Conector reto 4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tângulo de cantos arredondados 29"/>
          <p:cNvSpPr/>
          <p:nvPr/>
        </p:nvSpPr>
        <p:spPr>
          <a:xfrm>
            <a:off x="197971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32" name="Conector de seta reta 31"/>
          <p:cNvCxnSpPr>
            <a:stCxn id="16" idx="0"/>
            <a:endCxn id="30" idx="2"/>
          </p:cNvCxnSpPr>
          <p:nvPr/>
        </p:nvCxnSpPr>
        <p:spPr>
          <a:xfrm flipV="1">
            <a:off x="3419872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1619672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19672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49" name="Grupo 43"/>
          <p:cNvGrpSpPr/>
          <p:nvPr/>
        </p:nvGrpSpPr>
        <p:grpSpPr>
          <a:xfrm>
            <a:off x="4860032" y="2852936"/>
            <a:ext cx="1440160" cy="1800200"/>
            <a:chOff x="3851920" y="1916832"/>
            <a:chExt cx="1440160" cy="864096"/>
          </a:xfrm>
        </p:grpSpPr>
        <p:cxnSp>
          <p:nvCxnSpPr>
            <p:cNvPr id="50" name="Conector reto 49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tângulo 24"/>
          <p:cNvSpPr/>
          <p:nvPr/>
        </p:nvSpPr>
        <p:spPr>
          <a:xfrm>
            <a:off x="60841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uiExpand="1" build="allAtOnce" animBg="1"/>
      <p:bldP spid="45" grpId="0"/>
      <p:bldP spid="48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Acesso simultâneo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70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101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5508104" y="5805264"/>
            <a:ext cx="1440160" cy="720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Contagem corrompida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uiExpand="1" build="allAtOnce" animBg="1"/>
      <p:bldP spid="75" grpId="0" uiExpand="1" build="allAtOnce" animBg="1"/>
      <p:bldP spid="97" grpId="0"/>
      <p:bldP spid="98" grpId="0"/>
      <p:bldP spid="99" grpId="0"/>
      <p:bldP spid="100" grpId="0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Bloqueio de método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1700808"/>
            <a:ext cx="7098704" cy="453223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class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ContadorAcessos</a:t>
            </a:r>
            <a:r>
              <a:rPr lang="pt-BR" sz="24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b="1" u="sng" dirty="0" err="1" smtClean="0"/>
              <a:t>contarAcessos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int</a:t>
            </a:r>
            <a:r>
              <a:rPr lang="pt-BR" sz="2400" dirty="0" smtClean="0"/>
              <a:t> qtd = </a:t>
            </a:r>
            <a:r>
              <a:rPr lang="pt-BR" sz="2400" dirty="0" err="1" smtClean="0"/>
              <a:t>lerQtdAcessos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qtd++;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gravarQtdAcessos</a:t>
            </a:r>
            <a:r>
              <a:rPr lang="pt-BR" sz="2400" dirty="0" smtClean="0"/>
              <a:t>(qtd);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	</a:t>
            </a:r>
            <a:r>
              <a:rPr lang="pt-BR" sz="2400" dirty="0" err="1" smtClean="0"/>
              <a:t>return</a:t>
            </a:r>
            <a:r>
              <a:rPr lang="pt-BR" sz="2400" dirty="0" smtClean="0"/>
              <a:t> qtd;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1081088" algn="l"/>
              </a:tabLst>
            </a:pPr>
            <a:r>
              <a:rPr lang="pt-BR" sz="2400" dirty="0" smtClean="0"/>
              <a:t>}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147248" cy="1143000"/>
          </a:xfrm>
        </p:spPr>
        <p:txBody>
          <a:bodyPr/>
          <a:lstStyle/>
          <a:p>
            <a:r>
              <a:rPr lang="pt-BR" dirty="0" smtClean="0"/>
              <a:t>Sincronização – </a:t>
            </a:r>
            <a:r>
              <a:rPr lang="pt-BR" sz="3600" dirty="0" smtClean="0"/>
              <a:t>Bloqueio de método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cxnSp>
        <p:nvCxnSpPr>
          <p:cNvPr id="7" name="Conector de seta reta 6"/>
          <p:cNvCxnSpPr>
            <a:stCxn id="75" idx="0"/>
          </p:cNvCxnSpPr>
          <p:nvPr/>
        </p:nvCxnSpPr>
        <p:spPr>
          <a:xfrm flipV="1">
            <a:off x="7380312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092280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t2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940152" y="4293096"/>
            <a:ext cx="2880320" cy="64807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y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18" name="Conector de seta reta 17"/>
          <p:cNvCxnSpPr>
            <a:endCxn id="17" idx="2"/>
          </p:cNvCxnSpPr>
          <p:nvPr/>
        </p:nvCxnSpPr>
        <p:spPr>
          <a:xfrm flipV="1">
            <a:off x="7380312" y="4941168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44"/>
          <p:cNvGrpSpPr/>
          <p:nvPr/>
        </p:nvGrpSpPr>
        <p:grpSpPr>
          <a:xfrm rot="16200000" flipH="1" flipV="1">
            <a:off x="5652120" y="4077072"/>
            <a:ext cx="360040" cy="2088232"/>
            <a:chOff x="3851920" y="1916832"/>
            <a:chExt cx="1440160" cy="864096"/>
          </a:xfrm>
        </p:grpSpPr>
        <p:cxnSp>
          <p:nvCxnSpPr>
            <p:cNvPr id="46" name="Conector reto 45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ector de seta reta 61"/>
          <p:cNvCxnSpPr>
            <a:stCxn id="73" idx="0"/>
          </p:cNvCxnSpPr>
          <p:nvPr/>
        </p:nvCxnSpPr>
        <p:spPr>
          <a:xfrm flipV="1">
            <a:off x="1763688" y="1628800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62"/>
          <p:cNvSpPr/>
          <p:nvPr/>
        </p:nvSpPr>
        <p:spPr>
          <a:xfrm>
            <a:off x="1475656" y="580526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t1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4" name="Retângulo de cantos arredondados 63"/>
          <p:cNvSpPr/>
          <p:nvPr/>
        </p:nvSpPr>
        <p:spPr>
          <a:xfrm>
            <a:off x="3347864" y="3933056"/>
            <a:ext cx="2376264" cy="2088232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4139952" y="6021288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heap</a:t>
            </a:r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323528" y="4221088"/>
            <a:ext cx="2880320" cy="79208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u="sng" dirty="0" err="1" smtClean="0">
                <a:solidFill>
                  <a:schemeClr val="tx1"/>
                </a:solidFill>
              </a:rPr>
              <a:t>ContadorAcessos</a:t>
            </a:r>
            <a:r>
              <a:rPr lang="pt-BR" sz="1600" dirty="0" smtClean="0">
                <a:solidFill>
                  <a:schemeClr val="tx1"/>
                </a:solidFill>
              </a:rPr>
              <a:t>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 = ... 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x = </a:t>
            </a:r>
            <a:r>
              <a:rPr lang="pt-BR" sz="1600" b="1" dirty="0" err="1" smtClean="0">
                <a:solidFill>
                  <a:srgbClr val="FFC000"/>
                </a:solidFill>
              </a:rPr>
              <a:t>obj</a:t>
            </a:r>
            <a:r>
              <a:rPr lang="pt-BR" sz="1600" dirty="0" smtClean="0">
                <a:solidFill>
                  <a:schemeClr val="tx1"/>
                </a:solidFill>
              </a:rPr>
              <a:t>.</a:t>
            </a:r>
            <a:r>
              <a:rPr lang="pt-BR" sz="1600" u="sng" dirty="0" err="1" smtClean="0">
                <a:solidFill>
                  <a:schemeClr val="tx1"/>
                </a:solidFill>
              </a:rPr>
              <a:t>contarAcessos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</p:txBody>
      </p:sp>
      <p:cxnSp>
        <p:nvCxnSpPr>
          <p:cNvPr id="67" name="Conector de seta reta 66"/>
          <p:cNvCxnSpPr>
            <a:endCxn id="66" idx="2"/>
          </p:cNvCxnSpPr>
          <p:nvPr/>
        </p:nvCxnSpPr>
        <p:spPr>
          <a:xfrm flipV="1">
            <a:off x="1763688" y="501317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211960" y="5085184"/>
            <a:ext cx="64807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obj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47</a:t>
            </a:r>
            <a:endParaRPr lang="pt-BR" dirty="0"/>
          </a:p>
        </p:txBody>
      </p:sp>
      <p:grpSp>
        <p:nvGrpSpPr>
          <p:cNvPr id="5" name="Grupo 43"/>
          <p:cNvGrpSpPr/>
          <p:nvPr/>
        </p:nvGrpSpPr>
        <p:grpSpPr>
          <a:xfrm rot="16200000" flipH="1">
            <a:off x="2483768" y="3573016"/>
            <a:ext cx="432048" cy="3024336"/>
            <a:chOff x="3851920" y="1916832"/>
            <a:chExt cx="1440160" cy="864096"/>
          </a:xfrm>
        </p:grpSpPr>
        <p:cxnSp>
          <p:nvCxnSpPr>
            <p:cNvPr id="71" name="Conector reto 70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tângulo de cantos arredondados 72"/>
          <p:cNvSpPr/>
          <p:nvPr/>
        </p:nvSpPr>
        <p:spPr>
          <a:xfrm>
            <a:off x="323528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74" name="Conector de seta reta 73"/>
          <p:cNvCxnSpPr>
            <a:stCxn id="66" idx="0"/>
            <a:endCxn id="73" idx="2"/>
          </p:cNvCxnSpPr>
          <p:nvPr/>
        </p:nvCxnSpPr>
        <p:spPr>
          <a:xfrm flipV="1">
            <a:off x="1763688" y="342900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de cantos arredondados 74"/>
          <p:cNvSpPr/>
          <p:nvPr/>
        </p:nvSpPr>
        <p:spPr>
          <a:xfrm>
            <a:off x="5940152" y="2204864"/>
            <a:ext cx="2880320" cy="12241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 err="1" smtClean="0">
                <a:solidFill>
                  <a:schemeClr val="tx1"/>
                </a:solidFill>
              </a:rPr>
              <a:t>int</a:t>
            </a:r>
            <a:r>
              <a:rPr lang="pt-BR" sz="1600" dirty="0" smtClean="0">
                <a:solidFill>
                  <a:schemeClr val="tx1"/>
                </a:solidFill>
              </a:rPr>
              <a:t> qtd = </a:t>
            </a:r>
            <a:r>
              <a:rPr lang="pt-BR" sz="1600" dirty="0" err="1" smtClean="0">
                <a:solidFill>
                  <a:schemeClr val="tx1"/>
                </a:solidFill>
              </a:rPr>
              <a:t>lerQtdAcessos</a:t>
            </a:r>
            <a:r>
              <a:rPr lang="pt-BR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 smtClean="0">
                <a:solidFill>
                  <a:schemeClr val="tx1"/>
                </a:solidFill>
              </a:rPr>
              <a:t>qtd++;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gravarQtdAcessos</a:t>
            </a:r>
            <a:r>
              <a:rPr lang="pt-BR" sz="1600" dirty="0" smtClean="0">
                <a:solidFill>
                  <a:schemeClr val="tx1"/>
                </a:solidFill>
              </a:rPr>
              <a:t>(qtd);</a:t>
            </a:r>
          </a:p>
          <a:p>
            <a:r>
              <a:rPr lang="pt-BR" sz="1600" dirty="0" err="1" smtClean="0">
                <a:solidFill>
                  <a:schemeClr val="tx1"/>
                </a:solidFill>
              </a:rPr>
              <a:t>return</a:t>
            </a:r>
            <a:r>
              <a:rPr lang="pt-BR" sz="1600" dirty="0" smtClean="0">
                <a:solidFill>
                  <a:schemeClr val="tx1"/>
                </a:solidFill>
              </a:rPr>
              <a:t> qtd;</a:t>
            </a:r>
          </a:p>
        </p:txBody>
      </p:sp>
      <p:cxnSp>
        <p:nvCxnSpPr>
          <p:cNvPr id="87" name="Conector de seta reta 86"/>
          <p:cNvCxnSpPr>
            <a:stCxn id="17" idx="0"/>
            <a:endCxn id="75" idx="2"/>
          </p:cNvCxnSpPr>
          <p:nvPr/>
        </p:nvCxnSpPr>
        <p:spPr>
          <a:xfrm flipV="1">
            <a:off x="7380312" y="3429000"/>
            <a:ext cx="0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tângulo 96"/>
          <p:cNvSpPr/>
          <p:nvPr/>
        </p:nvSpPr>
        <p:spPr>
          <a:xfrm>
            <a:off x="1835696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metodoX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8" name="Retângulo 97"/>
          <p:cNvSpPr/>
          <p:nvPr/>
        </p:nvSpPr>
        <p:spPr>
          <a:xfrm>
            <a:off x="1835696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5652120" y="3861048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metodoY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652120" y="1844824"/>
            <a:ext cx="16561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 smtClean="0">
                <a:solidFill>
                  <a:srgbClr val="FFC000"/>
                </a:solidFill>
              </a:rPr>
              <a:t>contarAcessos</a:t>
            </a:r>
            <a:r>
              <a:rPr lang="pt-BR" sz="1600" dirty="0" smtClean="0">
                <a:solidFill>
                  <a:srgbClr val="FFC000"/>
                </a:solidFill>
              </a:rPr>
              <a:t>()</a:t>
            </a:r>
            <a:endParaRPr lang="pt-BR" sz="1600" dirty="0">
              <a:solidFill>
                <a:srgbClr val="FFC000"/>
              </a:solidFill>
            </a:endParaRPr>
          </a:p>
        </p:txBody>
      </p:sp>
      <p:grpSp>
        <p:nvGrpSpPr>
          <p:cNvPr id="6" name="Grupo 43"/>
          <p:cNvGrpSpPr/>
          <p:nvPr/>
        </p:nvGrpSpPr>
        <p:grpSpPr>
          <a:xfrm>
            <a:off x="3203848" y="2852936"/>
            <a:ext cx="1152128" cy="1800200"/>
            <a:chOff x="3851920" y="1916832"/>
            <a:chExt cx="1440160" cy="864096"/>
          </a:xfrm>
        </p:grpSpPr>
        <p:cxnSp>
          <p:nvCxnSpPr>
            <p:cNvPr id="102" name="Conector reto 101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3"/>
          <p:cNvGrpSpPr/>
          <p:nvPr/>
        </p:nvGrpSpPr>
        <p:grpSpPr>
          <a:xfrm flipH="1">
            <a:off x="4652392" y="2852936"/>
            <a:ext cx="1287760" cy="1800200"/>
            <a:chOff x="3851920" y="1916832"/>
            <a:chExt cx="1440160" cy="864096"/>
          </a:xfrm>
        </p:grpSpPr>
        <p:cxnSp>
          <p:nvCxnSpPr>
            <p:cNvPr id="105" name="Conector reto 104"/>
            <p:cNvCxnSpPr/>
            <p:nvPr/>
          </p:nvCxnSpPr>
          <p:spPr>
            <a:xfrm>
              <a:off x="3851920" y="1916832"/>
              <a:ext cx="1440160" cy="0"/>
            </a:xfrm>
            <a:prstGeom prst="line">
              <a:avLst/>
            </a:prstGeom>
            <a:ln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/>
            <p:cNvCxnSpPr/>
            <p:nvPr/>
          </p:nvCxnSpPr>
          <p:spPr>
            <a:xfrm>
              <a:off x="5292080" y="1916832"/>
              <a:ext cx="0" cy="864096"/>
            </a:xfrm>
            <a:prstGeom prst="straightConnector1">
              <a:avLst/>
            </a:prstGeom>
            <a:ln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tângulo 41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48</a:t>
            </a:r>
            <a:endParaRPr lang="pt-BR" dirty="0"/>
          </a:p>
        </p:txBody>
      </p:sp>
      <p:grpSp>
        <p:nvGrpSpPr>
          <p:cNvPr id="85" name="Grupo 84"/>
          <p:cNvGrpSpPr/>
          <p:nvPr/>
        </p:nvGrpSpPr>
        <p:grpSpPr>
          <a:xfrm>
            <a:off x="2771800" y="2996952"/>
            <a:ext cx="360040" cy="360040"/>
            <a:chOff x="3707904" y="1268760"/>
            <a:chExt cx="1440160" cy="1440160"/>
          </a:xfrm>
        </p:grpSpPr>
        <p:sp>
          <p:nvSpPr>
            <p:cNvPr id="38" name="Elipse 3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to 79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o 85"/>
          <p:cNvGrpSpPr/>
          <p:nvPr/>
        </p:nvGrpSpPr>
        <p:grpSpPr>
          <a:xfrm>
            <a:off x="8388424" y="2996952"/>
            <a:ext cx="360040" cy="360040"/>
            <a:chOff x="3707904" y="1268760"/>
            <a:chExt cx="1440160" cy="1440160"/>
          </a:xfrm>
        </p:grpSpPr>
        <p:sp>
          <p:nvSpPr>
            <p:cNvPr id="88" name="Elipse 87"/>
            <p:cNvSpPr/>
            <p:nvPr/>
          </p:nvSpPr>
          <p:spPr>
            <a:xfrm>
              <a:off x="3707904" y="1268760"/>
              <a:ext cx="1440160" cy="144016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9" name="Conector reto 88"/>
            <p:cNvCxnSpPr/>
            <p:nvPr/>
          </p:nvCxnSpPr>
          <p:spPr>
            <a:xfrm>
              <a:off x="4427984" y="1988840"/>
              <a:ext cx="288032" cy="36004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/>
            <p:cNvCxnSpPr/>
            <p:nvPr/>
          </p:nvCxnSpPr>
          <p:spPr>
            <a:xfrm flipV="1">
              <a:off x="4427984" y="1628800"/>
              <a:ext cx="0" cy="36004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/>
            <p:cNvCxnSpPr/>
            <p:nvPr/>
          </p:nvCxnSpPr>
          <p:spPr>
            <a:xfrm>
              <a:off x="3779912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>
              <a:off x="4932040" y="198884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 flipV="1">
              <a:off x="4427984" y="1340768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 flipV="1">
              <a:off x="4427984" y="2492896"/>
              <a:ext cx="0" cy="14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tângulo 82"/>
          <p:cNvSpPr/>
          <p:nvPr/>
        </p:nvSpPr>
        <p:spPr>
          <a:xfrm>
            <a:off x="4283968" y="4725144"/>
            <a:ext cx="504056" cy="36004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49</a:t>
            </a:r>
            <a:endParaRPr lang="pt-BR" dirty="0"/>
          </a:p>
        </p:txBody>
      </p:sp>
      <p:sp>
        <p:nvSpPr>
          <p:cNvPr id="96" name="Lock"/>
          <p:cNvSpPr>
            <a:spLocks noEditPoints="1" noChangeArrowheads="1"/>
          </p:cNvSpPr>
          <p:nvPr/>
        </p:nvSpPr>
        <p:spPr bwMode="auto">
          <a:xfrm>
            <a:off x="4143372" y="4572008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1" name="Lock"/>
          <p:cNvSpPr>
            <a:spLocks noEditPoints="1" noChangeArrowheads="1"/>
          </p:cNvSpPr>
          <p:nvPr/>
        </p:nvSpPr>
        <p:spPr bwMode="auto">
          <a:xfrm>
            <a:off x="2857488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104" name="Lock"/>
          <p:cNvSpPr>
            <a:spLocks noEditPoints="1" noChangeArrowheads="1"/>
          </p:cNvSpPr>
          <p:nvPr/>
        </p:nvSpPr>
        <p:spPr bwMode="auto">
          <a:xfrm>
            <a:off x="8501090" y="2285992"/>
            <a:ext cx="214314" cy="285752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pt-BR"/>
          </a:p>
        </p:txBody>
      </p:sp>
      <p:sp>
        <p:nvSpPr>
          <p:cNvPr id="70" name="Símbolo de 'Não' 69"/>
          <p:cNvSpPr/>
          <p:nvPr/>
        </p:nvSpPr>
        <p:spPr>
          <a:xfrm>
            <a:off x="8388424" y="2285992"/>
            <a:ext cx="360040" cy="36004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63" grpId="0"/>
      <p:bldP spid="66" grpId="0" animBg="1"/>
      <p:bldP spid="73" grpId="0" build="allAtOnce" animBg="1"/>
      <p:bldP spid="75" grpId="0" build="allAtOnce" animBg="1"/>
      <p:bldP spid="97" grpId="0"/>
      <p:bldP spid="98" grpId="0"/>
      <p:bldP spid="99" grpId="0"/>
      <p:bldP spid="100" grpId="0"/>
      <p:bldP spid="42" grpId="0" animBg="1"/>
      <p:bldP spid="83" grpId="0" animBg="1"/>
      <p:bldP spid="96" grpId="0" animBg="1"/>
      <p:bldP spid="96" grpId="1" animBg="1"/>
      <p:bldP spid="96" grpId="2" animBg="1"/>
      <p:bldP spid="96" grpId="3" animBg="1"/>
      <p:bldP spid="101" grpId="0" animBg="1"/>
      <p:bldP spid="101" grpId="1" animBg="1"/>
      <p:bldP spid="104" grpId="0" animBg="1"/>
      <p:bldP spid="104" grpId="1" animBg="1"/>
      <p:bldP spid="70" grpId="0" animBg="1"/>
      <p:bldP spid="7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dirty="0" smtClean="0"/>
              <a:t>Uma </a:t>
            </a:r>
            <a:r>
              <a:rPr lang="pt-BR" b="1" i="1" dirty="0" smtClean="0"/>
              <a:t>thread</a:t>
            </a:r>
            <a:r>
              <a:rPr lang="pt-BR" dirty="0" smtClean="0"/>
              <a:t> representa uma linha de execução de sua aplicação Java, onde as instruções são executadas uma por vez.</a:t>
            </a:r>
          </a:p>
          <a:p>
            <a:pPr>
              <a:spcBef>
                <a:spcPts val="3000"/>
              </a:spcBef>
            </a:pPr>
            <a:r>
              <a:rPr lang="pt-BR" dirty="0" smtClean="0"/>
              <a:t>Quando executamos uma aplicação Java, o JVM dá início à thread raiz da aplicação através do método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– </a:t>
            </a:r>
            <a:r>
              <a:rPr lang="pt-BR" sz="3600" dirty="0" smtClean="0"/>
              <a:t>Bloqueio de método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A sincronização geralmente é utilizada em diversos métodos da mesma classe: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03648" y="2708920"/>
            <a:ext cx="6233120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Vector</a:t>
            </a:r>
            <a:r>
              <a:rPr lang="pt-BR" sz="2000" dirty="0" smtClean="0"/>
              <a:t>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boolean</a:t>
            </a:r>
            <a:r>
              <a:rPr lang="pt-BR" sz="2000" dirty="0" smtClean="0"/>
              <a:t> 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Object</a:t>
            </a:r>
            <a:r>
              <a:rPr lang="pt-BR" sz="2000" dirty="0" smtClean="0"/>
              <a:t> e)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</a:t>
            </a:r>
            <a:r>
              <a:rPr lang="pt-BR" sz="2000" dirty="0" smtClean="0"/>
              <a:t>...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}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remove(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</a:t>
            </a:r>
            <a:r>
              <a:rPr lang="pt-BR" sz="2000" dirty="0" smtClean="0"/>
              <a:t>...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}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 </a:t>
            </a:r>
            <a:r>
              <a:rPr lang="pt-BR" sz="2000" dirty="0" err="1" smtClean="0"/>
              <a:t>Object</a:t>
            </a:r>
            <a:r>
              <a:rPr lang="pt-BR" sz="2000" dirty="0" smtClean="0"/>
              <a:t> </a:t>
            </a:r>
            <a:r>
              <a:rPr lang="pt-BR" sz="2000" dirty="0" err="1" smtClean="0"/>
              <a:t>get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index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	</a:t>
            </a:r>
            <a:r>
              <a:rPr lang="pt-BR" sz="2000" dirty="0" smtClean="0"/>
              <a:t>...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	...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r>
              <a:rPr lang="pt-BR" sz="2000" dirty="0" smtClean="0"/>
              <a:t>}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– </a:t>
            </a:r>
            <a:r>
              <a:rPr lang="pt-BR" sz="3600" dirty="0" smtClean="0"/>
              <a:t>Bloqueio de </a:t>
            </a:r>
            <a:r>
              <a:rPr lang="pt-BR" sz="3600" dirty="0" smtClean="0"/>
              <a:t>trecho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755576" y="1600201"/>
            <a:ext cx="7499176" cy="964704"/>
          </a:xfrm>
        </p:spPr>
        <p:txBody>
          <a:bodyPr/>
          <a:lstStyle/>
          <a:p>
            <a:r>
              <a:rPr lang="pt-BR" dirty="0" smtClean="0"/>
              <a:t>Podemos também realizar a sincronização de apenas um trecho do código.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2164160" y="2708920"/>
            <a:ext cx="4712096" cy="3672408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ContadorAcessos</a:t>
            </a:r>
            <a:r>
              <a:rPr lang="pt-BR" sz="2000" dirty="0" smtClean="0"/>
              <a:t>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contarAcessos</a:t>
            </a:r>
            <a:r>
              <a:rPr lang="pt-BR" sz="2000" dirty="0" smtClean="0"/>
              <a:t>() </a:t>
            </a:r>
            <a:r>
              <a:rPr lang="pt-BR" sz="20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</a:t>
            </a:r>
            <a:r>
              <a:rPr lang="pt-BR" sz="2000" dirty="0" smtClean="0"/>
              <a:t>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	</a:t>
            </a:r>
            <a:r>
              <a:rPr lang="pt-BR" sz="20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000" dirty="0" smtClean="0"/>
              <a:t>(</a:t>
            </a:r>
            <a:r>
              <a:rPr lang="pt-BR" sz="2000" dirty="0" err="1" smtClean="0"/>
              <a:t>obj</a:t>
            </a:r>
            <a:r>
              <a:rPr lang="pt-BR" sz="20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}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</a:t>
            </a:r>
            <a:r>
              <a:rPr lang="pt-BR" sz="2000" dirty="0" smtClean="0"/>
              <a:t>}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	...</a:t>
            </a:r>
            <a:endParaRPr lang="pt-BR" sz="20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000" dirty="0" smtClean="0"/>
              <a:t>}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Sincronização – </a:t>
            </a:r>
            <a:r>
              <a:rPr lang="pt-BR" sz="3600" dirty="0" smtClean="0"/>
              <a:t>Bloqueio de </a:t>
            </a:r>
            <a:r>
              <a:rPr lang="pt-BR" sz="3600" dirty="0" smtClean="0"/>
              <a:t>trecho</a:t>
            </a:r>
            <a:endParaRPr lang="pt-BR" dirty="0" smtClean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1486000" y="1600200"/>
            <a:ext cx="6038328" cy="23328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  <a:endParaRPr lang="pt-BR" sz="2400" dirty="0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552581" y="4005064"/>
            <a:ext cx="5935254" cy="2376264"/>
          </a:xfrm>
          <a:ln>
            <a:noFill/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algumMetodo</a:t>
            </a:r>
            <a:r>
              <a:rPr lang="pt-BR" sz="2400" dirty="0" smtClean="0"/>
              <a:t>() </a:t>
            </a:r>
            <a:r>
              <a:rPr lang="pt-BR" sz="2400" dirty="0" smtClean="0"/>
              <a:t>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</a:t>
            </a:r>
            <a:r>
              <a:rPr lang="pt-BR" sz="2400" b="1" dirty="0" err="1" smtClean="0">
                <a:solidFill>
                  <a:srgbClr val="FFC000"/>
                </a:solidFill>
              </a:rPr>
              <a:t>synchronized</a:t>
            </a:r>
            <a:r>
              <a:rPr lang="pt-BR" sz="2400" dirty="0" smtClean="0"/>
              <a:t>(</a:t>
            </a:r>
            <a:r>
              <a:rPr lang="pt-BR" sz="2400" b="1" dirty="0" err="1" smtClean="0"/>
              <a:t>this</a:t>
            </a:r>
            <a:r>
              <a:rPr lang="pt-BR" sz="2400" dirty="0" smtClean="0"/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	...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	</a:t>
            </a:r>
            <a:r>
              <a:rPr lang="pt-BR" sz="2400" dirty="0" smtClean="0"/>
              <a:t>}</a:t>
            </a:r>
            <a:endParaRPr lang="pt-BR" sz="2400" dirty="0" smtClean="0"/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  <a:tab pos="1441450" algn="l"/>
              </a:tabLst>
            </a:pPr>
            <a:r>
              <a:rPr lang="pt-BR" sz="2400" dirty="0" smtClean="0"/>
              <a:t>}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203848" y="3429000"/>
            <a:ext cx="2287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... é o mesmo que 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Deadlock</a:t>
            </a:r>
            <a:endParaRPr lang="pt-BR" dirty="0" smtClean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Interação entre threads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Introdução às threads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72000" y="1556792"/>
            <a:ext cx="0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923928" y="4509120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metodo1()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3923928" y="3645024"/>
            <a:ext cx="129614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metodo2()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3851920" y="1916832"/>
            <a:ext cx="144016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metodoN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4139952" y="2780928"/>
            <a:ext cx="84732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...()</a:t>
            </a:r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Através do uso de múltiplas threads podemos realizar o processamento simultâneo de partes diferentes de sua aplicação.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O desenvolvimento de aplicações que possuem múltiplas threads é chamada </a:t>
            </a:r>
            <a:r>
              <a:rPr lang="pt-BR" sz="2800" b="1" i="1" dirty="0" smtClean="0"/>
              <a:t>programação </a:t>
            </a:r>
            <a:r>
              <a:rPr lang="pt-BR" sz="2800" b="1" i="1" dirty="0" err="1" smtClean="0"/>
              <a:t>multithreaded</a:t>
            </a:r>
            <a:r>
              <a:rPr lang="pt-BR" sz="2800" dirty="0" smtClean="0"/>
              <a:t> ou </a:t>
            </a:r>
            <a:r>
              <a:rPr lang="pt-BR" sz="2800" b="1" i="1" dirty="0" smtClean="0"/>
              <a:t>programação concorrente</a:t>
            </a:r>
            <a:r>
              <a:rPr lang="pt-BR" sz="2800" dirty="0" smtClean="0"/>
              <a:t>.</a:t>
            </a:r>
            <a:endParaRPr lang="pt-BR" sz="2800" b="1" i="1" dirty="0" smtClean="0"/>
          </a:p>
          <a:p>
            <a:pPr>
              <a:spcBef>
                <a:spcPts val="3000"/>
              </a:spcBef>
            </a:pPr>
            <a:endParaRPr lang="pt-BR" sz="28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Programação </a:t>
            </a:r>
            <a:r>
              <a:rPr lang="pt-BR" dirty="0" err="1" smtClean="0"/>
              <a:t>multithreaded</a:t>
            </a:r>
            <a:endParaRPr lang="pt-BR" dirty="0" smtClean="0"/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4535996" y="1556792"/>
            <a:ext cx="36004" cy="38164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4067944" y="5373216"/>
            <a:ext cx="936104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cxnSp>
        <p:nvCxnSpPr>
          <p:cNvPr id="9" name="Conector de seta reta 8"/>
          <p:cNvCxnSpPr/>
          <p:nvPr/>
        </p:nvCxnSpPr>
        <p:spPr>
          <a:xfrm rot="16200000">
            <a:off x="1324347" y="3220268"/>
            <a:ext cx="332695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6012160" y="1556790"/>
            <a:ext cx="48005" cy="31683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7596336" y="1556790"/>
            <a:ext cx="0" cy="25922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987824" y="4869160"/>
            <a:ext cx="1536170" cy="2880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H="1">
            <a:off x="4523994" y="4725146"/>
            <a:ext cx="1488166" cy="273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6012160" y="4149081"/>
            <a:ext cx="1584176" cy="288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de cantos arredondados 27"/>
          <p:cNvSpPr/>
          <p:nvPr/>
        </p:nvSpPr>
        <p:spPr>
          <a:xfrm>
            <a:off x="2555776" y="4221088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2627784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x()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2627784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y()</a:t>
            </a:r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2627784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z()</a:t>
            </a:r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4211960" y="3429000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b()</a:t>
            </a:r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4211960" y="2636912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c()</a:t>
            </a:r>
            <a:endParaRPr lang="pt-BR" dirty="0"/>
          </a:p>
        </p:txBody>
      </p:sp>
      <p:sp>
        <p:nvSpPr>
          <p:cNvPr id="40" name="Retângulo de cantos arredondados 39"/>
          <p:cNvSpPr/>
          <p:nvPr/>
        </p:nvSpPr>
        <p:spPr>
          <a:xfrm>
            <a:off x="5652120" y="3429000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5724128" y="2636912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m()</a:t>
            </a:r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7236296" y="3284984"/>
            <a:ext cx="792088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7308304" y="220486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k()</a:t>
            </a:r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4211960" y="1844824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d()</a:t>
            </a:r>
            <a:endParaRPr lang="pt-BR" dirty="0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5724128" y="1844824"/>
            <a:ext cx="64807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n()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4211960" y="4221088"/>
            <a:ext cx="720080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a()</a:t>
            </a:r>
            <a:endParaRPr lang="pt-BR" dirty="0"/>
          </a:p>
        </p:txBody>
      </p:sp>
      <p:sp>
        <p:nvSpPr>
          <p:cNvPr id="48" name="Espaço Reservado para Número de Slide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u="sng" dirty="0" smtClean="0"/>
              <a:t>Forma 1</a:t>
            </a:r>
          </a:p>
          <a:p>
            <a:pPr marL="442913" indent="0">
              <a:spcBef>
                <a:spcPts val="3000"/>
              </a:spcBef>
              <a:buNone/>
            </a:pPr>
            <a:r>
              <a:rPr lang="pt-BR" sz="2400" dirty="0" smtClean="0"/>
              <a:t>Uma das formas mais simples de criar e executar uma nova thread é através da classe </a:t>
            </a:r>
            <a:r>
              <a:rPr lang="pt-BR" sz="2400" b="1" i="1" dirty="0" err="1" smtClean="0">
                <a:solidFill>
                  <a:srgbClr val="FFC000"/>
                </a:solidFill>
              </a:rPr>
              <a:t>java</a:t>
            </a:r>
            <a:r>
              <a:rPr lang="pt-BR" sz="2400" b="1" i="1" dirty="0" smtClean="0">
                <a:solidFill>
                  <a:srgbClr val="FFC000"/>
                </a:solidFill>
              </a:rPr>
              <a:t>.</a:t>
            </a:r>
            <a:r>
              <a:rPr lang="pt-BR" sz="2400" b="1" i="1" dirty="0" err="1" smtClean="0">
                <a:solidFill>
                  <a:srgbClr val="FFC000"/>
                </a:solidFill>
              </a:rPr>
              <a:t>lang</a:t>
            </a:r>
            <a:r>
              <a:rPr lang="pt-BR" sz="2400" b="1" i="1" dirty="0" smtClean="0">
                <a:solidFill>
                  <a:srgbClr val="FFC000"/>
                </a:solidFill>
              </a:rPr>
              <a:t>.Thread</a:t>
            </a:r>
            <a:r>
              <a:rPr lang="pt-BR" sz="2400" dirty="0" smtClean="0"/>
              <a:t>:</a:t>
            </a:r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Crie uma nova classe derivada (filha) da classe </a:t>
            </a:r>
            <a:r>
              <a:rPr lang="pt-BR" sz="2000" b="1" i="1" dirty="0" err="1" smtClean="0"/>
              <a:t>java</a:t>
            </a:r>
            <a:r>
              <a:rPr lang="pt-BR" sz="2000" b="1" i="1" dirty="0" smtClean="0"/>
              <a:t>.</a:t>
            </a:r>
            <a:r>
              <a:rPr lang="pt-BR" sz="2000" b="1" i="1" dirty="0" err="1" smtClean="0"/>
              <a:t>lang</a:t>
            </a:r>
            <a:r>
              <a:rPr lang="pt-BR" sz="2000" b="1" i="1" dirty="0" smtClean="0"/>
              <a:t>.Thread</a:t>
            </a:r>
            <a:r>
              <a:rPr lang="pt-BR" sz="2000" dirty="0" smtClean="0"/>
              <a:t> e sobrescreva o método </a:t>
            </a:r>
            <a:r>
              <a:rPr lang="pt-BR" sz="2000" b="1" i="1" dirty="0" err="1" smtClean="0">
                <a:solidFill>
                  <a:srgbClr val="FFC000"/>
                </a:solidFill>
              </a:rPr>
              <a:t>run</a:t>
            </a:r>
            <a:r>
              <a:rPr lang="pt-BR" sz="2000" b="1" i="1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inserindo as instruções a serem executadas pela nova thread</a:t>
            </a:r>
            <a:endParaRPr lang="pt-BR" sz="2000" b="1" i="1" dirty="0" smtClean="0"/>
          </a:p>
          <a:p>
            <a:pPr marL="854075" lvl="1" indent="-514350">
              <a:spcBef>
                <a:spcPts val="3000"/>
              </a:spcBef>
              <a:buFont typeface="+mj-lt"/>
              <a:buAutoNum type="arabicPeriod"/>
            </a:pPr>
            <a:r>
              <a:rPr lang="pt-BR" sz="2000" dirty="0" smtClean="0"/>
              <a:t>A partir de sua aplicação principal crie uma instância desta classe thread e execute o seu método </a:t>
            </a:r>
            <a:r>
              <a:rPr lang="pt-BR" sz="2000" b="1" i="1" dirty="0" smtClean="0">
                <a:solidFill>
                  <a:srgbClr val="FFC000"/>
                </a:solidFill>
              </a:rPr>
              <a:t>start()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600200"/>
            <a:ext cx="7344816" cy="4525963"/>
          </a:xfrm>
        </p:spPr>
        <p:txBody>
          <a:bodyPr/>
          <a:lstStyle/>
          <a:p>
            <a:pPr>
              <a:spcBef>
                <a:spcPts val="3000"/>
              </a:spcBef>
              <a:tabLst>
                <a:tab pos="539750" algn="l"/>
                <a:tab pos="984250" algn="l"/>
              </a:tabLst>
            </a:pPr>
            <a:r>
              <a:rPr lang="pt-BR" sz="2400" u="sng" dirty="0" smtClean="0"/>
              <a:t>Forma 1</a:t>
            </a:r>
          </a:p>
          <a:p>
            <a:pPr marL="0" indent="0">
              <a:spcBef>
                <a:spcPts val="0"/>
              </a:spcBef>
              <a:buNone/>
              <a:tabLst>
                <a:tab pos="539750" algn="l"/>
                <a:tab pos="984250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Thread</a:t>
            </a:r>
            <a:r>
              <a:rPr lang="pt-BR" sz="2000" dirty="0" smtClean="0"/>
              <a:t>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run</a:t>
            </a:r>
            <a:r>
              <a:rPr lang="pt-BR" sz="2000" dirty="0" smtClean="0"/>
              <a:t>()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&lt;instruções da thread secundária&gt;</a:t>
            </a: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endParaRPr lang="pt-BR" sz="2000" dirty="0" smtClean="0"/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Principal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(String[] </a:t>
            </a:r>
            <a:r>
              <a:rPr lang="pt-BR" sz="2000" dirty="0" err="1" smtClean="0"/>
              <a:t>args</a:t>
            </a:r>
            <a:r>
              <a:rPr lang="pt-BR" sz="2000" dirty="0" smtClean="0"/>
              <a:t>) {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Thread t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MinhaThread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t.</a:t>
            </a:r>
            <a:r>
              <a:rPr lang="pt-BR" sz="2000" dirty="0" err="1" smtClean="0">
                <a:solidFill>
                  <a:srgbClr val="FFC000"/>
                </a:solidFill>
              </a:rPr>
              <a:t>start</a:t>
            </a:r>
            <a:r>
              <a:rPr lang="pt-BR" sz="2000" dirty="0" smtClean="0"/>
              <a:t>();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	... </a:t>
            </a:r>
            <a:r>
              <a:rPr lang="pt-BR" sz="2000" dirty="0" smtClean="0">
                <a:solidFill>
                  <a:schemeClr val="accent3"/>
                </a:solidFill>
              </a:rPr>
              <a:t>&lt;demais instruções da thread principal&gt;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	}</a:t>
            </a:r>
          </a:p>
          <a:p>
            <a:pPr marL="900113" indent="0">
              <a:lnSpc>
                <a:spcPct val="90000"/>
              </a:lnSpc>
              <a:spcBef>
                <a:spcPts val="0"/>
              </a:spcBef>
              <a:buNone/>
              <a:tabLst>
                <a:tab pos="1344613" algn="l"/>
                <a:tab pos="1787525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49AD4-F76A-4E25-A0A5-9CD64D5A0A0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/>
          <p:cNvSpPr/>
          <p:nvPr/>
        </p:nvSpPr>
        <p:spPr>
          <a:xfrm>
            <a:off x="3059832" y="4797152"/>
            <a:ext cx="288032" cy="288032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85921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Criando e executando threads</a:t>
            </a:r>
          </a:p>
        </p:txBody>
      </p:sp>
      <p:cxnSp>
        <p:nvCxnSpPr>
          <p:cNvPr id="14" name="Conector de seta reta 13"/>
          <p:cNvCxnSpPr>
            <a:stCxn id="21" idx="0"/>
          </p:cNvCxnSpPr>
          <p:nvPr/>
        </p:nvCxnSpPr>
        <p:spPr>
          <a:xfrm flipV="1">
            <a:off x="3203848" y="1844824"/>
            <a:ext cx="0" cy="35283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de cantos arredondados 20"/>
          <p:cNvSpPr/>
          <p:nvPr/>
        </p:nvSpPr>
        <p:spPr>
          <a:xfrm>
            <a:off x="2699792" y="5373216"/>
            <a:ext cx="1008112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2267744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demais instruções da thread principal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98C9FA-8210-457C-A780-712100C8848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6012160" y="1916832"/>
            <a:ext cx="0" cy="28803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3203848" y="4797152"/>
            <a:ext cx="2808312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de cantos arredondados 18"/>
          <p:cNvSpPr/>
          <p:nvPr/>
        </p:nvSpPr>
        <p:spPr>
          <a:xfrm>
            <a:off x="5580112" y="4005064"/>
            <a:ext cx="864096" cy="576064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run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5076056" y="2636912"/>
            <a:ext cx="1872208" cy="108012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instruções da thread secundária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051720" y="4725144"/>
            <a:ext cx="108012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rgbClr val="FFC000"/>
                </a:solidFill>
              </a:rPr>
              <a:t>t.start</a:t>
            </a:r>
            <a:r>
              <a:rPr lang="pt-BR" dirty="0" smtClean="0">
                <a:solidFill>
                  <a:srgbClr val="FFC000"/>
                </a:solidFill>
              </a:rPr>
              <a:t>()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940152" y="1844824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C000"/>
                </a:solidFill>
              </a:rPr>
              <a:t>t</a:t>
            </a:r>
            <a:endParaRPr lang="pt-BR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 animBg="1"/>
      <p:bldP spid="19" grpId="0" animBg="1"/>
      <p:bldP spid="20" grpId="0" animBg="1"/>
      <p:bldP spid="30" grpId="0"/>
      <p:bldP spid="32" grpId="0"/>
    </p:bld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1380</TotalTime>
  <Words>1315</Words>
  <Application>Microsoft Office PowerPoint</Application>
  <PresentationFormat>Apresentação na tela (4:3)</PresentationFormat>
  <Paragraphs>415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Técnica</vt:lpstr>
      <vt:lpstr>Threads</vt:lpstr>
      <vt:lpstr>Threads</vt:lpstr>
      <vt:lpstr>Introdução às threads</vt:lpstr>
      <vt:lpstr>Introdução às threads</vt:lpstr>
      <vt:lpstr>Programação multithreaded</vt:lpstr>
      <vt:lpstr>Programação multithreaded</vt:lpstr>
      <vt:lpstr>Criando e executando threads</vt:lpstr>
      <vt:lpstr>Criando e executando threads</vt:lpstr>
      <vt:lpstr>Criando e executando threads</vt:lpstr>
      <vt:lpstr>Criando e executando threads</vt:lpstr>
      <vt:lpstr>Criando e executando threads</vt:lpstr>
      <vt:lpstr>Prioridade da thread</vt:lpstr>
      <vt:lpstr>Prioridade da thread</vt:lpstr>
      <vt:lpstr>Nome da thread</vt:lpstr>
      <vt:lpstr>Thread atual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Estados da thread</vt:lpstr>
      <vt:lpstr>Sincronização</vt:lpstr>
      <vt:lpstr>Sincronização – Classe exemplo</vt:lpstr>
      <vt:lpstr>Sincronização – Acesso simples</vt:lpstr>
      <vt:lpstr>Sincronização – Acesso simultâneo</vt:lpstr>
      <vt:lpstr>Sincronização – Bloqueio de método</vt:lpstr>
      <vt:lpstr>Sincronização – Bloqueio de método</vt:lpstr>
      <vt:lpstr>Sincronização – Bloqueio de método</vt:lpstr>
      <vt:lpstr>Sincronização – Bloqueio de trecho</vt:lpstr>
      <vt:lpstr>Sincronização – Bloqueio de trecho</vt:lpstr>
      <vt:lpstr>Deadlock</vt:lpstr>
      <vt:lpstr>Interação entre threads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Sandro Vieira</dc:creator>
  <cp:lastModifiedBy>Sandro</cp:lastModifiedBy>
  <cp:revision>280</cp:revision>
  <dcterms:created xsi:type="dcterms:W3CDTF">2011-12-17T14:07:49Z</dcterms:created>
  <dcterms:modified xsi:type="dcterms:W3CDTF">2012-04-24T03:28:41Z</dcterms:modified>
</cp:coreProperties>
</file>