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307" r:id="rId3"/>
    <p:sldId id="298" r:id="rId4"/>
    <p:sldId id="308" r:id="rId5"/>
    <p:sldId id="309" r:id="rId6"/>
    <p:sldId id="311" r:id="rId7"/>
    <p:sldId id="299" r:id="rId8"/>
    <p:sldId id="312" r:id="rId9"/>
    <p:sldId id="300" r:id="rId10"/>
    <p:sldId id="301" r:id="rId11"/>
    <p:sldId id="313" r:id="rId12"/>
    <p:sldId id="314" r:id="rId13"/>
    <p:sldId id="302" r:id="rId14"/>
    <p:sldId id="303" r:id="rId15"/>
    <p:sldId id="304" r:id="rId16"/>
    <p:sldId id="305" r:id="rId17"/>
    <p:sldId id="306" r:id="rId1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9248" autoAdjust="0"/>
    <p:restoredTop sz="94761" autoAdjust="0"/>
  </p:normalViewPr>
  <p:slideViewPr>
    <p:cSldViewPr>
      <p:cViewPr varScale="1">
        <p:scale>
          <a:sx n="65" d="100"/>
          <a:sy n="65" d="100"/>
        </p:scale>
        <p:origin x="-120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4702074-120E-4785-BA40-16F51B31DE2D}" type="datetimeFigureOut">
              <a:rPr lang="pt-BR"/>
              <a:pPr>
                <a:defRPr/>
              </a:pPr>
              <a:t>28/03/2012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935B8E8-55BE-43E9-B7F8-2CD1361E8E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2E92D5-4F32-46E2-B1A2-F1D00197469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0EB1A8-9A1B-439F-BE49-8D11002AD842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EAE18-C636-4D3D-9F95-3FCA0B842D45}" type="datetime1">
              <a:rPr lang="pt-BR" smtClean="0"/>
              <a:pPr>
                <a:defRPr/>
              </a:pPr>
              <a:t>28/03/2012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7CE35-1A4B-4A51-8D57-ADEC1E3C96C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4A3D3-5B4D-45DA-8C8E-19C4D994E33A}" type="datetime1">
              <a:rPr lang="pt-BR" smtClean="0"/>
              <a:pPr>
                <a:defRPr/>
              </a:pPr>
              <a:t>28/03/2012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CEC5B-5D93-48C2-AF3D-0D1931C0E6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E6C37-8D47-4946-A388-85E196D56337}" type="datetime1">
              <a:rPr lang="pt-BR" smtClean="0"/>
              <a:pPr>
                <a:defRPr/>
              </a:pPr>
              <a:t>28/03/2012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B6551-8E9D-49C5-A089-BC7B284EAC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D4B17-8FAD-4263-8702-C8F840AC2F17}" type="datetime1">
              <a:rPr lang="pt-BR" smtClean="0"/>
              <a:pPr>
                <a:defRPr/>
              </a:pPr>
              <a:t>28/03/2012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5E3EF-F5EF-4A0A-A70F-386D7016207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00801-3C23-4036-B833-95751CDCE6DB}" type="datetime1">
              <a:rPr lang="pt-BR" smtClean="0"/>
              <a:pPr>
                <a:defRPr/>
              </a:pPr>
              <a:t>28/03/2012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796F4-7061-4A83-B1B9-830FD5CD31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508DA-4059-4A34-A5D4-642F1B2370CB}" type="datetime1">
              <a:rPr lang="pt-BR" smtClean="0"/>
              <a:pPr>
                <a:defRPr/>
              </a:pPr>
              <a:t>28/03/2012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0353C-197E-41F1-8003-59497973743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7012A-0175-4E0E-AC5E-215ED1B12051}" type="datetime1">
              <a:rPr lang="pt-BR" smtClean="0"/>
              <a:pPr>
                <a:defRPr/>
              </a:pPr>
              <a:t>28/03/2012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40E50-1B00-4EE9-B202-4A61DB493B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17521-F9EA-4F9C-A3AA-318E4BF6B3AB}" type="datetime1">
              <a:rPr lang="pt-BR" smtClean="0"/>
              <a:pPr>
                <a:defRPr/>
              </a:pPr>
              <a:t>28/03/2012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2B854-A166-47FF-8EDB-0087BE1C6EF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67F61-4CDF-4CCA-B80C-DD54FEB2AEE6}" type="datetime1">
              <a:rPr lang="pt-BR" smtClean="0"/>
              <a:pPr>
                <a:defRPr/>
              </a:pPr>
              <a:t>28/03/2012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3F366-2243-4C50-BAC0-515CEF3964C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5BDF8-221A-4440-AFE3-C1108CD620F1}" type="datetime1">
              <a:rPr lang="pt-BR" smtClean="0"/>
              <a:pPr>
                <a:defRPr/>
              </a:pPr>
              <a:t>28/03/2012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DFC82-C668-4940-B280-543113D4C8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16F1D-51BF-4BFB-85F7-30FEB556F08B}" type="datetime1">
              <a:rPr lang="pt-BR" smtClean="0"/>
              <a:pPr>
                <a:defRPr/>
              </a:pPr>
              <a:t>28/03/2012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CCF41-8630-4848-BE6A-467232B68AD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149FEA3-11B5-4177-A397-B78A41E942ED}" type="datetime1">
              <a:rPr lang="pt-BR" smtClean="0"/>
              <a:pPr>
                <a:defRPr/>
              </a:pPr>
              <a:t>28/03/2012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84B39F9-501D-4503-B688-1949B7D22BA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57" r:id="rId2"/>
    <p:sldLayoutId id="2147483764" r:id="rId3"/>
    <p:sldLayoutId id="2147483758" r:id="rId4"/>
    <p:sldLayoutId id="2147483765" r:id="rId5"/>
    <p:sldLayoutId id="2147483759" r:id="rId6"/>
    <p:sldLayoutId id="2147483760" r:id="rId7"/>
    <p:sldLayoutId id="2147483766" r:id="rId8"/>
    <p:sldLayoutId id="2147483767" r:id="rId9"/>
    <p:sldLayoutId id="2147483761" r:id="rId10"/>
    <p:sldLayoutId id="214748376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err="1" smtClean="0"/>
              <a:t>Garbage</a:t>
            </a:r>
            <a:r>
              <a:rPr lang="pt-BR" cap="none" dirty="0" smtClean="0"/>
              <a:t> </a:t>
            </a:r>
            <a:r>
              <a:rPr lang="pt-BR" cap="none" dirty="0" err="1" smtClean="0"/>
              <a:t>Collector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Capítulo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finalize()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Ao coletar </a:t>
            </a:r>
            <a:r>
              <a:rPr lang="pt-BR" dirty="0" smtClean="0"/>
              <a:t>cada </a:t>
            </a:r>
            <a:r>
              <a:rPr lang="pt-BR" dirty="0" smtClean="0"/>
              <a:t>um dos objetos considerados lixo de memória, 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r>
              <a:rPr lang="pt-BR" dirty="0" smtClean="0"/>
              <a:t> executa para cada um deles o método </a:t>
            </a:r>
            <a:r>
              <a:rPr lang="pt-BR" dirty="0" smtClean="0">
                <a:solidFill>
                  <a:srgbClr val="FFC000"/>
                </a:solidFill>
              </a:rPr>
              <a:t>finalize()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O finalize() – também chamado de método </a:t>
            </a:r>
            <a:r>
              <a:rPr lang="pt-BR" i="1" dirty="0" err="1" smtClean="0"/>
              <a:t>destrutor</a:t>
            </a:r>
            <a:r>
              <a:rPr lang="pt-BR" dirty="0" smtClean="0"/>
              <a:t> – é um método presente na classe </a:t>
            </a:r>
            <a:r>
              <a:rPr lang="pt-BR" i="1" dirty="0" err="1" smtClean="0"/>
              <a:t>Object</a:t>
            </a:r>
            <a:r>
              <a:rPr lang="pt-BR" dirty="0" smtClean="0"/>
              <a:t> e, portanto, herdado por toda e qualquer classe presente na linguagem.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finalize()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O método finalize() possui a funcionalidade inversa ao método construtor.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É executado pelo GC quando o objeto é </a:t>
            </a:r>
            <a:r>
              <a:rPr lang="pt-BR" dirty="0" err="1" smtClean="0"/>
              <a:t>elimidado</a:t>
            </a:r>
            <a:r>
              <a:rPr lang="pt-BR" dirty="0" smtClean="0"/>
              <a:t> da memória.</a:t>
            </a:r>
          </a:p>
          <a:p>
            <a:pPr>
              <a:spcBef>
                <a:spcPts val="3000"/>
              </a:spcBef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finalize()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95325"/>
            <a:ext cx="7467600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Ao criar uma classe, podemos sobrescrever o método finalize() adicionando instruções de encerramento e finalização.</a:t>
            </a:r>
          </a:p>
          <a:p>
            <a:pPr marL="442913"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Cliente {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...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</a:t>
            </a:r>
            <a:r>
              <a:rPr lang="pt-BR" sz="2000" dirty="0" smtClean="0"/>
              <a:t>...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endParaRPr lang="pt-BR" sz="2000" dirty="0" smtClean="0"/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protected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void</a:t>
            </a:r>
            <a:r>
              <a:rPr lang="pt-BR" sz="2000" dirty="0" smtClean="0">
                <a:solidFill>
                  <a:srgbClr val="FFC000"/>
                </a:solidFill>
              </a:rPr>
              <a:t> finalize() {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	...</a:t>
            </a:r>
          </a:p>
          <a:p>
            <a:pPr marL="1976438" lvl="1" indent="6350" defTabSz="900113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</a:t>
            </a:r>
            <a:r>
              <a:rPr lang="pt-BR" sz="2000" dirty="0" smtClean="0"/>
              <a:t>	</a:t>
            </a:r>
            <a:r>
              <a:rPr lang="pt-BR" sz="2000" dirty="0" err="1" smtClean="0"/>
              <a:t>gravarDados</a:t>
            </a:r>
            <a:r>
              <a:rPr lang="pt-BR" sz="2000" dirty="0" smtClean="0"/>
              <a:t>();</a:t>
            </a:r>
          </a:p>
          <a:p>
            <a:pPr marL="1976438" lvl="1" indent="6350" defTabSz="900113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</a:t>
            </a:r>
            <a:r>
              <a:rPr lang="pt-BR" sz="2000" dirty="0" smtClean="0"/>
              <a:t>	</a:t>
            </a:r>
            <a:r>
              <a:rPr lang="pt-BR" sz="2000" dirty="0" err="1" smtClean="0"/>
              <a:t>enviarEmail</a:t>
            </a:r>
            <a:r>
              <a:rPr lang="pt-BR" sz="2000" dirty="0" smtClean="0"/>
              <a:t>();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...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}</a:t>
            </a:r>
            <a:endParaRPr lang="pt-BR" sz="2000" dirty="0" smtClean="0">
              <a:solidFill>
                <a:srgbClr val="FFC000"/>
              </a:solidFill>
            </a:endParaRP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}</a:t>
            </a:r>
            <a:endParaRPr lang="pt-BR" sz="2000" dirty="0" smtClean="0"/>
          </a:p>
          <a:p>
            <a:pPr>
              <a:spcBef>
                <a:spcPts val="3000"/>
              </a:spcBef>
            </a:pPr>
            <a:endParaRPr lang="pt-BR" sz="2400" dirty="0" smtClean="0"/>
          </a:p>
          <a:p>
            <a:pPr>
              <a:spcBef>
                <a:spcPts val="3000"/>
              </a:spcBef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Preparando o objeto para </a:t>
            </a:r>
            <a:r>
              <a:rPr lang="pt-BR" dirty="0" smtClean="0"/>
              <a:t>coleta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Obtendo dados sobre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Desabilitando 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Ciclo de vida dos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Objetos de referência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Funcionamento do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endParaRPr lang="pt-BR" dirty="0" smtClean="0"/>
          </a:p>
          <a:p>
            <a:r>
              <a:rPr lang="pt-BR" dirty="0" smtClean="0"/>
              <a:t>Execução do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endParaRPr lang="pt-BR" dirty="0" smtClean="0"/>
          </a:p>
          <a:p>
            <a:r>
              <a:rPr lang="pt-BR" dirty="0" smtClean="0"/>
              <a:t>O método finalize()</a:t>
            </a:r>
          </a:p>
          <a:p>
            <a:r>
              <a:rPr lang="pt-BR" dirty="0" smtClean="0"/>
              <a:t>Preparando o objeto para a coleta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Obtendo dados sobre memória</a:t>
            </a:r>
          </a:p>
          <a:p>
            <a:r>
              <a:rPr lang="pt-BR" dirty="0" smtClean="0"/>
              <a:t>Desabilitando 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endParaRPr lang="pt-BR" dirty="0" smtClean="0"/>
          </a:p>
          <a:p>
            <a:r>
              <a:rPr lang="pt-BR" dirty="0" smtClean="0"/>
              <a:t>Ciclo de vida dos objetos</a:t>
            </a:r>
          </a:p>
          <a:p>
            <a:r>
              <a:rPr lang="pt-BR" dirty="0" smtClean="0"/>
              <a:t>Objetos de referência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Introdução</a:t>
            </a:r>
          </a:p>
        </p:txBody>
      </p:sp>
      <p:sp>
        <p:nvSpPr>
          <p:cNvPr id="2765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Exploraremos aqui alguns aspectos da linguagem de programação Java quanto à  utilização da memória do computador.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Durante o seu ciclo de vida, uma aplicação Java consome recursos de memória conforme sua necessidade alocando espaços para reter as informações utilizadas durante o processamento.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065116"/>
            <a:ext cx="3898776" cy="3596132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 smtClean="0"/>
              <a:t>Cliente c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/>
              <a:t> Cliente();</a:t>
            </a:r>
          </a:p>
          <a:p>
            <a:pPr marL="0" indent="0">
              <a:buNone/>
            </a:pPr>
            <a:r>
              <a:rPr lang="pt-BR" sz="2400" dirty="0" smtClean="0"/>
              <a:t>Produto p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/>
              <a:t> Produto();</a:t>
            </a:r>
          </a:p>
          <a:p>
            <a:pPr marL="0" indent="0">
              <a:buNone/>
            </a:pPr>
            <a:r>
              <a:rPr lang="pt-BR" sz="2400" dirty="0" smtClean="0"/>
              <a:t>String s = </a:t>
            </a:r>
            <a:r>
              <a:rPr lang="pt-BR" sz="2400" dirty="0" smtClean="0">
                <a:solidFill>
                  <a:srgbClr val="FFC000"/>
                </a:solidFill>
              </a:rPr>
              <a:t>“Impacta”</a:t>
            </a:r>
            <a:r>
              <a:rPr lang="pt-BR" sz="2400" dirty="0" smtClean="0"/>
              <a:t>;</a:t>
            </a:r>
          </a:p>
          <a:p>
            <a:pPr marL="0" indent="0">
              <a:buNone/>
            </a:pPr>
            <a:r>
              <a:rPr lang="pt-BR" sz="2400" dirty="0" err="1" smtClean="0"/>
              <a:t>Object</a:t>
            </a:r>
            <a:r>
              <a:rPr lang="pt-BR" sz="2400" dirty="0" smtClean="0"/>
              <a:t> o = p;</a:t>
            </a:r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c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/>
              <a:t> Cliente();</a:t>
            </a:r>
          </a:p>
          <a:p>
            <a:pPr marL="0" indent="0">
              <a:buNone/>
            </a:pPr>
            <a:r>
              <a:rPr lang="pt-BR" sz="2400" dirty="0" smtClean="0"/>
              <a:t>p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/>
              <a:t> Produto();</a:t>
            </a:r>
          </a:p>
          <a:p>
            <a:pPr marL="0" indent="0">
              <a:buNone/>
            </a:pPr>
            <a:r>
              <a:rPr lang="pt-BR" sz="2400" dirty="0" smtClean="0"/>
              <a:t>s = </a:t>
            </a:r>
            <a:r>
              <a:rPr lang="pt-BR" sz="2400" dirty="0" err="1" smtClean="0"/>
              <a:t>null</a:t>
            </a:r>
            <a:r>
              <a:rPr lang="pt-BR" sz="2400" dirty="0" smtClean="0"/>
              <a:t>;</a:t>
            </a:r>
            <a:endParaRPr lang="pt-BR" sz="24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0353C-197E-41F1-8003-594979737431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652120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228184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7380312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6804248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220072" y="2348880"/>
            <a:ext cx="2952328" cy="345638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436096" y="3140968"/>
            <a:ext cx="792088" cy="648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6516216" y="3068960"/>
            <a:ext cx="432048" cy="86409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7236296" y="3284984"/>
            <a:ext cx="648072" cy="432048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7" name="Conector angulado 26"/>
          <p:cNvCxnSpPr>
            <a:stCxn id="7" idx="2"/>
          </p:cNvCxnSpPr>
          <p:nvPr/>
        </p:nvCxnSpPr>
        <p:spPr>
          <a:xfrm rot="16200000" flipH="1">
            <a:off x="5994158" y="2474894"/>
            <a:ext cx="1008112" cy="1800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6" idx="2"/>
            <a:endCxn id="14" idx="0"/>
          </p:cNvCxnSpPr>
          <p:nvPr/>
        </p:nvCxnSpPr>
        <p:spPr>
          <a:xfrm>
            <a:off x="5832140" y="2060848"/>
            <a:ext cx="0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angulado 66"/>
          <p:cNvCxnSpPr>
            <a:stCxn id="10" idx="2"/>
          </p:cNvCxnSpPr>
          <p:nvPr/>
        </p:nvCxnSpPr>
        <p:spPr>
          <a:xfrm rot="5400000">
            <a:off x="6426206" y="2510898"/>
            <a:ext cx="1008112" cy="1080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>
            <a:stCxn id="8" idx="2"/>
            <a:endCxn id="19" idx="0"/>
          </p:cNvCxnSpPr>
          <p:nvPr/>
        </p:nvCxnSpPr>
        <p:spPr>
          <a:xfrm>
            <a:off x="7560332" y="2060848"/>
            <a:ext cx="0" cy="12241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tângulo 102"/>
          <p:cNvSpPr/>
          <p:nvPr/>
        </p:nvSpPr>
        <p:spPr>
          <a:xfrm>
            <a:off x="5652120" y="4437112"/>
            <a:ext cx="792088" cy="648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4" name="Retângulo 103"/>
          <p:cNvSpPr/>
          <p:nvPr/>
        </p:nvSpPr>
        <p:spPr>
          <a:xfrm>
            <a:off x="7164288" y="4365104"/>
            <a:ext cx="432048" cy="86409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05" name="Conector angulado 26"/>
          <p:cNvCxnSpPr>
            <a:stCxn id="7" idx="0"/>
            <a:endCxn id="104" idx="3"/>
          </p:cNvCxnSpPr>
          <p:nvPr/>
        </p:nvCxnSpPr>
        <p:spPr>
          <a:xfrm rot="16200000" flipH="1">
            <a:off x="5454098" y="2654914"/>
            <a:ext cx="3096344" cy="1188132"/>
          </a:xfrm>
          <a:prstGeom prst="bentConnector4">
            <a:avLst>
              <a:gd name="adj1" fmla="val -7383"/>
              <a:gd name="adj2" fmla="val 1713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angulado 105"/>
          <p:cNvCxnSpPr>
            <a:stCxn id="6" idx="1"/>
            <a:endCxn id="103" idx="1"/>
          </p:cNvCxnSpPr>
          <p:nvPr/>
        </p:nvCxnSpPr>
        <p:spPr>
          <a:xfrm rot="10800000" flipV="1">
            <a:off x="5652120" y="1880828"/>
            <a:ext cx="12700" cy="2880320"/>
          </a:xfrm>
          <a:prstGeom prst="bentConnector3">
            <a:avLst>
              <a:gd name="adj1" fmla="val 586452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4" grpId="0" animBg="1"/>
      <p:bldP spid="17" grpId="0" animBg="1"/>
      <p:bldP spid="19" grpId="0" animBg="1"/>
      <p:bldP spid="103" grpId="0" animBg="1"/>
      <p:bldP spid="10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0353C-197E-41F1-8003-594979737431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652120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228184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7380312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6804248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220072" y="2348880"/>
            <a:ext cx="2952328" cy="345638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436096" y="3140968"/>
            <a:ext cx="792088" cy="648072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6516216" y="3068960"/>
            <a:ext cx="432048" cy="86409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7236296" y="3284984"/>
            <a:ext cx="648072" cy="432048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7" name="Conector angulado 26"/>
          <p:cNvCxnSpPr>
            <a:stCxn id="7" idx="0"/>
            <a:endCxn id="92" idx="3"/>
          </p:cNvCxnSpPr>
          <p:nvPr/>
        </p:nvCxnSpPr>
        <p:spPr>
          <a:xfrm rot="16200000" flipH="1">
            <a:off x="5454098" y="2654914"/>
            <a:ext cx="3096344" cy="1188132"/>
          </a:xfrm>
          <a:prstGeom prst="bentConnector4">
            <a:avLst>
              <a:gd name="adj1" fmla="val -7383"/>
              <a:gd name="adj2" fmla="val 1713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angulado 66"/>
          <p:cNvCxnSpPr>
            <a:stCxn id="10" idx="2"/>
          </p:cNvCxnSpPr>
          <p:nvPr/>
        </p:nvCxnSpPr>
        <p:spPr>
          <a:xfrm rot="5400000">
            <a:off x="6426206" y="2510898"/>
            <a:ext cx="1008112" cy="1080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tângulo 81"/>
          <p:cNvSpPr/>
          <p:nvPr/>
        </p:nvSpPr>
        <p:spPr>
          <a:xfrm>
            <a:off x="5652120" y="4437112"/>
            <a:ext cx="792088" cy="648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3" name="Conector angulado 82"/>
          <p:cNvCxnSpPr>
            <a:stCxn id="6" idx="1"/>
            <a:endCxn id="82" idx="1"/>
          </p:cNvCxnSpPr>
          <p:nvPr/>
        </p:nvCxnSpPr>
        <p:spPr>
          <a:xfrm rot="10800000" flipV="1">
            <a:off x="5652120" y="1880828"/>
            <a:ext cx="12700" cy="2880320"/>
          </a:xfrm>
          <a:prstGeom prst="bentConnector3">
            <a:avLst>
              <a:gd name="adj1" fmla="val 586451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tângulo 91"/>
          <p:cNvSpPr/>
          <p:nvPr/>
        </p:nvSpPr>
        <p:spPr>
          <a:xfrm>
            <a:off x="7164288" y="4365104"/>
            <a:ext cx="432048" cy="86409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970784" cy="4525963"/>
          </a:xfrm>
        </p:spPr>
        <p:txBody>
          <a:bodyPr/>
          <a:lstStyle/>
          <a:p>
            <a:r>
              <a:rPr lang="pt-BR" dirty="0" smtClean="0"/>
              <a:t>Após a execução de instruções, a memória do computador pode reter informações desnecessárias e não mais utilizadas pela aplicação</a:t>
            </a:r>
          </a:p>
          <a:p>
            <a:r>
              <a:rPr lang="pt-BR" dirty="0" smtClean="0"/>
              <a:t>Estas informações são consideradas </a:t>
            </a:r>
            <a:r>
              <a:rPr lang="pt-BR" b="1" dirty="0" smtClean="0"/>
              <a:t>lixo de memória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Em linguagens de programação como C e C++, tais alocações devem ser explicitamente removidas pela aplicação a fim de liberar estes espaços de memória.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A </a:t>
            </a:r>
            <a:r>
              <a:rPr lang="pt-BR" sz="2400" dirty="0" err="1" smtClean="0"/>
              <a:t>não-liberação</a:t>
            </a:r>
            <a:r>
              <a:rPr lang="pt-BR" sz="2400" dirty="0" smtClean="0"/>
              <a:t> destes recursos de memória pode acarretar a perda de performance da aplicação e impedir que outras informações mais importantes sejam carregadas, causando falhas como “</a:t>
            </a:r>
            <a:r>
              <a:rPr lang="pt-BR" sz="2400" i="1" dirty="0" smtClean="0"/>
              <a:t>out </a:t>
            </a:r>
            <a:r>
              <a:rPr lang="pt-BR" sz="2400" i="1" dirty="0" err="1" smtClean="0"/>
              <a:t>of</a:t>
            </a:r>
            <a:r>
              <a:rPr lang="pt-BR" sz="2400" i="1" dirty="0" smtClean="0"/>
              <a:t> memory</a:t>
            </a:r>
            <a:r>
              <a:rPr lang="pt-BR" sz="2400" dirty="0" smtClean="0"/>
              <a:t>”, “</a:t>
            </a:r>
            <a:r>
              <a:rPr lang="pt-BR" sz="2400" i="1" dirty="0" err="1" smtClean="0"/>
              <a:t>stack</a:t>
            </a:r>
            <a:r>
              <a:rPr lang="pt-BR" sz="2400" i="1" dirty="0" smtClean="0"/>
              <a:t> overflow</a:t>
            </a:r>
            <a:r>
              <a:rPr lang="pt-BR" sz="2400" dirty="0" smtClean="0"/>
              <a:t>” e, em alguns casos, reter lixo em memória mesmo após o encerramento da aplicação.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O </a:t>
            </a:r>
            <a:r>
              <a:rPr lang="pt-BR" i="1" dirty="0" err="1" smtClean="0"/>
              <a:t>Garbage</a:t>
            </a:r>
            <a:r>
              <a:rPr lang="pt-BR" i="1" dirty="0" smtClean="0"/>
              <a:t> </a:t>
            </a:r>
            <a:r>
              <a:rPr lang="pt-BR" i="1" dirty="0" err="1" smtClean="0"/>
              <a:t>Collector</a:t>
            </a:r>
            <a:r>
              <a:rPr lang="pt-BR" dirty="0" smtClean="0"/>
              <a:t> é um recurso da linguagem Java responsável pela limpeza automática das informações não mais utilizadas pela aplicação.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r>
              <a:rPr lang="pt-BR" dirty="0" smtClean="0"/>
              <a:t> </a:t>
            </a:r>
            <a:r>
              <a:rPr lang="pt-BR" dirty="0" smtClean="0"/>
              <a:t>retira d</a:t>
            </a:r>
            <a:r>
              <a:rPr lang="pt-BR" dirty="0" smtClean="0"/>
              <a:t>o programador Java a responsabilidade de </a:t>
            </a:r>
            <a:r>
              <a:rPr lang="pt-BR" dirty="0" err="1" smtClean="0"/>
              <a:t>desalocar</a:t>
            </a:r>
            <a:r>
              <a:rPr lang="pt-BR" dirty="0" smtClean="0"/>
              <a:t> os recursos de memória utilizados pela aplicação.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Execução do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O </a:t>
            </a:r>
            <a:r>
              <a:rPr lang="pt-BR" sz="2400" dirty="0" err="1" smtClean="0"/>
              <a:t>Garbage</a:t>
            </a:r>
            <a:r>
              <a:rPr lang="pt-BR" sz="2400" dirty="0" smtClean="0"/>
              <a:t> </a:t>
            </a:r>
            <a:r>
              <a:rPr lang="pt-BR" sz="2400" dirty="0" err="1" smtClean="0"/>
              <a:t>Collector</a:t>
            </a:r>
            <a:r>
              <a:rPr lang="pt-BR" sz="2400" dirty="0" smtClean="0"/>
              <a:t> é automaticamente executado de tempos em tempos pelo JVM.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Todavia, podemos programaticamente solicitar ao JVM a execução do </a:t>
            </a:r>
            <a:r>
              <a:rPr lang="pt-BR" sz="2400" dirty="0" err="1" smtClean="0"/>
              <a:t>Garbage</a:t>
            </a:r>
            <a:r>
              <a:rPr lang="pt-BR" sz="2400" dirty="0" smtClean="0"/>
              <a:t> </a:t>
            </a:r>
            <a:r>
              <a:rPr lang="pt-BR" sz="2400" dirty="0" err="1" smtClean="0"/>
              <a:t>Collector</a:t>
            </a:r>
            <a:r>
              <a:rPr lang="pt-BR" sz="2400" dirty="0" smtClean="0"/>
              <a:t> </a:t>
            </a:r>
            <a:r>
              <a:rPr lang="pt-BR" sz="2400" dirty="0" smtClean="0"/>
              <a:t>através da </a:t>
            </a:r>
            <a:r>
              <a:rPr lang="pt-BR" sz="2400" dirty="0" smtClean="0"/>
              <a:t>instrução </a:t>
            </a:r>
            <a:r>
              <a:rPr lang="pt-BR" sz="2400" dirty="0" smtClean="0"/>
              <a:t>abaixo:</a:t>
            </a:r>
          </a:p>
          <a:p>
            <a:pPr marL="0" indent="0" algn="ctr">
              <a:spcBef>
                <a:spcPts val="3000"/>
              </a:spcBef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System.</a:t>
            </a:r>
            <a:r>
              <a:rPr lang="pt-BR" sz="2400" dirty="0" err="1" smtClean="0">
                <a:solidFill>
                  <a:srgbClr val="FFC000"/>
                </a:solidFill>
              </a:rPr>
              <a:t>gc</a:t>
            </a:r>
            <a:r>
              <a:rPr lang="pt-BR" sz="2400" dirty="0" smtClean="0">
                <a:solidFill>
                  <a:srgbClr val="FFC000"/>
                </a:solidFill>
              </a:rPr>
              <a:t>();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Vale observar que o uso da instrução System.</a:t>
            </a:r>
            <a:r>
              <a:rPr lang="pt-BR" sz="2400" dirty="0" err="1" smtClean="0"/>
              <a:t>gc</a:t>
            </a:r>
            <a:r>
              <a:rPr lang="pt-BR" sz="2400" dirty="0" smtClean="0"/>
              <a:t>() não garante que o JVM realize a execução imediata do </a:t>
            </a:r>
            <a:r>
              <a:rPr lang="pt-BR" sz="2400" dirty="0" err="1" smtClean="0"/>
              <a:t>Garbage</a:t>
            </a:r>
            <a:r>
              <a:rPr lang="pt-BR" sz="2400" dirty="0" smtClean="0"/>
              <a:t> </a:t>
            </a:r>
            <a:r>
              <a:rPr lang="pt-BR" sz="2400" dirty="0" err="1" smtClean="0"/>
              <a:t>Collector</a:t>
            </a:r>
            <a:r>
              <a:rPr lang="pt-BR" sz="2400" dirty="0" smtClean="0"/>
              <a:t>, por questões de disponibilidade de processamento.</a:t>
            </a: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264</TotalTime>
  <Words>517</Words>
  <Application>Microsoft Office PowerPoint</Application>
  <PresentationFormat>Apresentação na tela (4:3)</PresentationFormat>
  <Paragraphs>105</Paragraphs>
  <Slides>17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Técnica</vt:lpstr>
      <vt:lpstr>Garbage Collector</vt:lpstr>
      <vt:lpstr>Garbage Collector</vt:lpstr>
      <vt:lpstr>Introdução</vt:lpstr>
      <vt:lpstr>Introdução</vt:lpstr>
      <vt:lpstr>Introdução</vt:lpstr>
      <vt:lpstr>Introdução</vt:lpstr>
      <vt:lpstr>Introdução</vt:lpstr>
      <vt:lpstr>O Garbage Collector</vt:lpstr>
      <vt:lpstr>Execução do Garbage Collector</vt:lpstr>
      <vt:lpstr>O método finalize()</vt:lpstr>
      <vt:lpstr>O método finalize()</vt:lpstr>
      <vt:lpstr>O método finalize()</vt:lpstr>
      <vt:lpstr>Preparando o objeto para coleta</vt:lpstr>
      <vt:lpstr>Obtendo dados sobre memória</vt:lpstr>
      <vt:lpstr>Desabilitando o Garbage Collector</vt:lpstr>
      <vt:lpstr>Ciclo de vida dos objetos</vt:lpstr>
      <vt:lpstr>Objetos de referência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Garbage Collector</dc:title>
  <dc:creator>Sandro Vieira</dc:creator>
  <cp:lastModifiedBy>Sandro</cp:lastModifiedBy>
  <cp:revision>96</cp:revision>
  <dcterms:created xsi:type="dcterms:W3CDTF">2011-12-17T14:07:49Z</dcterms:created>
  <dcterms:modified xsi:type="dcterms:W3CDTF">2012-03-29T03:17:50Z</dcterms:modified>
</cp:coreProperties>
</file>