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309" r:id="rId3"/>
    <p:sldId id="323" r:id="rId4"/>
    <p:sldId id="298" r:id="rId5"/>
    <p:sldId id="325" r:id="rId6"/>
    <p:sldId id="333" r:id="rId7"/>
    <p:sldId id="326" r:id="rId8"/>
    <p:sldId id="334" r:id="rId9"/>
    <p:sldId id="335" r:id="rId10"/>
    <p:sldId id="336" r:id="rId11"/>
    <p:sldId id="337" r:id="rId12"/>
    <p:sldId id="338" r:id="rId13"/>
    <p:sldId id="339" r:id="rId14"/>
    <p:sldId id="341" r:id="rId15"/>
    <p:sldId id="340" r:id="rId16"/>
    <p:sldId id="342" r:id="rId17"/>
    <p:sldId id="343" r:id="rId18"/>
    <p:sldId id="344" r:id="rId19"/>
    <p:sldId id="345" r:id="rId20"/>
    <p:sldId id="329" r:id="rId21"/>
    <p:sldId id="346" r:id="rId22"/>
    <p:sldId id="352" r:id="rId23"/>
    <p:sldId id="348" r:id="rId24"/>
    <p:sldId id="351" r:id="rId25"/>
    <p:sldId id="350" r:id="rId26"/>
    <p:sldId id="347" r:id="rId27"/>
    <p:sldId id="353" r:id="rId28"/>
    <p:sldId id="355" r:id="rId29"/>
    <p:sldId id="354" r:id="rId30"/>
    <p:sldId id="324" r:id="rId31"/>
    <p:sldId id="301" r:id="rId32"/>
    <p:sldId id="357" r:id="rId33"/>
    <p:sldId id="358" r:id="rId34"/>
    <p:sldId id="356" r:id="rId35"/>
    <p:sldId id="317" r:id="rId36"/>
    <p:sldId id="318" r:id="rId37"/>
    <p:sldId id="302" r:id="rId38"/>
    <p:sldId id="319" r:id="rId39"/>
    <p:sldId id="320" r:id="rId40"/>
    <p:sldId id="303" r:id="rId41"/>
    <p:sldId id="321" r:id="rId42"/>
    <p:sldId id="322" r:id="rId43"/>
    <p:sldId id="310" r:id="rId44"/>
    <p:sldId id="311" r:id="rId45"/>
    <p:sldId id="312" r:id="rId46"/>
    <p:sldId id="313" r:id="rId47"/>
    <p:sldId id="314" r:id="rId48"/>
    <p:sldId id="300" r:id="rId49"/>
    <p:sldId id="315" r:id="rId50"/>
    <p:sldId id="316" r:id="rId5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82" autoAdjust="0"/>
    <p:restoredTop sz="93907" autoAdjust="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11/05/2012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C329BD-2EA1-406B-9012-15A398588625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39769-D500-4250-868A-C2B8871F91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37879-4216-4327-8CFB-D8AEF1EC61E8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8F65D9-89BC-4556-92A1-CAFAFB5983F5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A6A2-C68B-40CA-9E37-D72BA046AE71}" type="datetime1">
              <a:rPr lang="pt-BR" smtClean="0"/>
              <a:pPr>
                <a:defRPr/>
              </a:pPr>
              <a:t>11/05/2012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29BB-7A37-4304-A0D4-BC9D95EBBF73}" type="datetime1">
              <a:rPr lang="pt-BR" smtClean="0"/>
              <a:pPr>
                <a:defRPr/>
              </a:pPr>
              <a:t>11/05/2012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AA9-B850-4052-9F05-059628A352AA}" type="datetime1">
              <a:rPr lang="pt-BR" smtClean="0"/>
              <a:pPr>
                <a:defRPr/>
              </a:pPr>
              <a:t>11/05/2012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CC71-A433-4586-96D2-DA4193EACA1F}" type="datetime1">
              <a:rPr lang="pt-BR" smtClean="0"/>
              <a:pPr>
                <a:defRPr/>
              </a:pPr>
              <a:t>11/05/2012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C00B-5FE9-43E4-A8D9-33CBBA8BD092}" type="datetime1">
              <a:rPr lang="pt-BR" smtClean="0"/>
              <a:pPr>
                <a:defRPr/>
              </a:pPr>
              <a:t>11/05/2012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991C-853B-4EF3-A97B-E787F7281166}" type="datetime1">
              <a:rPr lang="pt-BR" smtClean="0"/>
              <a:pPr>
                <a:defRPr/>
              </a:pPr>
              <a:t>11/05/2012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18D3-0149-41C9-AD6A-BF51FF911158}" type="datetime1">
              <a:rPr lang="pt-BR" smtClean="0"/>
              <a:pPr>
                <a:defRPr/>
              </a:pPr>
              <a:t>11/05/2012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835-AAE5-49A3-9629-E7C2848CAC9F}" type="datetime1">
              <a:rPr lang="pt-BR" smtClean="0"/>
              <a:pPr>
                <a:defRPr/>
              </a:pPr>
              <a:t>11/05/2012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7CE1-2BBC-4F3A-8132-700BCE528D53}" type="datetime1">
              <a:rPr lang="pt-BR" smtClean="0"/>
              <a:pPr>
                <a:defRPr/>
              </a:pPr>
              <a:t>11/05/2012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FDF2-B98B-411A-8532-AE207D83727B}" type="datetime1">
              <a:rPr lang="pt-BR" smtClean="0"/>
              <a:pPr>
                <a:defRPr/>
              </a:pPr>
              <a:t>11/05/2012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6530-859C-4788-AB8F-91D51CC31A55}" type="datetime1">
              <a:rPr lang="pt-BR" smtClean="0"/>
              <a:pPr>
                <a:defRPr/>
              </a:pPr>
              <a:t>11/05/2012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89166A-69C1-43C9-BE1B-964C9E953AB2}" type="datetime1">
              <a:rPr lang="pt-BR" smtClean="0"/>
              <a:pPr>
                <a:defRPr/>
              </a:pPr>
              <a:t>11/05/2012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Stream</a:t>
            </a:r>
            <a:r>
              <a:rPr lang="pt-BR" cap="none" dirty="0" smtClean="0"/>
              <a:t> - Fluxo I/O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renameTo</a:t>
            </a:r>
            <a:r>
              <a:rPr lang="pt-BR" dirty="0" smtClean="0"/>
              <a:t>(File </a:t>
            </a:r>
            <a:r>
              <a:rPr lang="pt-BR" dirty="0" err="1" smtClean="0"/>
              <a:t>dest</a:t>
            </a:r>
            <a:r>
              <a:rPr lang="pt-BR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mover e/ou renomear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origem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File(“C:\\Documentos\\foto5.jpg”);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destino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File(“E:\\fotos\\carnaval.jpg”);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origem.</a:t>
            </a:r>
            <a:r>
              <a:rPr lang="pt-BR" sz="2200" dirty="0" err="1" smtClean="0">
                <a:solidFill>
                  <a:srgbClr val="FFC000"/>
                </a:solidFill>
              </a:rPr>
              <a:t>renameTo</a:t>
            </a:r>
            <a:r>
              <a:rPr lang="pt-BR" sz="2200" dirty="0" smtClean="0">
                <a:solidFill>
                  <a:srgbClr val="FFC000"/>
                </a:solidFill>
              </a:rPr>
              <a:t>(destino)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movido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createNewFile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arquivo vazio,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File(“C:\\Documentos\\carta.txt”);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createNewFile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File(“C:\\Documentos\\planilhas”);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mkdir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 e seus superdiretórios em cascata,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File(“E:\\Particular\\</a:t>
            </a:r>
            <a:r>
              <a:rPr lang="pt-BR" sz="2200" dirty="0" err="1" smtClean="0"/>
              <a:t>Docs</a:t>
            </a:r>
            <a:r>
              <a:rPr lang="pt-BR" sz="2200" dirty="0" smtClean="0"/>
              <a:t>\\Planilhas”);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mkdirs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getPath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caminho completo do arquivo ou diretório.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getPath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C:\Documentos\Planilhas\plan1.xls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65313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getName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nome do arquivo ou diretório.</a:t>
            </a:r>
            <a:br>
              <a:rPr lang="pt-BR" dirty="0" smtClean="0"/>
            </a:br>
            <a:endParaRPr lang="pt-BR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getName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plan1.</a:t>
            </a:r>
            <a:r>
              <a:rPr lang="pt-BR" sz="2200" dirty="0" err="1" smtClean="0"/>
              <a:t>xls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65313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 </a:t>
            </a:r>
            <a:r>
              <a:rPr lang="pt-BR" dirty="0" err="1" smtClean="0"/>
              <a:t>getParentFile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uma referência ao diretório onde o arquivo ou diretório se encontra.</a:t>
            </a:r>
            <a:br>
              <a:rPr lang="pt-BR" dirty="0" smtClean="0"/>
            </a:b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pasta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getParentFile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pasta.</a:t>
            </a:r>
            <a:r>
              <a:rPr lang="pt-BR" sz="2200" dirty="0" err="1" smtClean="0">
                <a:solidFill>
                  <a:srgbClr val="FFC000"/>
                </a:solidFill>
              </a:rPr>
              <a:t>getPath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C:\Documentos\Planilhas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501317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File[] </a:t>
            </a:r>
            <a:r>
              <a:rPr lang="pt-BR" dirty="0" err="1" smtClean="0"/>
              <a:t>listFiles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 </a:t>
            </a:r>
            <a:r>
              <a:rPr lang="pt-BR" dirty="0" err="1" smtClean="0"/>
              <a:t>array</a:t>
            </a:r>
            <a:r>
              <a:rPr lang="pt-BR" dirty="0" smtClean="0"/>
              <a:t> contendo referências de todos os arquivos e subdiretórios contidos no diretório especificado.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Caso o item especificado não exista ou não seja um diretório, este método retorna </a:t>
            </a:r>
            <a:r>
              <a:rPr lang="pt-BR" b="1" i="1" dirty="0" err="1" smtClean="0"/>
              <a:t>null</a:t>
            </a:r>
            <a:r>
              <a:rPr lang="pt-BR" dirty="0" smtClean="0"/>
              <a:t>.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2137124"/>
            <a:ext cx="7283152" cy="34521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pasta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File(“C:\\Meus Documentos”);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File[] 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pasta.</a:t>
            </a:r>
            <a:r>
              <a:rPr lang="pt-BR" sz="2400" dirty="0" err="1" smtClean="0">
                <a:solidFill>
                  <a:srgbClr val="FFC000"/>
                </a:solidFill>
              </a:rPr>
              <a:t>listFiles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.</a:t>
            </a:r>
            <a:r>
              <a:rPr lang="pt-BR" sz="2400" dirty="0" err="1" smtClean="0"/>
              <a:t>length</a:t>
            </a:r>
            <a:r>
              <a:rPr lang="pt-BR" sz="2400" dirty="0" smtClean="0"/>
              <a:t> +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“ itens encontrados”);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for (File arquivo : 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(arquivo.</a:t>
            </a:r>
            <a:r>
              <a:rPr lang="pt-BR" sz="2400" dirty="0" err="1" smtClean="0"/>
              <a:t>getName</a:t>
            </a:r>
            <a:r>
              <a:rPr lang="pt-BR" sz="2400" dirty="0" smtClean="0"/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length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tamanho (em bytes) do arquivo especificado.</a:t>
            </a:r>
            <a:br>
              <a:rPr lang="pt-BR" dirty="0" smtClean="0"/>
            </a:b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out.printf</a:t>
            </a:r>
            <a:r>
              <a:rPr lang="pt-BR" sz="2200" dirty="0" smtClean="0"/>
              <a:t>(“Tamanho do arquivo: %d bytes”,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arquivo.</a:t>
            </a:r>
            <a:r>
              <a:rPr lang="pt-BR" sz="2200" dirty="0" err="1" smtClean="0">
                <a:solidFill>
                  <a:srgbClr val="FFC000"/>
                </a:solidFill>
              </a:rPr>
              <a:t>length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400" dirty="0" smtClean="0"/>
              <a:t>Tamanho do arquivo: 39936</a:t>
            </a:r>
            <a:r>
              <a:rPr lang="pt-BR" sz="2200" dirty="0" smtClean="0"/>
              <a:t> bytes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501317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</a:t>
            </a:r>
            <a:r>
              <a:rPr lang="pt-BR" dirty="0" smtClean="0"/>
              <a:t> – Fluxo I/O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 smtClean="0"/>
              <a:t>Acessando o sistema de arquivos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.File</a:t>
            </a:r>
          </a:p>
          <a:p>
            <a:r>
              <a:rPr lang="pt-BR" sz="2400" dirty="0" smtClean="0"/>
              <a:t>Gravação em arquivos texto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FileWriter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BufferedWriter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PrintWriter</a:t>
            </a:r>
            <a:endParaRPr lang="pt-BR" sz="2000" dirty="0" smtClean="0"/>
          </a:p>
          <a:p>
            <a:r>
              <a:rPr lang="pt-BR" sz="2400" dirty="0" smtClean="0"/>
              <a:t>Leitura de arquivos texto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FileReader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BufferedReader</a:t>
            </a:r>
            <a:endParaRPr lang="pt-BR" sz="20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553272" cy="4525963"/>
          </a:xfrm>
        </p:spPr>
        <p:txBody>
          <a:bodyPr/>
          <a:lstStyle/>
          <a:p>
            <a:r>
              <a:rPr lang="pt-BR" sz="2400" dirty="0" smtClean="0"/>
              <a:t>Gravação em arquivos binários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FileOutputStream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ByteArrayOutputStream</a:t>
            </a:r>
            <a:endParaRPr lang="pt-BR" sz="2000" dirty="0" smtClean="0"/>
          </a:p>
          <a:p>
            <a:r>
              <a:rPr lang="pt-BR" sz="2400" dirty="0" smtClean="0"/>
              <a:t>Leitura em arquivos binários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FileInputStream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ByteArrayInputStream</a:t>
            </a:r>
            <a:endParaRPr lang="pt-BR" sz="2000" dirty="0" smtClean="0"/>
          </a:p>
          <a:p>
            <a:r>
              <a:rPr lang="pt-BR" sz="2400" dirty="0" smtClean="0"/>
              <a:t>Arquivos de acesso randômico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RandomAccessFile</a:t>
            </a:r>
            <a:endParaRPr lang="pt-BR" sz="20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3701008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err="1" smtClean="0"/>
              <a:t>long</a:t>
            </a:r>
            <a:r>
              <a:rPr lang="pt-BR" sz="2800" dirty="0" smtClean="0"/>
              <a:t> </a:t>
            </a:r>
            <a:r>
              <a:rPr lang="pt-BR" sz="2800" dirty="0" err="1" smtClean="0"/>
              <a:t>lastModified</a:t>
            </a:r>
            <a:r>
              <a:rPr lang="pt-BR" sz="2800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sz="2400" dirty="0" err="1" smtClean="0"/>
              <a:t>Obtem</a:t>
            </a:r>
            <a:r>
              <a:rPr lang="pt-BR" sz="2400" dirty="0" smtClean="0"/>
              <a:t> um número sequencial referente à data da última modificação sobre o arquivo ou diretório.</a:t>
            </a:r>
          </a:p>
          <a:p>
            <a:pPr>
              <a:spcBef>
                <a:spcPts val="3000"/>
              </a:spcBef>
            </a:pPr>
            <a:r>
              <a:rPr lang="pt-BR" sz="2800" dirty="0" err="1" smtClean="0"/>
              <a:t>boolean</a:t>
            </a:r>
            <a:r>
              <a:rPr lang="pt-BR" sz="2800" dirty="0" smtClean="0"/>
              <a:t> </a:t>
            </a:r>
            <a:r>
              <a:rPr lang="pt-BR" sz="2800" dirty="0" err="1" smtClean="0"/>
              <a:t>setLastModified</a:t>
            </a:r>
            <a:r>
              <a:rPr lang="pt-BR" sz="2800" dirty="0" smtClean="0"/>
              <a:t>(</a:t>
            </a:r>
            <a:r>
              <a:rPr lang="pt-BR" sz="2800" dirty="0" err="1" smtClean="0"/>
              <a:t>long</a:t>
            </a:r>
            <a:r>
              <a:rPr lang="pt-BR" sz="2800" dirty="0" smtClean="0"/>
              <a:t> time)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Assinala a data da última modificação sobre o arquivo.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67544" y="5877272"/>
            <a:ext cx="7457256" cy="43204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Utilize a classe </a:t>
            </a:r>
            <a:r>
              <a:rPr lang="pt-BR" sz="2000" dirty="0" err="1" smtClean="0">
                <a:solidFill>
                  <a:srgbClr val="FFC000"/>
                </a:solidFill>
              </a:rPr>
              <a:t>java</a:t>
            </a:r>
            <a:r>
              <a:rPr lang="pt-BR" sz="2000" dirty="0" smtClean="0">
                <a:solidFill>
                  <a:srgbClr val="FFC000"/>
                </a:solidFill>
              </a:rPr>
              <a:t>.util.Date</a:t>
            </a:r>
            <a:r>
              <a:rPr lang="pt-BR" sz="2000" dirty="0" smtClean="0"/>
              <a:t> para processar estas informações.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1216" y="1556792"/>
            <a:ext cx="785921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Obtém o instante da última modificação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err="1" smtClean="0"/>
              <a:t>long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dataLong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lastModified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Converte para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Date </a:t>
            </a:r>
            <a:r>
              <a:rPr lang="pt-BR" sz="2400" dirty="0" smtClean="0">
                <a:solidFill>
                  <a:srgbClr val="FFC000"/>
                </a:solidFill>
              </a:rPr>
              <a:t>data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Date(</a:t>
            </a:r>
            <a:r>
              <a:rPr lang="pt-BR" sz="2400" dirty="0" err="1" smtClean="0">
                <a:solidFill>
                  <a:srgbClr val="FFC000"/>
                </a:solidFill>
              </a:rPr>
              <a:t>dataLong</a:t>
            </a:r>
            <a:r>
              <a:rPr lang="pt-BR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Prepara o formato de exibição da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err="1" smtClean="0"/>
              <a:t>SimpleDateFormat</a:t>
            </a:r>
            <a:r>
              <a:rPr lang="pt-BR" sz="2400" dirty="0" smtClean="0"/>
              <a:t> mascara =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SimpleDateFormat</a:t>
            </a:r>
            <a:r>
              <a:rPr lang="pt-BR" sz="2400" dirty="0" smtClean="0"/>
              <a:t>(“HH:mm:</a:t>
            </a:r>
            <a:r>
              <a:rPr lang="pt-BR" sz="2400" dirty="0" err="1" smtClean="0"/>
              <a:t>ss</a:t>
            </a:r>
            <a:r>
              <a:rPr lang="pt-BR" sz="24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(“Data da última modificação: ”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+ mascara.</a:t>
            </a:r>
            <a:r>
              <a:rPr lang="pt-BR" sz="2400" dirty="0" err="1" smtClean="0"/>
              <a:t>format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FFC000"/>
                </a:solidFill>
              </a:rPr>
              <a:t>data</a:t>
            </a:r>
            <a:r>
              <a:rPr lang="pt-BR" sz="2400" dirty="0" smtClean="0"/>
              <a:t>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canWrite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escrita.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escrita no arquivo somente ao proprietário e retorna 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317875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, este método assinala ou revoga a permissão para escrita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056580"/>
            <a:ext cx="8064896" cy="33166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canWrite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(“O arquivo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(“O arquivo não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setWritable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/>
              <a:t>true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err="1" smtClean="0"/>
              <a:t>result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“ao proprietário 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“permissão de escrita ao proprietário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setWritable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/>
              <a:t>true</a:t>
            </a:r>
            <a:r>
              <a:rPr lang="pt-BR" sz="2400" dirty="0" smtClean="0"/>
              <a:t>, </a:t>
            </a:r>
            <a:r>
              <a:rPr lang="pt-BR" sz="2400" u="sng" dirty="0" err="1" smtClean="0"/>
              <a:t>false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err="1" smtClean="0"/>
              <a:t>result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“permissão de escrita 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canRead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leitura.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leitura no arquivo somente ao proprietário e retorna </a:t>
            </a:r>
            <a:r>
              <a:rPr lang="pt-BR" sz="2000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584575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false</a:t>
            </a:r>
            <a:r>
              <a:rPr lang="pt-BR" sz="2000" dirty="0" smtClean="0"/>
              <a:t>, este método assinala ou revoga a permissão para leitura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canExecute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execução.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</a:t>
            </a:r>
            <a:r>
              <a:rPr lang="pt-BR" sz="2000" dirty="0" err="1" smtClean="0"/>
              <a:t>excução</a:t>
            </a:r>
            <a:r>
              <a:rPr lang="pt-BR" sz="2000" dirty="0" smtClean="0"/>
              <a:t> no arquivo somente ao proprietário e retorna </a:t>
            </a:r>
            <a:r>
              <a:rPr lang="pt-BR" sz="2000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760788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false</a:t>
            </a:r>
            <a:r>
              <a:rPr lang="pt-BR" sz="2000" dirty="0" smtClean="0"/>
              <a:t>, este método assinala ou revoga a permissão para execução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Neste exercício utilizaremos a classe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io</a:t>
            </a:r>
            <a:r>
              <a:rPr lang="pt-BR" sz="2800" b="1" dirty="0" smtClean="0"/>
              <a:t>.File</a:t>
            </a:r>
            <a:r>
              <a:rPr lang="pt-BR" sz="2800" dirty="0" smtClean="0"/>
              <a:t> para separar um conjunto de arquivos conforme seus tipos.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Descompacte o arquivo “</a:t>
            </a:r>
            <a:r>
              <a:rPr lang="pt-BR" sz="2400" dirty="0" smtClean="0">
                <a:solidFill>
                  <a:srgbClr val="FFC000"/>
                </a:solidFill>
              </a:rPr>
              <a:t>documentos.zip</a:t>
            </a:r>
            <a:r>
              <a:rPr lang="pt-BR" sz="2400" dirty="0" smtClean="0"/>
              <a:t>” fornecido pelo instrutor. Isto deverá gerar um diretório chamado “</a:t>
            </a:r>
            <a:r>
              <a:rPr lang="pt-BR" sz="2400" dirty="0" smtClean="0">
                <a:solidFill>
                  <a:srgbClr val="FFC000"/>
                </a:solidFill>
              </a:rPr>
              <a:t>documentos</a:t>
            </a:r>
            <a:r>
              <a:rPr lang="pt-BR" sz="2400" dirty="0" smtClean="0"/>
              <a:t>”.</a:t>
            </a:r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Crie uma aplicação </a:t>
            </a:r>
            <a:r>
              <a:rPr lang="pt-BR" sz="2400" dirty="0" err="1" smtClean="0"/>
              <a:t>java</a:t>
            </a:r>
            <a:r>
              <a:rPr lang="pt-BR" sz="2400" dirty="0" smtClean="0"/>
              <a:t> que deverá criar 3 subdiretórios em “</a:t>
            </a:r>
            <a:r>
              <a:rPr lang="pt-BR" sz="2400" dirty="0" smtClean="0">
                <a:solidFill>
                  <a:srgbClr val="FFC000"/>
                </a:solidFill>
              </a:rPr>
              <a:t>documentos</a:t>
            </a:r>
            <a:r>
              <a:rPr lang="pt-BR" sz="2400" dirty="0" smtClean="0"/>
              <a:t>”: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imagens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mp3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/>
              <a:t>pdf</a:t>
            </a:r>
            <a:endParaRPr lang="pt-BR" sz="2000" dirty="0" smtClean="0"/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... e em seguida deverá varrer o diretório “documentos” movendo cada um deles para um dos diretórios acima conforme sua extensão.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O pacote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endParaRPr lang="pt-BR" b="1" dirty="0" smtClean="0"/>
          </a:p>
          <a:p>
            <a:pPr lvl="1">
              <a:spcBef>
                <a:spcPts val="3000"/>
              </a:spcBef>
            </a:pPr>
            <a:r>
              <a:rPr lang="pt-BR" dirty="0" smtClean="0"/>
              <a:t>Contém classes responsáveis pelo acesso e gravação de dados em formato texto ou formato binário “</a:t>
            </a:r>
            <a:r>
              <a:rPr lang="pt-BR" dirty="0" err="1" smtClean="0"/>
              <a:t>stream</a:t>
            </a:r>
            <a:r>
              <a:rPr lang="pt-BR" dirty="0" smtClean="0"/>
              <a:t>” em arquivos ou outras fontes de dados.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Também contém classes que permitem o acesso e manipulação do sistema de arquivos.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1252736"/>
          </a:xfrm>
        </p:spPr>
        <p:txBody>
          <a:bodyPr/>
          <a:lstStyle/>
          <a:p>
            <a:r>
              <a:rPr lang="pt-BR" sz="2400" dirty="0" smtClean="0"/>
              <a:t>Após executar a sua aplicação os arquivos deverão estar separados da seguinte forma: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1026" name="File"/>
          <p:cNvSpPr>
            <a:spLocks noEditPoints="1" noChangeArrowheads="1"/>
          </p:cNvSpPr>
          <p:nvPr/>
        </p:nvSpPr>
        <p:spPr bwMode="auto">
          <a:xfrm>
            <a:off x="1302837" y="3023955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 rot="10800000">
            <a:off x="1763688" y="3429000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1547664" y="3369692"/>
            <a:ext cx="0" cy="229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1547664" y="36450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cument"/>
          <p:cNvSpPr>
            <a:spLocks noEditPoints="1" noChangeArrowheads="1"/>
          </p:cNvSpPr>
          <p:nvPr/>
        </p:nvSpPr>
        <p:spPr bwMode="auto">
          <a:xfrm rot="10800000">
            <a:off x="1763688" y="3933056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 flipH="1">
            <a:off x="1547664" y="414908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cument"/>
          <p:cNvSpPr>
            <a:spLocks noEditPoints="1" noChangeArrowheads="1"/>
          </p:cNvSpPr>
          <p:nvPr/>
        </p:nvSpPr>
        <p:spPr bwMode="auto">
          <a:xfrm rot="10800000">
            <a:off x="1763688" y="443711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H="1">
            <a:off x="1547664" y="46531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cument"/>
          <p:cNvSpPr>
            <a:spLocks noEditPoints="1" noChangeArrowheads="1"/>
          </p:cNvSpPr>
          <p:nvPr/>
        </p:nvSpPr>
        <p:spPr bwMode="auto">
          <a:xfrm rot="10800000">
            <a:off x="1763688" y="494116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H="1">
            <a:off x="1547664" y="51571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cument"/>
          <p:cNvSpPr>
            <a:spLocks noEditPoints="1" noChangeArrowheads="1"/>
          </p:cNvSpPr>
          <p:nvPr/>
        </p:nvSpPr>
        <p:spPr bwMode="auto">
          <a:xfrm rot="10800000">
            <a:off x="1763688" y="544522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4" name="Conector reto 33"/>
          <p:cNvCxnSpPr/>
          <p:nvPr/>
        </p:nvCxnSpPr>
        <p:spPr>
          <a:xfrm flipH="1">
            <a:off x="1547664" y="56612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123728" y="3429000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38" name="Retângulo 37"/>
          <p:cNvSpPr/>
          <p:nvPr/>
        </p:nvSpPr>
        <p:spPr>
          <a:xfrm>
            <a:off x="2123728" y="3933056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39" name="Retângulo 38"/>
          <p:cNvSpPr/>
          <p:nvPr/>
        </p:nvSpPr>
        <p:spPr>
          <a:xfrm>
            <a:off x="2123728" y="4437112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2123728" y="494116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sp>
        <p:nvSpPr>
          <p:cNvPr id="41" name="Retângulo 40"/>
          <p:cNvSpPr/>
          <p:nvPr/>
        </p:nvSpPr>
        <p:spPr>
          <a:xfrm>
            <a:off x="2123728" y="5445224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42" name="File"/>
          <p:cNvSpPr>
            <a:spLocks noEditPoints="1" noChangeArrowheads="1"/>
          </p:cNvSpPr>
          <p:nvPr/>
        </p:nvSpPr>
        <p:spPr bwMode="auto">
          <a:xfrm>
            <a:off x="5580112" y="2321117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44" name="Conector reto 43"/>
          <p:cNvCxnSpPr/>
          <p:nvPr/>
        </p:nvCxnSpPr>
        <p:spPr>
          <a:xfrm>
            <a:off x="5824939" y="2666854"/>
            <a:ext cx="0" cy="3182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5824939" y="294218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ile"/>
          <p:cNvSpPr>
            <a:spLocks noEditPoints="1" noChangeArrowheads="1"/>
          </p:cNvSpPr>
          <p:nvPr/>
        </p:nvSpPr>
        <p:spPr bwMode="auto">
          <a:xfrm>
            <a:off x="6012160" y="2798170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69" name="Conector reto 68"/>
          <p:cNvCxnSpPr/>
          <p:nvPr/>
        </p:nvCxnSpPr>
        <p:spPr>
          <a:xfrm>
            <a:off x="6256987" y="3143907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ocument"/>
          <p:cNvSpPr>
            <a:spLocks noEditPoints="1" noChangeArrowheads="1"/>
          </p:cNvSpPr>
          <p:nvPr/>
        </p:nvSpPr>
        <p:spPr bwMode="auto">
          <a:xfrm rot="10800000">
            <a:off x="6468646" y="323021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2" name="Conector reto 71"/>
          <p:cNvCxnSpPr/>
          <p:nvPr/>
        </p:nvCxnSpPr>
        <p:spPr>
          <a:xfrm flipH="1">
            <a:off x="6252529" y="344624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6828686" y="323021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78" name="Document"/>
          <p:cNvSpPr>
            <a:spLocks noEditPoints="1" noChangeArrowheads="1"/>
          </p:cNvSpPr>
          <p:nvPr/>
        </p:nvSpPr>
        <p:spPr bwMode="auto">
          <a:xfrm rot="10800000">
            <a:off x="6468646" y="373427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9" name="Conector reto 78"/>
          <p:cNvCxnSpPr/>
          <p:nvPr/>
        </p:nvCxnSpPr>
        <p:spPr>
          <a:xfrm flipH="1">
            <a:off x="6252529" y="395029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/>
          <p:cNvSpPr/>
          <p:nvPr/>
        </p:nvSpPr>
        <p:spPr>
          <a:xfrm>
            <a:off x="6828686" y="3734274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H="1">
            <a:off x="5831363" y="4409320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ile"/>
          <p:cNvSpPr>
            <a:spLocks noEditPoints="1" noChangeArrowheads="1"/>
          </p:cNvSpPr>
          <p:nvPr/>
        </p:nvSpPr>
        <p:spPr bwMode="auto">
          <a:xfrm>
            <a:off x="6059927" y="4265304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5" name="Conector reto 94"/>
          <p:cNvCxnSpPr/>
          <p:nvPr/>
        </p:nvCxnSpPr>
        <p:spPr>
          <a:xfrm>
            <a:off x="6304754" y="4611041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cument"/>
          <p:cNvSpPr>
            <a:spLocks noEditPoints="1" noChangeArrowheads="1"/>
          </p:cNvSpPr>
          <p:nvPr/>
        </p:nvSpPr>
        <p:spPr bwMode="auto">
          <a:xfrm rot="10800000">
            <a:off x="6516413" y="469735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7" name="Conector reto 96"/>
          <p:cNvCxnSpPr/>
          <p:nvPr/>
        </p:nvCxnSpPr>
        <p:spPr>
          <a:xfrm flipH="1">
            <a:off x="6300296" y="49133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6876452" y="4697352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99" name="Document"/>
          <p:cNvSpPr>
            <a:spLocks noEditPoints="1" noChangeArrowheads="1"/>
          </p:cNvSpPr>
          <p:nvPr/>
        </p:nvSpPr>
        <p:spPr bwMode="auto">
          <a:xfrm rot="10800000">
            <a:off x="6516413" y="520140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0" name="Conector reto 99"/>
          <p:cNvCxnSpPr/>
          <p:nvPr/>
        </p:nvCxnSpPr>
        <p:spPr>
          <a:xfrm flipH="1">
            <a:off x="6300296" y="541743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/>
          <p:cNvSpPr/>
          <p:nvPr/>
        </p:nvSpPr>
        <p:spPr>
          <a:xfrm>
            <a:off x="6876452" y="5201408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cxnSp>
        <p:nvCxnSpPr>
          <p:cNvPr id="103" name="Conector reto 102"/>
          <p:cNvCxnSpPr/>
          <p:nvPr/>
        </p:nvCxnSpPr>
        <p:spPr>
          <a:xfrm flipH="1">
            <a:off x="5831363" y="5849509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ile"/>
          <p:cNvSpPr>
            <a:spLocks noEditPoints="1" noChangeArrowheads="1"/>
          </p:cNvSpPr>
          <p:nvPr/>
        </p:nvSpPr>
        <p:spPr bwMode="auto">
          <a:xfrm>
            <a:off x="6059927" y="5705493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5" name="Document"/>
          <p:cNvSpPr>
            <a:spLocks noEditPoints="1" noChangeArrowheads="1"/>
          </p:cNvSpPr>
          <p:nvPr/>
        </p:nvSpPr>
        <p:spPr bwMode="auto">
          <a:xfrm rot="10800000">
            <a:off x="6516413" y="6137541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6" name="Conector reto 105"/>
          <p:cNvCxnSpPr/>
          <p:nvPr/>
        </p:nvCxnSpPr>
        <p:spPr>
          <a:xfrm flipH="1">
            <a:off x="6257499" y="6353565"/>
            <a:ext cx="258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/>
          <p:cNvSpPr/>
          <p:nvPr/>
        </p:nvSpPr>
        <p:spPr>
          <a:xfrm>
            <a:off x="6876453" y="6137541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cxnSp>
        <p:nvCxnSpPr>
          <p:cNvPr id="109" name="Conector reto 108"/>
          <p:cNvCxnSpPr/>
          <p:nvPr/>
        </p:nvCxnSpPr>
        <p:spPr>
          <a:xfrm>
            <a:off x="6256987" y="5990346"/>
            <a:ext cx="0" cy="372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112"/>
          <p:cNvSpPr/>
          <p:nvPr/>
        </p:nvSpPr>
        <p:spPr>
          <a:xfrm>
            <a:off x="6516216" y="2753165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imagens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6516216" y="419332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mp3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6516216" y="563348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rgbClr val="FFC000"/>
                </a:solidFill>
              </a:rPr>
              <a:t>pdf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1763688" y="299695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7" name="Retângulo 116"/>
          <p:cNvSpPr/>
          <p:nvPr/>
        </p:nvSpPr>
        <p:spPr>
          <a:xfrm>
            <a:off x="6084168" y="227687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8" name="Seta para a direita 117"/>
          <p:cNvSpPr/>
          <p:nvPr/>
        </p:nvSpPr>
        <p:spPr>
          <a:xfrm>
            <a:off x="3851920" y="3861048"/>
            <a:ext cx="1296144" cy="93610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200" dirty="0" smtClean="0"/>
              <a:t>Arquivos binários são arquivos que contém informações ilegíveis por editores de texto comuns.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Exemplos de arquivos binários são MP3, </a:t>
            </a:r>
            <a:r>
              <a:rPr lang="pt-BR" sz="2200" dirty="0" err="1" smtClean="0"/>
              <a:t>JPEGs</a:t>
            </a:r>
            <a:r>
              <a:rPr lang="pt-BR" sz="2200" dirty="0" smtClean="0"/>
              <a:t>, </a:t>
            </a:r>
            <a:r>
              <a:rPr lang="pt-BR" sz="2200" dirty="0" err="1" smtClean="0"/>
              <a:t>AVIs</a:t>
            </a:r>
            <a:r>
              <a:rPr lang="pt-BR" sz="2200" dirty="0" smtClean="0"/>
              <a:t>, </a:t>
            </a:r>
            <a:r>
              <a:rPr lang="pt-BR" sz="2200" dirty="0" err="1" smtClean="0"/>
              <a:t>DOCs</a:t>
            </a:r>
            <a:r>
              <a:rPr lang="pt-BR" sz="2200" dirty="0" smtClean="0"/>
              <a:t>, etc.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Nestes arquivos, cada conjunto de 8 bits (1 byte) representa uma informação que não é interpretada como um caractere do alfabeto e precisam de softwares específicos para reconhecer e interpretar o seu formato.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O pacote </a:t>
            </a:r>
            <a:r>
              <a:rPr lang="pt-BR" sz="2200" b="1" dirty="0" err="1" smtClean="0"/>
              <a:t>java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io</a:t>
            </a:r>
            <a:r>
              <a:rPr lang="pt-BR" sz="2200" dirty="0" smtClean="0"/>
              <a:t> possui classes utilitárias que permitem a leitura e gravação de bytes provenientes de arquivos e outras fontes de </a:t>
            </a:r>
            <a:r>
              <a:rPr lang="pt-BR" sz="2200" dirty="0" smtClean="0"/>
              <a:t>dados binários.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11560" y="1700808"/>
          <a:ext cx="2016224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skip(long) : long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available()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mark(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markSupported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reset()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611560" y="4581128"/>
          <a:ext cx="201622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flush()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Espaço Reservado para Conteúdo 4"/>
          <p:cNvGraphicFramePr>
            <a:graphicFrameLocks/>
          </p:cNvGraphicFramePr>
          <p:nvPr/>
        </p:nvGraphicFramePr>
        <p:xfrm>
          <a:off x="3419872" y="4464392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Espaço Reservado para Conteúdo 4"/>
          <p:cNvGraphicFramePr>
            <a:graphicFrameLocks/>
          </p:cNvGraphicFramePr>
          <p:nvPr/>
        </p:nvGraphicFramePr>
        <p:xfrm>
          <a:off x="3419872" y="2060847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Espaço Reservado para Conteúdo 4"/>
          <p:cNvGraphicFramePr>
            <a:graphicFrameLocks/>
          </p:cNvGraphicFramePr>
          <p:nvPr/>
        </p:nvGraphicFramePr>
        <p:xfrm>
          <a:off x="3275855" y="3140968"/>
          <a:ext cx="22322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r>
                        <a:rPr kumimoji="0" lang="pt-B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(byte[])</a:t>
                      </a:r>
                      <a:endParaRPr kumimoji="0"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Espaço Reservado para Conteúdo 4"/>
          <p:cNvGraphicFramePr>
            <a:graphicFrameLocks/>
          </p:cNvGraphicFramePr>
          <p:nvPr/>
        </p:nvGraphicFramePr>
        <p:xfrm>
          <a:off x="3419872" y="5589240"/>
          <a:ext cx="19442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toByteArray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byte[]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Espaço Reservado para Conteúdo 4"/>
          <p:cNvGraphicFramePr>
            <a:graphicFrameLocks/>
          </p:cNvGraphicFramePr>
          <p:nvPr/>
        </p:nvGraphicFramePr>
        <p:xfrm>
          <a:off x="6012160" y="1898352"/>
          <a:ext cx="2520280" cy="369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RandomAccessFile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short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char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long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float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double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(long)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(float)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(double) : void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Conector de seta reta 14"/>
          <p:cNvCxnSpPr/>
          <p:nvPr/>
        </p:nvCxnSpPr>
        <p:spPr>
          <a:xfrm flipH="1">
            <a:off x="2627784" y="24928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2627784" y="3429000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2627784" y="48691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2627784" y="57332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InputStream</a:t>
            </a:r>
            <a:endParaRPr lang="pt-BR" sz="2000" b="1" dirty="0" smtClean="0"/>
          </a:p>
          <a:p>
            <a:pPr lvl="1">
              <a:spcBef>
                <a:spcPts val="300"/>
              </a:spcBef>
            </a:pPr>
            <a:r>
              <a:rPr lang="pt-BR" sz="1600" dirty="0" smtClean="0"/>
              <a:t>Classe abstrata que representa alguma fonte de dados binária.</a:t>
            </a:r>
          </a:p>
          <a:p>
            <a:pPr>
              <a:spcBef>
                <a:spcPts val="6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OutputStream</a:t>
            </a:r>
            <a:endParaRPr lang="pt-BR" sz="2000" b="1" dirty="0" smtClean="0"/>
          </a:p>
          <a:p>
            <a:pPr lvl="1">
              <a:spcBef>
                <a:spcPts val="300"/>
              </a:spcBef>
            </a:pPr>
            <a:r>
              <a:rPr lang="pt-BR" sz="1600" dirty="0" smtClean="0"/>
              <a:t>Classe abstrata que representa algum destino de dados binários.</a:t>
            </a:r>
          </a:p>
          <a:p>
            <a:pPr>
              <a:spcBef>
                <a:spcPts val="6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FileInputStream</a:t>
            </a:r>
            <a:endParaRPr lang="pt-BR" sz="2000" b="1" dirty="0" smtClean="0"/>
          </a:p>
          <a:p>
            <a:pPr lvl="1">
              <a:spcBef>
                <a:spcPts val="300"/>
              </a:spcBef>
            </a:pPr>
            <a:r>
              <a:rPr lang="pt-BR" sz="1600" dirty="0" smtClean="0"/>
              <a:t>Representa algum arquivo de onde podemos ler dados byte a byte.</a:t>
            </a:r>
          </a:p>
          <a:p>
            <a:pPr>
              <a:spcBef>
                <a:spcPts val="6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FileOutputStream</a:t>
            </a:r>
            <a:endParaRPr lang="pt-BR" sz="2000" b="1" dirty="0" smtClean="0"/>
          </a:p>
          <a:p>
            <a:pPr lvl="1">
              <a:spcBef>
                <a:spcPts val="300"/>
              </a:spcBef>
            </a:pPr>
            <a:r>
              <a:rPr lang="pt-BR" sz="1600" dirty="0" smtClean="0"/>
              <a:t>Representa algum arquivo onde podemos armazenar dados byte a byte.</a:t>
            </a:r>
          </a:p>
          <a:p>
            <a:pPr>
              <a:spcBef>
                <a:spcPts val="6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ByteArrayInputStream</a:t>
            </a:r>
            <a:endParaRPr lang="pt-BR" sz="2000" b="1" dirty="0" smtClean="0"/>
          </a:p>
          <a:p>
            <a:pPr lvl="1">
              <a:spcBef>
                <a:spcPts val="300"/>
              </a:spcBef>
            </a:pPr>
            <a:r>
              <a:rPr lang="pt-BR" sz="1600" dirty="0" smtClean="0"/>
              <a:t>Representa um montante de dados em memória de onde podemos ler dados byte a byte.</a:t>
            </a:r>
            <a:endParaRPr lang="pt-BR" sz="1600" dirty="0" smtClean="0"/>
          </a:p>
          <a:p>
            <a:pPr>
              <a:spcBef>
                <a:spcPts val="6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ByteArrayOutputStream</a:t>
            </a:r>
            <a:endParaRPr lang="pt-BR" sz="2000" b="1" dirty="0" smtClean="0"/>
          </a:p>
          <a:p>
            <a:pPr lvl="1">
              <a:spcBef>
                <a:spcPts val="300"/>
              </a:spcBef>
            </a:pPr>
            <a:r>
              <a:rPr lang="pt-BR" sz="1600" dirty="0" smtClean="0"/>
              <a:t>Representa um montante de dados em memória onde podemos armazenar dados byte a byte.</a:t>
            </a:r>
            <a:endParaRPr lang="pt-BR" sz="1600" dirty="0" smtClean="0"/>
          </a:p>
          <a:p>
            <a:pPr>
              <a:spcBef>
                <a:spcPts val="6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RandomAccessFile</a:t>
            </a:r>
            <a:endParaRPr lang="pt-BR" sz="2000" b="1" dirty="0" smtClean="0"/>
          </a:p>
          <a:p>
            <a:pPr lvl="1">
              <a:spcBef>
                <a:spcPts val="300"/>
              </a:spcBef>
            </a:pPr>
            <a:endParaRPr lang="pt-BR" sz="16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 binários</a:t>
            </a:r>
            <a:endParaRPr lang="pt-BR" dirty="0" smtClean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FileOutputStream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classe </a:t>
            </a:r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ByteArrayOutputStream</a:t>
            </a:r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Leitura de arquivos binários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FileInputStream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Byte</a:t>
            </a:r>
            <a:r>
              <a:rPr lang="pt-BR" baseline="0" dirty="0" err="1" smtClean="0"/>
              <a:t>ArrayInputStream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Acessando o Sistema de arquivos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A classe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r>
              <a:rPr lang="pt-BR" b="1" dirty="0" smtClean="0"/>
              <a:t>.File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Uma instância da classe File representa um </a:t>
            </a:r>
            <a:r>
              <a:rPr lang="pt-BR" u="sng" dirty="0" smtClean="0"/>
              <a:t>arquivo</a:t>
            </a:r>
            <a:r>
              <a:rPr lang="pt-BR" dirty="0" smtClean="0"/>
              <a:t> ou </a:t>
            </a:r>
            <a:r>
              <a:rPr lang="pt-BR" u="sng" dirty="0" smtClean="0"/>
              <a:t>diretório</a:t>
            </a:r>
            <a:r>
              <a:rPr lang="pt-BR" dirty="0" smtClean="0"/>
              <a:t> que pode estar presente (ou não) em seu sistema de arquivos (HD, </a:t>
            </a:r>
            <a:r>
              <a:rPr lang="pt-BR" dirty="0" err="1" smtClean="0"/>
              <a:t>pen-drive</a:t>
            </a:r>
            <a:r>
              <a:rPr lang="pt-BR" dirty="0" smtClean="0"/>
              <a:t>, CD,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de acesso randômico</a:t>
            </a:r>
            <a:endParaRPr lang="pt-BR" dirty="0" smtClean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de acesso randômico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RandomAccessFile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Gravação em arquivos</a:t>
            </a:r>
            <a:r>
              <a:rPr lang="pt-BR" baseline="0" dirty="0" smtClean="0"/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FileWriter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BufferedWriter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java</a:t>
            </a:r>
            <a:r>
              <a:rPr lang="pt-BR" baseline="0" dirty="0" smtClean="0"/>
              <a:t>.</a:t>
            </a:r>
            <a:r>
              <a:rPr lang="pt-BR" baseline="0" dirty="0" err="1" smtClean="0"/>
              <a:t>io</a:t>
            </a:r>
            <a:r>
              <a:rPr lang="pt-BR" baseline="0" dirty="0" smtClean="0"/>
              <a:t>.</a:t>
            </a:r>
            <a:r>
              <a:rPr lang="pt-BR" baseline="0" dirty="0" err="1" smtClean="0"/>
              <a:t>PrintWriter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FileReader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java</a:t>
            </a:r>
            <a:r>
              <a:rPr lang="pt-BR" baseline="0" dirty="0" smtClean="0"/>
              <a:t>.</a:t>
            </a:r>
            <a:r>
              <a:rPr lang="pt-BR" baseline="0" dirty="0" err="1" smtClean="0"/>
              <a:t>io</a:t>
            </a:r>
            <a:r>
              <a:rPr lang="pt-BR" baseline="0" dirty="0" smtClean="0"/>
              <a:t>.</a:t>
            </a:r>
            <a:r>
              <a:rPr lang="pt-BR" baseline="0" dirty="0" err="1" smtClean="0"/>
              <a:t>BufferedReader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Construtor </a:t>
            </a:r>
            <a:r>
              <a:rPr lang="pt-BR" b="1" dirty="0" smtClean="0"/>
              <a:t>File(String </a:t>
            </a:r>
            <a:r>
              <a:rPr lang="pt-BR" b="1" dirty="0" err="1" smtClean="0"/>
              <a:t>pathname</a:t>
            </a:r>
            <a:r>
              <a:rPr lang="pt-BR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Podemos obter uma instância da classe File utilizando o caminho do arquivo ou diretório desejado: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doc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File(“C:\\documentos\\doc.txt”)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img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File(“E:\\imagens\\foto5.jpg”)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pasta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File(“C:\\Meus Documentos”)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arq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File(“config.txt”)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4205576" y="4947555"/>
            <a:ext cx="300806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8"/>
          <p:cNvSpPr txBox="1"/>
          <p:nvPr/>
        </p:nvSpPr>
        <p:spPr>
          <a:xfrm>
            <a:off x="2697132" y="5890046"/>
            <a:ext cx="34590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Caminho relativo ao diretório atual da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600" dirty="0" smtClean="0"/>
              <a:t>Construtor </a:t>
            </a:r>
            <a:r>
              <a:rPr lang="pt-BR" sz="2600" b="1" dirty="0" smtClean="0"/>
              <a:t>File(File folder, String </a:t>
            </a:r>
            <a:r>
              <a:rPr lang="pt-BR" sz="2600" b="1" dirty="0" err="1" smtClean="0"/>
              <a:t>filename</a:t>
            </a:r>
            <a:r>
              <a:rPr lang="pt-BR" sz="2600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Outra forma de instanciarmos a classe File é através do diretório que contém o arquivo desejado: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u="sng" dirty="0" smtClean="0"/>
              <a:t>pasta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 File(“C:\\Meus Documentos”);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u="sng" dirty="0" smtClean="0"/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</a:t>
            </a:r>
            <a:r>
              <a:rPr lang="pt-BR" sz="2400" u="sng" dirty="0" smtClean="0">
                <a:solidFill>
                  <a:srgbClr val="FFC000"/>
                </a:solidFill>
              </a:rPr>
              <a:t>pasta</a:t>
            </a:r>
            <a:r>
              <a:rPr lang="pt-BR" sz="2400" dirty="0" smtClean="0">
                <a:solidFill>
                  <a:srgbClr val="FFC000"/>
                </a:solidFill>
              </a:rPr>
              <a:t>, “config.txt”)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exists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 ou diretório já existente.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isFile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isDirectory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diretório.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isHidden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 ou diretório existente e que tenha a propriedade “arquivo oculto” selecionada.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1600200"/>
            <a:ext cx="778720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File </a:t>
            </a:r>
            <a:r>
              <a:rPr lang="pt-BR" sz="2200" dirty="0" err="1" smtClean="0">
                <a:solidFill>
                  <a:srgbClr val="FFC000"/>
                </a:solidFill>
              </a:rPr>
              <a:t>temp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File(“C:\\Documentos\\imagens\\</a:t>
            </a:r>
            <a:r>
              <a:rPr lang="pt-BR" sz="2200" dirty="0" err="1" smtClean="0"/>
              <a:t>temp</a:t>
            </a:r>
            <a:r>
              <a:rPr lang="pt-BR" sz="22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(!</a:t>
            </a:r>
            <a:r>
              <a:rPr lang="pt-BR" sz="2200" dirty="0" err="1" smtClean="0">
                <a:solidFill>
                  <a:srgbClr val="FFC000"/>
                </a:solidFill>
              </a:rPr>
              <a:t>temp.exists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ou pasta não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</a:t>
            </a:r>
            <a:r>
              <a:rPr lang="pt-BR" sz="2200" dirty="0" err="1" smtClean="0"/>
              <a:t>temp</a:t>
            </a:r>
            <a:r>
              <a:rPr lang="pt-BR" sz="22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temp.isDirectory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</a:t>
            </a:r>
            <a:r>
              <a:rPr lang="pt-BR" sz="2200" dirty="0" err="1" smtClean="0"/>
              <a:t>temp</a:t>
            </a:r>
            <a:r>
              <a:rPr lang="pt-BR" sz="22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temp.isHidden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</a:t>
            </a:r>
            <a:r>
              <a:rPr lang="pt-BR" sz="2200" dirty="0" err="1" smtClean="0"/>
              <a:t>Temp</a:t>
            </a:r>
            <a:r>
              <a:rPr lang="pt-BR" sz="2200" dirty="0" smtClean="0"/>
              <a:t> está oculto”);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delete()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excluir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err="1" smtClean="0">
                <a:solidFill>
                  <a:srgbClr val="FFC000"/>
                </a:solidFill>
              </a:rPr>
              <a:t>temp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File(“C:\\Documentos\\foto5.jpg”);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err="1" smtClean="0">
                <a:solidFill>
                  <a:srgbClr val="FFC000"/>
                </a:solidFill>
              </a:rPr>
              <a:t>temp.delete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excluído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a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1692</Words>
  <Application>Microsoft Office PowerPoint</Application>
  <PresentationFormat>Apresentação na tela (4:3)</PresentationFormat>
  <Paragraphs>460</Paragraphs>
  <Slides>50</Slides>
  <Notes>50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Técnica</vt:lpstr>
      <vt:lpstr>Stream - Fluxo I/O</vt:lpstr>
      <vt:lpstr>Stream – Fluxo I/O </vt:lpstr>
      <vt:lpstr>Introdução</vt:lpstr>
      <vt:lpstr>Acessando o Sistema de arquivos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Exercício</vt:lpstr>
      <vt:lpstr>Exercício (Continuação)</vt:lpstr>
      <vt:lpstr>Exercício (Continuação)</vt:lpstr>
      <vt:lpstr>Acesso a arquivos binários</vt:lpstr>
      <vt:lpstr>Acesso a arquivos binários</vt:lpstr>
      <vt:lpstr>Acesso a arquivos binários</vt:lpstr>
      <vt:lpstr>Gravação em arquivos binários</vt:lpstr>
      <vt:lpstr>Gravação em arquivos binários</vt:lpstr>
      <vt:lpstr>Gravação em arquivos binários</vt:lpstr>
      <vt:lpstr>Leitura de arquivos binários</vt:lpstr>
      <vt:lpstr>Leitura de arquivos binários</vt:lpstr>
      <vt:lpstr>Leitura de arquivos binários</vt:lpstr>
      <vt:lpstr>Arquivos de acesso randômico</vt:lpstr>
      <vt:lpstr>Arquivos de acesso randômico</vt:lpstr>
      <vt:lpstr>Exercício</vt:lpstr>
      <vt:lpstr>Gravação em arquivos texto</vt:lpstr>
      <vt:lpstr>Gravação em arquivos texto</vt:lpstr>
      <vt:lpstr>Gravação em arquivos texto</vt:lpstr>
      <vt:lpstr>Gravação em arquivos texto</vt:lpstr>
      <vt:lpstr>Leitura de arquivos texto</vt:lpstr>
      <vt:lpstr>Leitura de arquivos texto</vt:lpstr>
      <vt:lpstr>Leitura de arquivos texto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- Fluxo I/O</dc:title>
  <dc:creator>Sandro Vieira</dc:creator>
  <cp:lastModifiedBy>Sandro</cp:lastModifiedBy>
  <cp:revision>164</cp:revision>
  <dcterms:created xsi:type="dcterms:W3CDTF">2011-12-17T14:07:49Z</dcterms:created>
  <dcterms:modified xsi:type="dcterms:W3CDTF">2012-05-11T04:14:58Z</dcterms:modified>
</cp:coreProperties>
</file>