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9" r:id="rId3"/>
    <p:sldId id="270" r:id="rId4"/>
    <p:sldId id="272" r:id="rId5"/>
    <p:sldId id="271" r:id="rId6"/>
    <p:sldId id="273" r:id="rId7"/>
    <p:sldId id="274" r:id="rId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94086" autoAdjust="0"/>
  </p:normalViewPr>
  <p:slideViewPr>
    <p:cSldViewPr>
      <p:cViewPr varScale="1">
        <p:scale>
          <a:sx n="70" d="100"/>
          <a:sy n="70" d="100"/>
        </p:scale>
        <p:origin x="-1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FD22AB7-2B53-4B7D-8BFA-CCB50F186394}" type="datetimeFigureOut">
              <a:rPr lang="pt-BR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22FC04-A8D6-4981-9C0D-C0FA6401A7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C49381-B611-478E-9D05-3013AD96B42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99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BE1798-4388-4B72-A467-21E73F9DBE6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Times New Roman" pitchFamily="18" charset="0"/>
            </a:endParaRPr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D914BE3-3BB7-46D5-98E8-6C2D836BC833}" type="slidenum">
              <a:rPr lang="pt-BR" smtClean="0">
                <a:latin typeface="Tahoma" pitchFamily="34" charset="0"/>
              </a:rPr>
              <a:pPr/>
              <a:t>3</a:t>
            </a:fld>
            <a:endParaRPr lang="pt-BR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Times New Roman" pitchFamily="18" charset="0"/>
            </a:endParaRPr>
          </a:p>
        </p:txBody>
      </p:sp>
      <p:sp>
        <p:nvSpPr>
          <p:cNvPr id="44036" name="Espaço Reservado para Número de Slide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1E7BC1F-E9D6-44AF-B6FE-7C0A8285A7DA}" type="slidenum">
              <a:rPr lang="pt-BR" smtClean="0">
                <a:latin typeface="Tahoma" pitchFamily="34" charset="0"/>
              </a:rPr>
              <a:pPr/>
              <a:t>4</a:t>
            </a:fld>
            <a:endParaRPr lang="pt-BR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Times New Roman" pitchFamily="18" charset="0"/>
            </a:endParaRPr>
          </a:p>
        </p:txBody>
      </p:sp>
      <p:sp>
        <p:nvSpPr>
          <p:cNvPr id="44036" name="Espaço Reservado para Número de Slide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1E7BC1F-E9D6-44AF-B6FE-7C0A8285A7DA}" type="slidenum">
              <a:rPr lang="pt-BR" smtClean="0">
                <a:latin typeface="Tahoma" pitchFamily="34" charset="0"/>
              </a:rPr>
              <a:pPr/>
              <a:t>5</a:t>
            </a:fld>
            <a:endParaRPr lang="pt-BR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7D398D-FF36-4425-B48D-200770D08B3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2FC04-A8D6-4981-9C0D-C0FA6401A7A1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9EB89-E5C3-44E2-BE6C-6EBD3C9F72AC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D2854-75BB-48FD-9829-2FEFB5D467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9C8D1-D3D6-424A-AF97-B54421C250A5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D1EBF-D059-4512-821C-9F97F4C1C6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67B2D-D276-4037-9D03-B20F73DA4222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C7743-DD9D-45E3-91E2-BDB9F66A53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8A393-FF76-49C1-B623-DB680E21B98D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EE36F-8B8F-4B14-8C7A-D641DC4521A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09879-BF5B-4E9B-8D72-20B80A22D50F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215CE-5E4E-479A-B002-C8A9E5451D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2D48B-0DFD-4967-AE81-39977EFB169D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DEAA0-3091-4BB0-AC9C-3011BF788E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5B991-4F77-41AE-A38F-961B1BFBE46B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307AB-44A8-4B15-8D4A-C48E33DC73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FB4DA-7666-4DF1-AFE0-670F23708183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017F5-B0E6-4AC8-92BA-3F40B24F0F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049C9-2A55-48DB-9853-2212E65AFC43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93861-97AD-4EE9-B713-5BA3BC0CF4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D63F4-B52A-4257-8152-A1001B07176F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9F762-488F-480C-9015-D91DC077EF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C5074-B66F-4FB6-92B3-DA66FF5F4158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ACE4F-0F0D-4244-83A5-78218B3E7F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4585551-B061-4C84-84CB-2CD176D6F6EC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1EF597E-9486-4730-B4D1-3A58DAFA805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701" r:id="rId5"/>
    <p:sldLayoutId id="2147483695" r:id="rId6"/>
    <p:sldLayoutId id="2147483696" r:id="rId7"/>
    <p:sldLayoutId id="2147483702" r:id="rId8"/>
    <p:sldLayoutId id="2147483703" r:id="rId9"/>
    <p:sldLayoutId id="2147483697" r:id="rId10"/>
    <p:sldLayoutId id="214748369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Retorno Covariante</a:t>
            </a:r>
            <a:br>
              <a:rPr lang="pt-BR" cap="none" dirty="0" smtClean="0"/>
            </a:br>
            <a:r>
              <a:rPr lang="pt-BR" sz="1800" cap="none" dirty="0" smtClean="0"/>
              <a:t>Pág. 40 e 41</a:t>
            </a:r>
            <a:br>
              <a:rPr lang="pt-BR" sz="1800" cap="none" dirty="0" smtClean="0"/>
            </a:b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Retorno </a:t>
            </a:r>
            <a:r>
              <a:rPr lang="pt-BR" dirty="0" err="1" smtClean="0"/>
              <a:t>covariante</a:t>
            </a:r>
            <a:endParaRPr lang="pt-BR" dirty="0" smtClean="0"/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pt-BR" sz="2800" dirty="0" smtClean="0"/>
              <a:t>O retorno </a:t>
            </a:r>
            <a:r>
              <a:rPr lang="pt-BR" sz="2800" dirty="0" err="1" smtClean="0"/>
              <a:t>covariante</a:t>
            </a:r>
            <a:r>
              <a:rPr lang="pt-BR" sz="2800" dirty="0" smtClean="0"/>
              <a:t> é uma facilidade da linguagem relacionada à herança que surgiu a partir da versão 5.0</a:t>
            </a:r>
          </a:p>
          <a:p>
            <a:pPr eaLnBrk="1" hangingPunct="1">
              <a:spcBef>
                <a:spcPts val="3000"/>
              </a:spcBef>
            </a:pPr>
            <a:r>
              <a:rPr lang="pt-BR" sz="2800" dirty="0" smtClean="0"/>
              <a:t>Pode ser utilizado pelo programador Java:</a:t>
            </a:r>
          </a:p>
          <a:p>
            <a:pPr lvl="1" eaLnBrk="1" hangingPunct="1">
              <a:spcBef>
                <a:spcPts val="3000"/>
              </a:spcBef>
            </a:pPr>
            <a:r>
              <a:rPr lang="pt-BR" sz="2400" dirty="0" smtClean="0"/>
              <a:t>Quando sobrescrever um método que possua valor de retorno presente em sua classe mãe;</a:t>
            </a:r>
          </a:p>
          <a:p>
            <a:pPr lvl="1" eaLnBrk="1" hangingPunct="1">
              <a:spcBef>
                <a:spcPts val="3000"/>
              </a:spcBef>
            </a:pPr>
            <a:r>
              <a:rPr lang="pt-BR" sz="2400" dirty="0" smtClean="0"/>
              <a:t>Quando implementar um método  que possua valor de retorno presente em uma interface;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56" name="Group 36"/>
          <p:cNvGraphicFramePr>
            <a:graphicFrameLocks noGrp="1"/>
          </p:cNvGraphicFramePr>
          <p:nvPr/>
        </p:nvGraphicFramePr>
        <p:xfrm>
          <a:off x="3492500" y="1750872"/>
          <a:ext cx="2209800" cy="1847672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3326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Cliente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67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nome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endereco</a:t>
                      </a: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/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telefone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55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Group 36"/>
          <p:cNvGraphicFramePr>
            <a:graphicFrameLocks noGrp="1"/>
          </p:cNvGraphicFramePr>
          <p:nvPr/>
        </p:nvGraphicFramePr>
        <p:xfrm>
          <a:off x="5220072" y="4470256"/>
          <a:ext cx="2209800" cy="1551032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PessoaJuridica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cnpj</a:t>
                      </a: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/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contatoPrincipal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7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4067" name="Group 19"/>
          <p:cNvGraphicFramePr>
            <a:graphicFrameLocks noGrp="1"/>
          </p:cNvGraphicFramePr>
          <p:nvPr/>
        </p:nvGraphicFramePr>
        <p:xfrm>
          <a:off x="1691680" y="4470256"/>
          <a:ext cx="2209800" cy="1533059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2626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PessoaFisica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cpf</a:t>
                      </a: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/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estadoCivil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Group 30"/>
          <p:cNvGrpSpPr>
            <a:grpSpLocks/>
          </p:cNvGrpSpPr>
          <p:nvPr/>
        </p:nvGrpSpPr>
        <p:grpSpPr bwMode="auto">
          <a:xfrm rot="3600000">
            <a:off x="3258444" y="3229371"/>
            <a:ext cx="188896" cy="1645706"/>
            <a:chOff x="1162" y="4727"/>
            <a:chExt cx="1440" cy="5047"/>
          </a:xfrm>
        </p:grpSpPr>
        <p:sp>
          <p:nvSpPr>
            <p:cNvPr id="5151" name="AutoShape 31"/>
            <p:cNvSpPr>
              <a:spLocks noChangeArrowheads="1"/>
            </p:cNvSpPr>
            <p:nvPr/>
          </p:nvSpPr>
          <p:spPr bwMode="auto">
            <a:xfrm>
              <a:off x="1162" y="4727"/>
              <a:ext cx="1440" cy="68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52" name="Line 32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Retorno </a:t>
            </a:r>
            <a:r>
              <a:rPr lang="pt-BR" dirty="0" err="1" smtClean="0"/>
              <a:t>covariante</a:t>
            </a:r>
            <a:endParaRPr lang="pt-BR" dirty="0"/>
          </a:p>
        </p:txBody>
      </p:sp>
      <p:grpSp>
        <p:nvGrpSpPr>
          <p:cNvPr id="16" name="Group 30"/>
          <p:cNvGrpSpPr>
            <a:grpSpLocks/>
          </p:cNvGrpSpPr>
          <p:nvPr/>
        </p:nvGrpSpPr>
        <p:grpSpPr bwMode="auto">
          <a:xfrm rot="18000000" flipH="1">
            <a:off x="5741444" y="3243384"/>
            <a:ext cx="188896" cy="1645706"/>
            <a:chOff x="1162" y="4727"/>
            <a:chExt cx="1440" cy="5047"/>
          </a:xfrm>
        </p:grpSpPr>
        <p:sp>
          <p:nvSpPr>
            <p:cNvPr id="17" name="AutoShape 31"/>
            <p:cNvSpPr>
              <a:spLocks noChangeArrowheads="1"/>
            </p:cNvSpPr>
            <p:nvPr/>
          </p:nvSpPr>
          <p:spPr bwMode="auto">
            <a:xfrm>
              <a:off x="1162" y="4727"/>
              <a:ext cx="1440" cy="68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1017F5-B0E6-4AC8-92BA-3F40B24F0FC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320"/>
            <a:ext cx="8258204" cy="1143000"/>
          </a:xfrm>
        </p:spPr>
        <p:txBody>
          <a:bodyPr/>
          <a:lstStyle/>
          <a:p>
            <a:r>
              <a:rPr lang="pt-BR" dirty="0" err="1" smtClean="0"/>
              <a:t>Sobrescrição</a:t>
            </a:r>
            <a:r>
              <a:rPr lang="pt-BR" dirty="0" smtClean="0"/>
              <a:t> sem covariância</a:t>
            </a:r>
          </a:p>
        </p:txBody>
      </p:sp>
      <p:graphicFrame>
        <p:nvGraphicFramePr>
          <p:cNvPr id="17446" name="Group 38"/>
          <p:cNvGraphicFramePr>
            <a:graphicFrameLocks noGrp="1"/>
          </p:cNvGraphicFramePr>
          <p:nvPr/>
        </p:nvGraphicFramePr>
        <p:xfrm>
          <a:off x="2982492" y="1772816"/>
          <a:ext cx="3245692" cy="2103120"/>
        </p:xfrm>
        <a:graphic>
          <a:graphicData uri="http://schemas.openxmlformats.org/drawingml/2006/table">
            <a:tbl>
              <a:tblPr/>
              <a:tblGrid>
                <a:gridCol w="3245692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Conta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2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7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getCorrentista</a:t>
                      </a: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() : Cliente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45" name="Group 37"/>
          <p:cNvGraphicFramePr>
            <a:graphicFrameLocks noGrp="1"/>
          </p:cNvGraphicFramePr>
          <p:nvPr/>
        </p:nvGraphicFramePr>
        <p:xfrm>
          <a:off x="5148064" y="4797152"/>
          <a:ext cx="3168352" cy="1097280"/>
        </p:xfrm>
        <a:graphic>
          <a:graphicData uri="http://schemas.openxmlformats.org/drawingml/2006/table">
            <a:tbl>
              <a:tblPr/>
              <a:tblGrid>
                <a:gridCol w="3168352"/>
              </a:tblGrid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ContaEmpresa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getCorrentista</a:t>
                      </a: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() : Cliente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44" name="Group 36"/>
          <p:cNvGraphicFramePr>
            <a:graphicFrameLocks noGrp="1"/>
          </p:cNvGraphicFramePr>
          <p:nvPr/>
        </p:nvGraphicFramePr>
        <p:xfrm>
          <a:off x="675416" y="4797152"/>
          <a:ext cx="3256664" cy="1097280"/>
        </p:xfrm>
        <a:graphic>
          <a:graphicData uri="http://schemas.openxmlformats.org/drawingml/2006/table">
            <a:tbl>
              <a:tblPr/>
              <a:tblGrid>
                <a:gridCol w="3256664"/>
              </a:tblGrid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ContaCorrente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getCorrentista</a:t>
                      </a: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() : Cliente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 rot="-3600000">
            <a:off x="5693669" y="3587616"/>
            <a:ext cx="249444" cy="1525773"/>
            <a:chOff x="1134" y="4194"/>
            <a:chExt cx="1440" cy="5580"/>
          </a:xfrm>
        </p:grpSpPr>
        <p:sp>
          <p:nvSpPr>
            <p:cNvPr id="12321" name="AutoShape 28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 sz="6600"/>
            </a:p>
          </p:txBody>
        </p:sp>
        <p:sp>
          <p:nvSpPr>
            <p:cNvPr id="12322" name="Line 29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 rot="3600000">
            <a:off x="3181692" y="3583569"/>
            <a:ext cx="261628" cy="1563070"/>
            <a:chOff x="1134" y="4194"/>
            <a:chExt cx="1440" cy="5580"/>
          </a:xfrm>
        </p:grpSpPr>
        <p:sp>
          <p:nvSpPr>
            <p:cNvPr id="12319" name="AutoShape 31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 sz="6600"/>
            </a:p>
          </p:txBody>
        </p:sp>
        <p:sp>
          <p:nvSpPr>
            <p:cNvPr id="12320" name="Line 32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1017F5-B0E6-4AC8-92BA-3F40B24F0FC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Sobrescrição</a:t>
            </a:r>
            <a:r>
              <a:rPr lang="pt-BR" dirty="0" smtClean="0"/>
              <a:t> </a:t>
            </a:r>
            <a:r>
              <a:rPr lang="pt-BR" dirty="0" err="1" smtClean="0"/>
              <a:t>covariante</a:t>
            </a:r>
            <a:endParaRPr lang="pt-BR" dirty="0" smtClean="0"/>
          </a:p>
        </p:txBody>
      </p:sp>
      <p:graphicFrame>
        <p:nvGraphicFramePr>
          <p:cNvPr id="17446" name="Group 38"/>
          <p:cNvGraphicFramePr>
            <a:graphicFrameLocks noGrp="1"/>
          </p:cNvGraphicFramePr>
          <p:nvPr/>
        </p:nvGraphicFramePr>
        <p:xfrm>
          <a:off x="2982492" y="1772816"/>
          <a:ext cx="3245692" cy="2103120"/>
        </p:xfrm>
        <a:graphic>
          <a:graphicData uri="http://schemas.openxmlformats.org/drawingml/2006/table">
            <a:tbl>
              <a:tblPr/>
              <a:tblGrid>
                <a:gridCol w="3245692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Conta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2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7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getCorrentista</a:t>
                      </a: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() : Cliente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45" name="Group 37"/>
          <p:cNvGraphicFramePr>
            <a:graphicFrameLocks noGrp="1"/>
          </p:cNvGraphicFramePr>
          <p:nvPr/>
        </p:nvGraphicFramePr>
        <p:xfrm>
          <a:off x="4932040" y="4797152"/>
          <a:ext cx="3816423" cy="1066800"/>
        </p:xfrm>
        <a:graphic>
          <a:graphicData uri="http://schemas.openxmlformats.org/drawingml/2006/table">
            <a:tbl>
              <a:tblPr/>
              <a:tblGrid>
                <a:gridCol w="3816423"/>
              </a:tblGrid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ContaEmpresa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getCorrentista</a:t>
                      </a:r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() : </a:t>
                      </a:r>
                      <a:r>
                        <a:rPr kumimoji="0" lang="pt-B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PessoaJuridica</a:t>
                      </a:r>
                      <a:endParaRPr kumimoji="0" 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44" name="Group 36"/>
          <p:cNvGraphicFramePr>
            <a:graphicFrameLocks noGrp="1"/>
          </p:cNvGraphicFramePr>
          <p:nvPr/>
        </p:nvGraphicFramePr>
        <p:xfrm>
          <a:off x="467544" y="4797152"/>
          <a:ext cx="3672408" cy="1066800"/>
        </p:xfrm>
        <a:graphic>
          <a:graphicData uri="http://schemas.openxmlformats.org/drawingml/2006/table">
            <a:tbl>
              <a:tblPr/>
              <a:tblGrid>
                <a:gridCol w="3672408"/>
              </a:tblGrid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ContaCorrente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getCorrentista</a:t>
                      </a:r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() : </a:t>
                      </a:r>
                      <a:r>
                        <a:rPr kumimoji="0" lang="pt-B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PessoaFisica</a:t>
                      </a:r>
                      <a:endParaRPr kumimoji="0" 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 rot="-3600000">
            <a:off x="5693669" y="3587616"/>
            <a:ext cx="249444" cy="1525773"/>
            <a:chOff x="1134" y="4194"/>
            <a:chExt cx="1440" cy="5580"/>
          </a:xfrm>
        </p:grpSpPr>
        <p:sp>
          <p:nvSpPr>
            <p:cNvPr id="12321" name="AutoShape 28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 sz="6600"/>
            </a:p>
          </p:txBody>
        </p:sp>
        <p:sp>
          <p:nvSpPr>
            <p:cNvPr id="12322" name="Line 29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 rot="3600000">
            <a:off x="3181692" y="3583569"/>
            <a:ext cx="261628" cy="1563070"/>
            <a:chOff x="1134" y="4194"/>
            <a:chExt cx="1440" cy="5580"/>
          </a:xfrm>
        </p:grpSpPr>
        <p:sp>
          <p:nvSpPr>
            <p:cNvPr id="12319" name="AutoShape 31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 sz="6600"/>
            </a:p>
          </p:txBody>
        </p:sp>
        <p:sp>
          <p:nvSpPr>
            <p:cNvPr id="12320" name="Line 32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1017F5-B0E6-4AC8-92BA-3F40B24F0FC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Retorno </a:t>
            </a:r>
            <a:r>
              <a:rPr lang="pt-BR" dirty="0" err="1" smtClean="0"/>
              <a:t>covariante</a:t>
            </a:r>
            <a:r>
              <a:rPr lang="pt-BR" dirty="0" smtClean="0"/>
              <a:t> (exemplo)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525963"/>
          </a:xfrm>
        </p:spPr>
        <p:txBody>
          <a:bodyPr/>
          <a:lstStyle/>
          <a:p>
            <a:pPr eaLnBrk="1" hangingPunct="1"/>
            <a:r>
              <a:rPr lang="pt-BR" dirty="0" smtClean="0"/>
              <a:t>Sem covariância:</a:t>
            </a:r>
          </a:p>
          <a:p>
            <a:pPr eaLnBrk="1" hangingPunct="1"/>
            <a:endParaRPr lang="pt-BR" dirty="0" smtClean="0"/>
          </a:p>
          <a:p>
            <a:pPr marL="449263" indent="0" eaLnBrk="1" hangingPunct="1"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ContaEmpresa</a:t>
            </a:r>
            <a:r>
              <a:rPr lang="pt-BR" sz="2000" dirty="0" smtClean="0"/>
              <a:t> conta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ContaEmpresa</a:t>
            </a:r>
            <a:r>
              <a:rPr lang="pt-BR" sz="2000" dirty="0" smtClean="0"/>
              <a:t>(.......);</a:t>
            </a:r>
          </a:p>
          <a:p>
            <a:pPr marL="449263" indent="0" eaLnBrk="1" hangingPunct="1"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PessoaJuridica</a:t>
            </a:r>
            <a:r>
              <a:rPr lang="pt-BR" sz="2000" dirty="0" smtClean="0"/>
              <a:t> pessoa = 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PessoaJuridica</a:t>
            </a:r>
            <a:r>
              <a:rPr lang="pt-BR" sz="2000" dirty="0" smtClean="0">
                <a:solidFill>
                  <a:srgbClr val="FFC000"/>
                </a:solidFill>
              </a:rPr>
              <a:t>) </a:t>
            </a:r>
            <a:r>
              <a:rPr lang="pt-BR" sz="2000" dirty="0" smtClean="0"/>
              <a:t>conta.</a:t>
            </a:r>
            <a:r>
              <a:rPr lang="pt-BR" sz="2000" dirty="0" err="1" smtClean="0">
                <a:solidFill>
                  <a:srgbClr val="FFC000"/>
                </a:solidFill>
              </a:rPr>
              <a:t>getCliente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0" indent="0" eaLnBrk="1" hangingPunct="1">
              <a:buNone/>
            </a:pPr>
            <a:endParaRPr lang="pt-BR" sz="2400" dirty="0" smtClean="0"/>
          </a:p>
          <a:p>
            <a:pPr eaLnBrk="1" hangingPunct="1"/>
            <a:r>
              <a:rPr lang="pt-BR" dirty="0" smtClean="0"/>
              <a:t>Com covariância:</a:t>
            </a:r>
          </a:p>
          <a:p>
            <a:pPr eaLnBrk="1" hangingPunct="1"/>
            <a:endParaRPr lang="pt-BR" dirty="0" smtClean="0"/>
          </a:p>
          <a:p>
            <a:pPr marL="449263" indent="0" eaLnBrk="1" hangingPunct="1"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ContaEmpresa</a:t>
            </a:r>
            <a:r>
              <a:rPr lang="pt-BR" sz="2000" dirty="0" smtClean="0"/>
              <a:t> conta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ContaEmpresa</a:t>
            </a:r>
            <a:r>
              <a:rPr lang="pt-BR" sz="2000" dirty="0" smtClean="0"/>
              <a:t>(.......);</a:t>
            </a:r>
          </a:p>
          <a:p>
            <a:pPr marL="449263" indent="0" eaLnBrk="1" hangingPunct="1"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PessoaJuridica</a:t>
            </a:r>
            <a:r>
              <a:rPr lang="pt-BR" sz="2000" dirty="0" smtClean="0"/>
              <a:t> pessoa = conta.</a:t>
            </a:r>
            <a:r>
              <a:rPr lang="pt-BR" sz="2000" dirty="0" err="1" smtClean="0">
                <a:solidFill>
                  <a:srgbClr val="FFC000"/>
                </a:solidFill>
              </a:rPr>
              <a:t>getCliente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143000"/>
          </a:xfrm>
        </p:spPr>
        <p:txBody>
          <a:bodyPr/>
          <a:lstStyle/>
          <a:p>
            <a:r>
              <a:rPr lang="pt-BR" dirty="0" smtClean="0"/>
              <a:t>Retorno </a:t>
            </a:r>
            <a:r>
              <a:rPr lang="pt-BR" dirty="0" err="1" smtClean="0"/>
              <a:t>covariante</a:t>
            </a:r>
            <a:r>
              <a:rPr lang="pt-BR" dirty="0" smtClean="0"/>
              <a:t> (conclusão)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Ao sobrescrever ou implementar um método, podemos utilizar como tipo de retorno alguma classe filha daquele tipo definido como retorno na classe mãe ou interface.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575</TotalTime>
  <Words>171</Words>
  <Application>Microsoft Office PowerPoint</Application>
  <PresentationFormat>Apresentação na tela (4:3)</PresentationFormat>
  <Paragraphs>58</Paragraphs>
  <Slides>7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Técnica</vt:lpstr>
      <vt:lpstr>Retorno Covariante Pág. 40 e 41 </vt:lpstr>
      <vt:lpstr>Retorno covariante</vt:lpstr>
      <vt:lpstr>Retorno covariante</vt:lpstr>
      <vt:lpstr>Sobrescrição sem covariância</vt:lpstr>
      <vt:lpstr>Sobrescrição covariante</vt:lpstr>
      <vt:lpstr>Retorno covariante (exemplo)</vt:lpstr>
      <vt:lpstr>Retorno covariante (conclusão)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Retorno Covariante</dc:title>
  <dc:creator>Sandro Vieira</dc:creator>
  <cp:lastModifiedBy>Administrator</cp:lastModifiedBy>
  <cp:revision>56</cp:revision>
  <dcterms:created xsi:type="dcterms:W3CDTF">2011-12-17T14:07:49Z</dcterms:created>
  <dcterms:modified xsi:type="dcterms:W3CDTF">2012-06-30T13:01:04Z</dcterms:modified>
</cp:coreProperties>
</file>