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94265" autoAdjust="0"/>
  </p:normalViewPr>
  <p:slideViewPr>
    <p:cSldViewPr>
      <p:cViewPr varScale="1">
        <p:scale>
          <a:sx n="70" d="100"/>
          <a:sy n="70" d="100"/>
        </p:scale>
        <p:origin x="-1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84F74D-DAC2-4392-811E-0839E228D50D}" type="datetimeFigureOut">
              <a:rPr lang="pt-BR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5AB13B-50C7-437A-A5FD-DCBCFCE109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D55D8-3F90-4693-A21C-F8AD34A2C27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A5CCA98-348F-49BB-B928-BAB52A9B7470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9C64AB-BC52-47EE-88C8-EEB6917F6584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E0182F-5C5A-4898-9611-E787C06C6189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749B8C-8603-4612-B862-BD17656F1A59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D8B80C-5DAE-4680-886F-654724D3DEFC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8173E7-2332-4A00-B0C4-79A041C9CE43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213D7C-BF99-4FE7-932A-A889D3A4DB43}" type="slidenum">
              <a:rPr lang="pt-BR" smtClean="0">
                <a:latin typeface="Tahoma" pitchFamily="34" charset="0"/>
              </a:rPr>
              <a:pPr/>
              <a:t>16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C6C9DF-C0C7-4394-993B-5BB9360579D4}" type="slidenum">
              <a:rPr lang="pt-BR" smtClean="0">
                <a:latin typeface="Tahoma" pitchFamily="34" charset="0"/>
              </a:rPr>
              <a:pPr/>
              <a:t>17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C6C9DF-C0C7-4394-993B-5BB9360579D4}" type="slidenum">
              <a:rPr lang="pt-BR" smtClean="0">
                <a:latin typeface="Tahoma" pitchFamily="34" charset="0"/>
              </a:rPr>
              <a:pPr/>
              <a:t>18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C6C9DF-C0C7-4394-993B-5BB9360579D4}" type="slidenum">
              <a:rPr lang="pt-BR" smtClean="0">
                <a:latin typeface="Tahoma" pitchFamily="34" charset="0"/>
              </a:rPr>
              <a:pPr/>
              <a:t>19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DFFB93-0C9D-4FBD-95FA-7F00059F8D3F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7A1FB5-8DF8-496C-8382-FBF7FABCB488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592DFE-1DB4-4CF7-AE76-7B3BD0D73FC8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86BF0E-7719-49B6-8385-2D466ECD12BF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D62C20F-9715-4B39-A63B-A075B980B3A5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49A75D-D514-408C-91A6-BDC017024EF3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BC306B-4CC2-4937-804E-ADD11010FE47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9BF015E-0D64-4485-857D-9C0A7D552D00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32F2F-29F5-4DAE-A363-C6DAC46E1857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4995-D8CD-4A1E-9C9E-64FBCFBA2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0553D-8D34-4DCF-A436-D2E77B7A5246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FFA8-6097-4A79-BFBF-B51AE0418B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414DC-D62F-4E55-830A-E183CA2A1834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300F-9854-4AE8-BF41-F2B4BDB84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542213" cy="11795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14400" y="2133600"/>
            <a:ext cx="7542213" cy="18367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14400" y="4122738"/>
            <a:ext cx="7542213" cy="18383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6AF5D-1D6B-4ED9-A5AC-5C27535AAE57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F6DEA-4CBB-4048-B294-4F728D12CC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BE553-8B4E-4AB0-BA50-AF70C82A532A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0DB4-801C-41EC-8349-1D089238E8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D4F63-D730-453C-AC25-D4D62BA6C3A6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1F30-441B-4C97-879D-A7CDE7A99C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11202-23A4-4C28-AE00-24FEBB130B9F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4CE3-A46F-4C27-B40A-8C650EEE14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1467B-860E-4A10-BC05-9E3F42723107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CBA-F4D7-4E38-90FB-1443B7B3C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3BC98-7845-4B31-AC11-6C6FDE6340D3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13F0-BACB-456A-9BCE-CA25E26BD0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6AF3-F7FF-4CE1-A685-873F6930876F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43EC-1267-4966-A06A-A323172287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04BA6-EBD5-47C9-A380-B3C719FDBAB5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B781-ADC2-4C7A-996F-69FFAD8A0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75550-D5DC-4616-A3B6-C6BE077798B3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D3D4-3535-4368-9D5E-7319C5AF1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6164F9-0FD3-45A6-9987-3488D7EC9F08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5D3A59-8CFE-473F-B233-79E4E27799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  <p:sldLayoutId id="21474837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err="1" smtClean="0"/>
              <a:t>Arrays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 array (forma 1)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8713" y="3141663"/>
            <a:ext cx="7115175" cy="2590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r>
              <a:rPr lang="pt-BR" sz="2600" dirty="0" smtClean="0">
                <a:solidFill>
                  <a:srgbClr val="FFC000"/>
                </a:solidFill>
              </a:rPr>
              <a:t>String[ ] nome = { “</a:t>
            </a:r>
            <a:r>
              <a:rPr lang="pt-BR" sz="2600" dirty="0" smtClean="0"/>
              <a:t>Manuel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Joaquim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Maria</a:t>
            </a:r>
            <a:r>
              <a:rPr lang="pt-BR" sz="2600" dirty="0" smtClean="0">
                <a:solidFill>
                  <a:srgbClr val="FFC000"/>
                </a:solidFill>
              </a:rPr>
              <a:t>”, 	“</a:t>
            </a:r>
            <a:r>
              <a:rPr lang="pt-BR" dirty="0" smtClean="0"/>
              <a:t>Augusto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Júlio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Silvia</a:t>
            </a:r>
            <a:r>
              <a:rPr lang="pt-BR" sz="2600" dirty="0" smtClean="0">
                <a:solidFill>
                  <a:srgbClr val="FFC000"/>
                </a:solidFill>
              </a:rPr>
              <a:t>” };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endParaRPr lang="pt-BR" sz="2600" dirty="0" smtClean="0"/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r>
              <a:rPr lang="pt-BR" sz="2600" dirty="0" smtClean="0"/>
              <a:t>for (</a:t>
            </a:r>
            <a:r>
              <a:rPr lang="pt-BR" sz="2600" dirty="0" err="1" smtClean="0">
                <a:solidFill>
                  <a:srgbClr val="FFC000"/>
                </a:solidFill>
              </a:rPr>
              <a:t>int</a:t>
            </a:r>
            <a:r>
              <a:rPr lang="pt-BR" sz="2600" dirty="0" smtClean="0">
                <a:solidFill>
                  <a:srgbClr val="FFC000"/>
                </a:solidFill>
              </a:rPr>
              <a:t> i</a:t>
            </a:r>
            <a:r>
              <a:rPr lang="pt-BR" sz="2600" dirty="0" smtClean="0"/>
              <a:t> = 0; </a:t>
            </a:r>
            <a:r>
              <a:rPr lang="pt-BR" sz="2600" dirty="0" smtClean="0">
                <a:solidFill>
                  <a:srgbClr val="FFC000"/>
                </a:solidFill>
              </a:rPr>
              <a:t>i</a:t>
            </a:r>
            <a:r>
              <a:rPr lang="pt-BR" sz="2600" dirty="0" smtClean="0"/>
              <a:t> &lt; </a:t>
            </a:r>
            <a:r>
              <a:rPr lang="pt-BR" sz="2600" dirty="0" smtClean="0">
                <a:solidFill>
                  <a:srgbClr val="FFC000"/>
                </a:solidFill>
              </a:rPr>
              <a:t>nome.</a:t>
            </a:r>
            <a:r>
              <a:rPr lang="pt-BR" sz="2600" b="1" dirty="0" err="1" smtClean="0">
                <a:solidFill>
                  <a:srgbClr val="FFC000"/>
                </a:solidFill>
              </a:rPr>
              <a:t>length</a:t>
            </a:r>
            <a:r>
              <a:rPr lang="pt-BR" sz="2600" dirty="0" smtClean="0"/>
              <a:t>; </a:t>
            </a:r>
            <a:r>
              <a:rPr lang="pt-BR" sz="2600" dirty="0" smtClean="0">
                <a:solidFill>
                  <a:srgbClr val="FFC000"/>
                </a:solidFill>
              </a:rPr>
              <a:t>i</a:t>
            </a:r>
            <a:r>
              <a:rPr lang="pt-BR" sz="2600" dirty="0" smtClean="0"/>
              <a:t>++) {</a:t>
            </a:r>
            <a:br>
              <a:rPr lang="pt-BR" sz="2600" dirty="0" smtClean="0"/>
            </a:br>
            <a:r>
              <a:rPr lang="pt-BR" sz="2600" dirty="0" smtClean="0"/>
              <a:t>	System.</a:t>
            </a:r>
            <a:r>
              <a:rPr lang="pt-BR" sz="2600" dirty="0" err="1" smtClean="0"/>
              <a:t>out.println</a:t>
            </a:r>
            <a:r>
              <a:rPr lang="pt-BR" sz="2600" dirty="0" smtClean="0"/>
              <a:t>(</a:t>
            </a:r>
            <a:r>
              <a:rPr lang="pt-BR" sz="2600" dirty="0" smtClean="0">
                <a:solidFill>
                  <a:srgbClr val="FFC000"/>
                </a:solidFill>
              </a:rPr>
              <a:t>nome[i]</a:t>
            </a:r>
            <a:r>
              <a:rPr lang="pt-BR" sz="2600" dirty="0" smtClean="0"/>
              <a:t>);</a:t>
            </a:r>
            <a:br>
              <a:rPr lang="pt-BR" sz="2600" dirty="0" smtClean="0"/>
            </a:br>
            <a:r>
              <a:rPr lang="pt-BR" sz="2600" dirty="0" smtClean="0"/>
              <a:t>}</a:t>
            </a:r>
            <a:endParaRPr lang="en-US" sz="2600" dirty="0" smtClean="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773238"/>
            <a:ext cx="7556500" cy="5032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Forma tradicional (“for” comum)</a:t>
            </a:r>
            <a:endParaRPr lang="en-US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 array (forma 2)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8713" y="3141663"/>
            <a:ext cx="7115175" cy="2590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BR" dirty="0" smtClean="0">
                <a:solidFill>
                  <a:srgbClr val="FFC000"/>
                </a:solidFill>
              </a:rPr>
              <a:t>String[ ] nome = { “</a:t>
            </a:r>
            <a:r>
              <a:rPr lang="pt-BR" dirty="0" smtClean="0"/>
              <a:t>Manuel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Joaquim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Maria</a:t>
            </a:r>
            <a:r>
              <a:rPr lang="pt-BR" dirty="0" smtClean="0">
                <a:solidFill>
                  <a:srgbClr val="FFC000"/>
                </a:solidFill>
              </a:rPr>
              <a:t>”, 	“</a:t>
            </a:r>
            <a:r>
              <a:rPr lang="pt-BR" dirty="0" smtClean="0"/>
              <a:t>Augusto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Júlio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Silvia</a:t>
            </a:r>
            <a:r>
              <a:rPr lang="pt-BR" dirty="0" smtClean="0">
                <a:solidFill>
                  <a:srgbClr val="FFC000"/>
                </a:solidFill>
              </a:rPr>
              <a:t>” 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BR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dirty="0" smtClean="0"/>
              <a:t>for (</a:t>
            </a:r>
            <a:r>
              <a:rPr lang="pt-BR" dirty="0" smtClean="0">
                <a:solidFill>
                  <a:srgbClr val="FFC000"/>
                </a:solidFill>
              </a:rPr>
              <a:t>String n : nome</a:t>
            </a:r>
            <a:r>
              <a:rPr lang="pt-BR" dirty="0" smtClean="0"/>
              <a:t>) {</a:t>
            </a:r>
            <a:br>
              <a:rPr lang="pt-BR" dirty="0" smtClean="0"/>
            </a:b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FFC000"/>
                </a:solidFill>
              </a:rPr>
              <a:t>n</a:t>
            </a:r>
            <a:r>
              <a:rPr lang="pt-BR" dirty="0" smtClean="0"/>
              <a:t>);</a:t>
            </a:r>
            <a:br>
              <a:rPr lang="pt-BR" dirty="0" smtClean="0"/>
            </a:br>
            <a:r>
              <a:rPr lang="pt-BR" dirty="0" smtClean="0"/>
              <a:t>}</a:t>
            </a:r>
            <a:endParaRPr lang="en-US" dirty="0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773238"/>
            <a:ext cx="7556500" cy="5032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Forma nova a partir do Java 5 (“for </a:t>
            </a:r>
            <a:r>
              <a:rPr lang="pt-BR" sz="2800" dirty="0" err="1" smtClean="0"/>
              <a:t>each</a:t>
            </a:r>
            <a:r>
              <a:rPr lang="pt-BR" sz="2800" dirty="0" smtClean="0"/>
              <a:t>”)</a:t>
            </a:r>
            <a:endParaRPr lang="en-US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Array</a:t>
            </a:r>
            <a:r>
              <a:rPr lang="pt-BR" dirty="0" smtClean="0"/>
              <a:t> de 2 dimensões (matriz)</a:t>
            </a:r>
            <a:endParaRPr lang="en-US" dirty="0" smtClean="0"/>
          </a:p>
        </p:txBody>
      </p:sp>
      <p:sp>
        <p:nvSpPr>
          <p:cNvPr id="14339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long</a:t>
            </a:r>
            <a:r>
              <a:rPr lang="pt-BR" sz="2400" dirty="0" smtClean="0">
                <a:solidFill>
                  <a:srgbClr val="FFC000"/>
                </a:solidFill>
              </a:rPr>
              <a:t>[ ][ ]</a:t>
            </a:r>
            <a:r>
              <a:rPr lang="pt-BR" sz="2400" dirty="0" smtClean="0"/>
              <a:t> matricula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long</a:t>
            </a:r>
            <a:r>
              <a:rPr lang="pt-BR" sz="2400" dirty="0" smtClean="0">
                <a:solidFill>
                  <a:srgbClr val="FFC000"/>
                </a:solidFill>
              </a:rPr>
              <a:t>[3][5]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[0][0]</a:t>
            </a:r>
            <a:r>
              <a:rPr lang="pt-BR" sz="2400" dirty="0" smtClean="0"/>
              <a:t> = </a:t>
            </a:r>
            <a:r>
              <a:rPr lang="pt-BR" sz="2000" dirty="0" smtClean="0"/>
              <a:t>12563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[0][1]</a:t>
            </a:r>
            <a:r>
              <a:rPr lang="pt-BR" sz="2400" dirty="0" smtClean="0"/>
              <a:t> = </a:t>
            </a:r>
            <a:r>
              <a:rPr lang="pt-BR" sz="2000" dirty="0" smtClean="0"/>
              <a:t>8473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[0][2]</a:t>
            </a:r>
            <a:r>
              <a:rPr lang="pt-BR" sz="2400" dirty="0" smtClean="0"/>
              <a:t> = </a:t>
            </a:r>
            <a:r>
              <a:rPr lang="pt-BR" sz="2000" dirty="0" smtClean="0"/>
              <a:t>3693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[0][3]</a:t>
            </a:r>
            <a:r>
              <a:rPr lang="pt-BR" sz="2400" dirty="0" smtClean="0"/>
              <a:t> = </a:t>
            </a:r>
            <a:r>
              <a:rPr lang="pt-BR" sz="2000" dirty="0" smtClean="0"/>
              <a:t>8738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[0][4]</a:t>
            </a:r>
            <a:r>
              <a:rPr lang="pt-BR" sz="2400" dirty="0" smtClean="0"/>
              <a:t> = </a:t>
            </a:r>
            <a:r>
              <a:rPr lang="pt-BR" sz="2000" dirty="0" smtClean="0"/>
              <a:t>9838 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[1][0]</a:t>
            </a:r>
            <a:r>
              <a:rPr lang="pt-BR" sz="2400" dirty="0" smtClean="0"/>
              <a:t> = </a:t>
            </a:r>
            <a:r>
              <a:rPr lang="pt-BR" sz="2000" dirty="0" smtClean="0"/>
              <a:t>7438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[1][1]</a:t>
            </a:r>
            <a:r>
              <a:rPr lang="pt-BR" sz="2400" dirty="0" smtClean="0"/>
              <a:t> = </a:t>
            </a:r>
            <a:r>
              <a:rPr lang="pt-BR" sz="2000" dirty="0" smtClean="0"/>
              <a:t>12987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....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....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[2][4]</a:t>
            </a:r>
            <a:r>
              <a:rPr lang="pt-BR" sz="2400" dirty="0" smtClean="0"/>
              <a:t> = </a:t>
            </a:r>
            <a:r>
              <a:rPr lang="pt-BR" sz="2000" dirty="0" smtClean="0"/>
              <a:t>9343</a:t>
            </a:r>
            <a:r>
              <a:rPr lang="pt-BR" sz="2400" dirty="0" smtClean="0"/>
              <a:t>;</a:t>
            </a:r>
            <a:endParaRPr lang="en-US" sz="2400" dirty="0" smtClean="0"/>
          </a:p>
        </p:txBody>
      </p:sp>
      <p:sp>
        <p:nvSpPr>
          <p:cNvPr id="14340" name="AutoShape 15"/>
          <p:cNvSpPr>
            <a:spLocks noChangeArrowheads="1"/>
          </p:cNvSpPr>
          <p:nvPr/>
        </p:nvSpPr>
        <p:spPr bwMode="auto">
          <a:xfrm>
            <a:off x="4644008" y="45703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2,0</a:t>
            </a:r>
          </a:p>
        </p:txBody>
      </p:sp>
      <p:sp>
        <p:nvSpPr>
          <p:cNvPr id="14341" name="AutoShape 20"/>
          <p:cNvSpPr>
            <a:spLocks noChangeArrowheads="1"/>
          </p:cNvSpPr>
          <p:nvPr/>
        </p:nvSpPr>
        <p:spPr bwMode="auto">
          <a:xfrm>
            <a:off x="52932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2,1</a:t>
            </a:r>
          </a:p>
        </p:txBody>
      </p:sp>
      <p:sp>
        <p:nvSpPr>
          <p:cNvPr id="14342" name="AutoShape 21"/>
          <p:cNvSpPr>
            <a:spLocks noChangeArrowheads="1"/>
          </p:cNvSpPr>
          <p:nvPr/>
        </p:nvSpPr>
        <p:spPr bwMode="auto">
          <a:xfrm>
            <a:off x="59409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2,2</a:t>
            </a:r>
          </a:p>
        </p:txBody>
      </p:sp>
      <p:sp>
        <p:nvSpPr>
          <p:cNvPr id="14343" name="AutoShape 22"/>
          <p:cNvSpPr>
            <a:spLocks noChangeArrowheads="1"/>
          </p:cNvSpPr>
          <p:nvPr/>
        </p:nvSpPr>
        <p:spPr bwMode="auto">
          <a:xfrm>
            <a:off x="65886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2,3</a:t>
            </a:r>
          </a:p>
        </p:txBody>
      </p:sp>
      <p:sp>
        <p:nvSpPr>
          <p:cNvPr id="14344" name="AutoShape 23"/>
          <p:cNvSpPr>
            <a:spLocks noChangeArrowheads="1"/>
          </p:cNvSpPr>
          <p:nvPr/>
        </p:nvSpPr>
        <p:spPr bwMode="auto">
          <a:xfrm>
            <a:off x="72363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2,4</a:t>
            </a:r>
          </a:p>
        </p:txBody>
      </p:sp>
      <p:sp>
        <p:nvSpPr>
          <p:cNvPr id="14345" name="AutoShape 24"/>
          <p:cNvSpPr>
            <a:spLocks noChangeArrowheads="1"/>
          </p:cNvSpPr>
          <p:nvPr/>
        </p:nvSpPr>
        <p:spPr bwMode="auto">
          <a:xfrm>
            <a:off x="4644008" y="39226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1,0</a:t>
            </a:r>
          </a:p>
        </p:txBody>
      </p:sp>
      <p:sp>
        <p:nvSpPr>
          <p:cNvPr id="14346" name="AutoShape 25"/>
          <p:cNvSpPr>
            <a:spLocks noChangeArrowheads="1"/>
          </p:cNvSpPr>
          <p:nvPr/>
        </p:nvSpPr>
        <p:spPr bwMode="auto">
          <a:xfrm>
            <a:off x="52932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rgbClr val="FFFFFF"/>
                </a:solidFill>
                <a:latin typeface="Arial" charset="0"/>
              </a:rPr>
              <a:t>1,1</a:t>
            </a:r>
          </a:p>
        </p:txBody>
      </p:sp>
      <p:sp>
        <p:nvSpPr>
          <p:cNvPr id="14347" name="AutoShape 26"/>
          <p:cNvSpPr>
            <a:spLocks noChangeArrowheads="1"/>
          </p:cNvSpPr>
          <p:nvPr/>
        </p:nvSpPr>
        <p:spPr bwMode="auto">
          <a:xfrm>
            <a:off x="59409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1,2</a:t>
            </a:r>
          </a:p>
        </p:txBody>
      </p:sp>
      <p:sp>
        <p:nvSpPr>
          <p:cNvPr id="14348" name="AutoShape 27"/>
          <p:cNvSpPr>
            <a:spLocks noChangeArrowheads="1"/>
          </p:cNvSpPr>
          <p:nvPr/>
        </p:nvSpPr>
        <p:spPr bwMode="auto">
          <a:xfrm>
            <a:off x="65886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1,3</a:t>
            </a:r>
          </a:p>
        </p:txBody>
      </p:sp>
      <p:sp>
        <p:nvSpPr>
          <p:cNvPr id="14349" name="AutoShape 28"/>
          <p:cNvSpPr>
            <a:spLocks noChangeArrowheads="1"/>
          </p:cNvSpPr>
          <p:nvPr/>
        </p:nvSpPr>
        <p:spPr bwMode="auto">
          <a:xfrm>
            <a:off x="72363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1,4</a:t>
            </a:r>
          </a:p>
        </p:txBody>
      </p:sp>
      <p:sp>
        <p:nvSpPr>
          <p:cNvPr id="14350" name="AutoShape 29"/>
          <p:cNvSpPr>
            <a:spLocks noChangeArrowheads="1"/>
          </p:cNvSpPr>
          <p:nvPr/>
        </p:nvSpPr>
        <p:spPr bwMode="auto">
          <a:xfrm>
            <a:off x="4644008" y="3273325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0,0</a:t>
            </a:r>
          </a:p>
        </p:txBody>
      </p:sp>
      <p:sp>
        <p:nvSpPr>
          <p:cNvPr id="14351" name="AutoShape 30"/>
          <p:cNvSpPr>
            <a:spLocks noChangeArrowheads="1"/>
          </p:cNvSpPr>
          <p:nvPr/>
        </p:nvSpPr>
        <p:spPr bwMode="auto">
          <a:xfrm>
            <a:off x="52932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14352" name="AutoShape 31"/>
          <p:cNvSpPr>
            <a:spLocks noChangeArrowheads="1"/>
          </p:cNvSpPr>
          <p:nvPr/>
        </p:nvSpPr>
        <p:spPr bwMode="auto">
          <a:xfrm>
            <a:off x="59409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0,2</a:t>
            </a:r>
          </a:p>
        </p:txBody>
      </p:sp>
      <p:sp>
        <p:nvSpPr>
          <p:cNvPr id="14353" name="AutoShape 32"/>
          <p:cNvSpPr>
            <a:spLocks noChangeArrowheads="1"/>
          </p:cNvSpPr>
          <p:nvPr/>
        </p:nvSpPr>
        <p:spPr bwMode="auto">
          <a:xfrm>
            <a:off x="65886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0,3</a:t>
            </a:r>
          </a:p>
        </p:txBody>
      </p:sp>
      <p:sp>
        <p:nvSpPr>
          <p:cNvPr id="14354" name="AutoShape 33"/>
          <p:cNvSpPr>
            <a:spLocks noChangeArrowheads="1"/>
          </p:cNvSpPr>
          <p:nvPr/>
        </p:nvSpPr>
        <p:spPr bwMode="auto">
          <a:xfrm>
            <a:off x="72363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0,4</a:t>
            </a:r>
          </a:p>
        </p:txBody>
      </p:sp>
      <p:sp>
        <p:nvSpPr>
          <p:cNvPr id="14355" name="Text Box 34"/>
          <p:cNvSpPr txBox="1">
            <a:spLocks noChangeArrowheads="1"/>
          </p:cNvSpPr>
          <p:nvPr/>
        </p:nvSpPr>
        <p:spPr bwMode="auto">
          <a:xfrm>
            <a:off x="5463158" y="5502175"/>
            <a:ext cx="162718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>
                <a:solidFill>
                  <a:srgbClr val="F1B60F"/>
                </a:solidFill>
                <a:latin typeface="Arial" charset="0"/>
              </a:rPr>
              <a:t>matricula</a:t>
            </a: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Array</a:t>
            </a:r>
            <a:r>
              <a:rPr lang="pt-BR" dirty="0" smtClean="0"/>
              <a:t> de 2 dimensões (matriz)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long</a:t>
            </a:r>
            <a:r>
              <a:rPr lang="pt-BR" sz="2400" dirty="0" smtClean="0">
                <a:solidFill>
                  <a:srgbClr val="FFC000"/>
                </a:solidFill>
              </a:rPr>
              <a:t>[ ][ ] </a:t>
            </a: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 = {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{ </a:t>
            </a:r>
            <a:r>
              <a:rPr lang="pt-BR" sz="2400" dirty="0" smtClean="0"/>
              <a:t>12563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8473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3693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8738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9838</a:t>
            </a:r>
            <a:r>
              <a:rPr lang="pt-BR" sz="2400" dirty="0" smtClean="0">
                <a:solidFill>
                  <a:srgbClr val="FFC000"/>
                </a:solidFill>
              </a:rPr>
              <a:t> },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{ </a:t>
            </a:r>
            <a:r>
              <a:rPr lang="pt-BR" sz="2400" dirty="0" smtClean="0"/>
              <a:t>7438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12987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0922</a:t>
            </a:r>
            <a:r>
              <a:rPr lang="pt-BR" sz="2400" dirty="0" smtClean="0">
                <a:solidFill>
                  <a:srgbClr val="FFC000"/>
                </a:solidFill>
              </a:rPr>
              <a:t>,  </a:t>
            </a:r>
            <a:r>
              <a:rPr lang="pt-BR" sz="2400" dirty="0" smtClean="0"/>
              <a:t>1879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70987</a:t>
            </a:r>
            <a:r>
              <a:rPr lang="pt-BR" sz="2400" dirty="0" smtClean="0">
                <a:solidFill>
                  <a:srgbClr val="FFC000"/>
                </a:solidFill>
              </a:rPr>
              <a:t> },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{ </a:t>
            </a:r>
            <a:r>
              <a:rPr lang="pt-BR" sz="2400" dirty="0" smtClean="0"/>
              <a:t>20870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9870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4788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9784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3456</a:t>
            </a:r>
            <a:r>
              <a:rPr lang="pt-BR" sz="2400" dirty="0" smtClean="0">
                <a:solidFill>
                  <a:srgbClr val="FFC000"/>
                </a:solidFill>
              </a:rPr>
              <a:t>}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</a:t>
            </a:r>
            <a:r>
              <a:rPr lang="pt-BR" sz="2400" dirty="0" smtClean="0"/>
              <a:t>;</a:t>
            </a:r>
            <a:endParaRPr lang="en-US" sz="2400" dirty="0" smtClean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644008" y="45703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2,0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2932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2,1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59409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2,2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65886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2,3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72363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2,4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4644008" y="39226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1,0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52932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1,1</a:t>
            </a:r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59409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1,2</a:t>
            </a: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65886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1,3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72363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1,4</a:t>
            </a:r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4644008" y="3273325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0,0</a:t>
            </a: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52932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59409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0,2</a:t>
            </a:r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65886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0,3</a:t>
            </a:r>
          </a:p>
        </p:txBody>
      </p:sp>
      <p:sp>
        <p:nvSpPr>
          <p:cNvPr id="15378" name="AutoShape 18"/>
          <p:cNvSpPr>
            <a:spLocks noChangeArrowheads="1"/>
          </p:cNvSpPr>
          <p:nvPr/>
        </p:nvSpPr>
        <p:spPr bwMode="auto">
          <a:xfrm>
            <a:off x="72363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0,4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463158" y="5502175"/>
            <a:ext cx="162718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>
                <a:solidFill>
                  <a:srgbClr val="F1B60F"/>
                </a:solidFill>
                <a:latin typeface="Arial" charset="0"/>
              </a:rPr>
              <a:t>matricula</a:t>
            </a: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uma matriz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sz="2800" dirty="0" smtClean="0"/>
              <a:t>for (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C000"/>
                </a:solidFill>
              </a:rPr>
              <a:t>i</a:t>
            </a:r>
            <a:r>
              <a:rPr lang="pt-BR" sz="2800" dirty="0" smtClean="0"/>
              <a:t> = 0; </a:t>
            </a:r>
            <a:r>
              <a:rPr lang="pt-BR" sz="2800" dirty="0" smtClean="0">
                <a:solidFill>
                  <a:srgbClr val="FFC000"/>
                </a:solidFill>
              </a:rPr>
              <a:t>i</a:t>
            </a:r>
            <a:r>
              <a:rPr lang="pt-BR" sz="2800" dirty="0" smtClean="0"/>
              <a:t> &lt; </a:t>
            </a:r>
            <a:r>
              <a:rPr lang="pt-BR" sz="2800" dirty="0" smtClean="0">
                <a:solidFill>
                  <a:srgbClr val="FFC000"/>
                </a:solidFill>
              </a:rPr>
              <a:t>matricula.</a:t>
            </a:r>
            <a:r>
              <a:rPr lang="pt-BR" sz="2800" dirty="0" err="1" smtClean="0">
                <a:solidFill>
                  <a:srgbClr val="FFC000"/>
                </a:solidFill>
              </a:rPr>
              <a:t>length</a:t>
            </a:r>
            <a:r>
              <a:rPr lang="pt-BR" sz="2800" dirty="0" smtClean="0"/>
              <a:t>; </a:t>
            </a:r>
            <a:r>
              <a:rPr lang="pt-BR" sz="2800" dirty="0" smtClean="0">
                <a:solidFill>
                  <a:srgbClr val="FFC000"/>
                </a:solidFill>
              </a:rPr>
              <a:t>i</a:t>
            </a:r>
            <a:r>
              <a:rPr lang="pt-BR" sz="2800" dirty="0" smtClean="0"/>
              <a:t>++) {</a:t>
            </a:r>
            <a:br>
              <a:rPr lang="pt-BR" sz="2800" dirty="0" smtClean="0"/>
            </a:br>
            <a:r>
              <a:rPr lang="pt-BR" sz="2800" dirty="0" smtClean="0"/>
              <a:t>	for (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C000"/>
                </a:solidFill>
              </a:rPr>
              <a:t>j</a:t>
            </a:r>
            <a:r>
              <a:rPr lang="pt-BR" sz="2800" dirty="0" smtClean="0"/>
              <a:t> = 0; </a:t>
            </a:r>
            <a:r>
              <a:rPr lang="pt-BR" sz="2800" dirty="0" smtClean="0">
                <a:solidFill>
                  <a:srgbClr val="FFC000"/>
                </a:solidFill>
              </a:rPr>
              <a:t>j</a:t>
            </a:r>
            <a:r>
              <a:rPr lang="pt-BR" sz="2800" dirty="0" smtClean="0"/>
              <a:t> &lt; </a:t>
            </a:r>
            <a:r>
              <a:rPr lang="pt-BR" sz="2800" dirty="0" smtClean="0">
                <a:solidFill>
                  <a:srgbClr val="FFC000"/>
                </a:solidFill>
              </a:rPr>
              <a:t>matricula[i].</a:t>
            </a:r>
            <a:r>
              <a:rPr lang="pt-BR" sz="2800" dirty="0" err="1" smtClean="0">
                <a:solidFill>
                  <a:srgbClr val="FFC000"/>
                </a:solidFill>
              </a:rPr>
              <a:t>length</a:t>
            </a:r>
            <a:r>
              <a:rPr lang="pt-BR" sz="2800" dirty="0" smtClean="0"/>
              <a:t>; </a:t>
            </a:r>
            <a:r>
              <a:rPr lang="pt-BR" sz="2800" dirty="0" smtClean="0">
                <a:solidFill>
                  <a:srgbClr val="FFC000"/>
                </a:solidFill>
              </a:rPr>
              <a:t>j</a:t>
            </a:r>
            <a:r>
              <a:rPr lang="pt-BR" sz="2800" dirty="0" smtClean="0"/>
              <a:t>++) {</a:t>
            </a:r>
            <a:br>
              <a:rPr lang="pt-BR" sz="2800" dirty="0" smtClean="0"/>
            </a:br>
            <a:r>
              <a:rPr lang="pt-BR" sz="2800" dirty="0" smtClean="0"/>
              <a:t>		System.</a:t>
            </a:r>
            <a:r>
              <a:rPr lang="pt-BR" sz="2800" dirty="0" err="1" smtClean="0"/>
              <a:t>out.println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FFC000"/>
                </a:solidFill>
              </a:rPr>
              <a:t>matricula[i][j]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smtClean="0"/>
              <a:t>	}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endParaRPr lang="en-US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uma matriz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sz="2800" dirty="0" smtClean="0"/>
              <a:t>for (</a:t>
            </a:r>
            <a:r>
              <a:rPr lang="pt-BR" sz="2800" dirty="0" err="1" smtClean="0">
                <a:solidFill>
                  <a:srgbClr val="FFC000"/>
                </a:solidFill>
              </a:rPr>
              <a:t>long</a:t>
            </a:r>
            <a:r>
              <a:rPr lang="pt-BR" sz="2800" dirty="0" smtClean="0">
                <a:solidFill>
                  <a:srgbClr val="FFC000"/>
                </a:solidFill>
              </a:rPr>
              <a:t>[] linha</a:t>
            </a:r>
            <a:r>
              <a:rPr lang="pt-BR" sz="2800" dirty="0" smtClean="0"/>
              <a:t> : </a:t>
            </a:r>
            <a:r>
              <a:rPr lang="pt-BR" sz="2800" dirty="0" smtClean="0">
                <a:solidFill>
                  <a:srgbClr val="FFC000"/>
                </a:solidFill>
              </a:rPr>
              <a:t>matricula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smtClean="0"/>
              <a:t>	for (</a:t>
            </a:r>
            <a:r>
              <a:rPr lang="pt-BR" sz="2800" dirty="0" err="1" smtClean="0">
                <a:solidFill>
                  <a:srgbClr val="FFC000"/>
                </a:solidFill>
              </a:rPr>
              <a:t>long</a:t>
            </a:r>
            <a:r>
              <a:rPr lang="pt-BR" sz="2800" dirty="0" smtClean="0">
                <a:solidFill>
                  <a:srgbClr val="FFC000"/>
                </a:solidFill>
              </a:rPr>
              <a:t> </a:t>
            </a:r>
            <a:r>
              <a:rPr lang="pt-BR" sz="2800" dirty="0" err="1" smtClean="0">
                <a:solidFill>
                  <a:srgbClr val="FFC000"/>
                </a:solidFill>
              </a:rPr>
              <a:t>celula</a:t>
            </a:r>
            <a:r>
              <a:rPr lang="pt-BR" sz="2800" dirty="0" smtClean="0"/>
              <a:t> : </a:t>
            </a:r>
            <a:r>
              <a:rPr lang="pt-BR" sz="2800" dirty="0" smtClean="0">
                <a:solidFill>
                  <a:srgbClr val="FFC000"/>
                </a:solidFill>
              </a:rPr>
              <a:t>linha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smtClean="0"/>
              <a:t>		System.</a:t>
            </a:r>
            <a:r>
              <a:rPr lang="pt-BR" sz="2800" dirty="0" err="1" smtClean="0"/>
              <a:t>out.println</a:t>
            </a:r>
            <a:r>
              <a:rPr lang="pt-BR" sz="2800" dirty="0" smtClean="0"/>
              <a:t>(</a:t>
            </a:r>
            <a:r>
              <a:rPr lang="pt-BR" sz="2800" dirty="0" err="1" smtClean="0">
                <a:solidFill>
                  <a:srgbClr val="FFC000"/>
                </a:solidFill>
              </a:rPr>
              <a:t>celula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smtClean="0"/>
              <a:t>	}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endParaRPr lang="en-US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75656" y="1484784"/>
            <a:ext cx="6402238" cy="4836170"/>
          </a:xfrm>
        </p:spPr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Conta[ ]</a:t>
            </a:r>
            <a:r>
              <a:rPr lang="pt-BR" sz="2800" dirty="0" smtClean="0">
                <a:cs typeface="Times New Roman" pitchFamily="18" charset="0"/>
              </a:rPr>
              <a:t> </a:t>
            </a: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 =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Conta[2]</a:t>
            </a:r>
            <a:r>
              <a:rPr lang="pt-BR" sz="2800" dirty="0" smtClean="0">
                <a:cs typeface="Times New Roman" pitchFamily="18" charset="0"/>
              </a:rPr>
              <a:t>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/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 =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Conta()</a:t>
            </a:r>
            <a:r>
              <a:rPr lang="pt-BR" sz="2800" dirty="0" smtClean="0">
                <a:cs typeface="Times New Roman" pitchFamily="18" charset="0"/>
              </a:rPr>
              <a:t>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setNumero</a:t>
            </a:r>
            <a:r>
              <a:rPr lang="pt-BR" sz="2800" dirty="0" smtClean="0">
                <a:cs typeface="Times New Roman" pitchFamily="18" charset="0"/>
              </a:rPr>
              <a:t>(5003);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setNome</a:t>
            </a:r>
            <a:r>
              <a:rPr lang="pt-BR" sz="2800" dirty="0" smtClean="0">
                <a:cs typeface="Times New Roman" pitchFamily="18" charset="0"/>
              </a:rPr>
              <a:t>("Manuel");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setSaldo</a:t>
            </a:r>
            <a:r>
              <a:rPr lang="pt-BR" sz="2800" dirty="0" smtClean="0">
                <a:cs typeface="Times New Roman" pitchFamily="18" charset="0"/>
              </a:rPr>
              <a:t>(800.0);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/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 =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Conta()</a:t>
            </a:r>
            <a:r>
              <a:rPr lang="pt-BR" sz="2800" dirty="0" smtClean="0">
                <a:cs typeface="Times New Roman" pitchFamily="18" charset="0"/>
              </a:rPr>
              <a:t>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setNumero</a:t>
            </a:r>
            <a:r>
              <a:rPr lang="pt-BR" sz="2800" dirty="0" smtClean="0">
                <a:cs typeface="Times New Roman" pitchFamily="18" charset="0"/>
              </a:rPr>
              <a:t>(5004);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setNome</a:t>
            </a:r>
            <a:r>
              <a:rPr lang="pt-BR" sz="2800" dirty="0" smtClean="0">
                <a:cs typeface="Times New Roman" pitchFamily="18" charset="0"/>
              </a:rPr>
              <a:t>("Joaquim");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setSaldo</a:t>
            </a:r>
            <a:r>
              <a:rPr lang="pt-BR" sz="2800" dirty="0" smtClean="0">
                <a:cs typeface="Times New Roman" pitchFamily="18" charset="0"/>
              </a:rPr>
              <a:t>(650.0);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640763" algn="l"/>
                <a:tab pos="9090025" algn="l"/>
                <a:tab pos="9539288" algn="l"/>
                <a:tab pos="9988550" algn="l"/>
                <a:tab pos="10437813" algn="l"/>
              </a:tabLst>
            </a:pP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Conta[ ] </a:t>
            </a: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= {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5003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"Manuel"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800.0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 ,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5004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"Joaquim"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650.0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 ,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5005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"Maria"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1020.0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 ,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5006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"Carlos"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580.5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};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640763" algn="l"/>
                <a:tab pos="9090025" algn="l"/>
                <a:tab pos="9539288" algn="l"/>
                <a:tab pos="9988550" algn="l"/>
                <a:tab pos="10437813" algn="l"/>
              </a:tabLst>
            </a:pPr>
            <a:r>
              <a:rPr lang="pt-BR" sz="2800" dirty="0" smtClean="0">
                <a:cs typeface="Times New Roman" pitchFamily="18" charset="0"/>
              </a:rPr>
              <a:t>for (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int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i</a:t>
            </a:r>
            <a:r>
              <a:rPr lang="pt-BR" sz="2800" dirty="0" smtClean="0">
                <a:cs typeface="Times New Roman" pitchFamily="18" charset="0"/>
              </a:rPr>
              <a:t> = 0;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i</a:t>
            </a:r>
            <a:r>
              <a:rPr lang="pt-BR" sz="2800" dirty="0" smtClean="0">
                <a:cs typeface="Times New Roman" pitchFamily="18" charset="0"/>
              </a:rPr>
              <a:t> &lt;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length</a:t>
            </a:r>
            <a:r>
              <a:rPr lang="pt-BR" sz="2800" dirty="0" smtClean="0">
                <a:cs typeface="Times New Roman" pitchFamily="18" charset="0"/>
              </a:rPr>
              <a:t>;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i</a:t>
            </a:r>
            <a:r>
              <a:rPr lang="pt-BR" sz="2800" dirty="0" smtClean="0">
                <a:cs typeface="Times New Roman" pitchFamily="18" charset="0"/>
              </a:rPr>
              <a:t>++) {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System.</a:t>
            </a:r>
            <a:r>
              <a:rPr lang="pt-BR" sz="2800" dirty="0" err="1" smtClean="0">
                <a:cs typeface="Times New Roman" pitchFamily="18" charset="0"/>
              </a:rPr>
              <a:t>out.println</a:t>
            </a:r>
            <a:r>
              <a:rPr lang="pt-BR" sz="2800" dirty="0" smtClean="0">
                <a:cs typeface="Times New Roman" pitchFamily="18" charset="0"/>
              </a:rPr>
              <a:t>(“Saldo da conta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[i].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getNumero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 + “: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[i].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getSaldo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640763" algn="l"/>
                <a:tab pos="9090025" algn="l"/>
                <a:tab pos="9539288" algn="l"/>
                <a:tab pos="9988550" algn="l"/>
                <a:tab pos="10437813" algn="l"/>
              </a:tabLst>
            </a:pPr>
            <a:r>
              <a:rPr lang="pt-BR" sz="2800" dirty="0" smtClean="0">
                <a:cs typeface="Times New Roman" pitchFamily="18" charset="0"/>
              </a:rPr>
              <a:t>for (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conta</a:t>
            </a:r>
            <a:r>
              <a:rPr lang="pt-BR" sz="2800" dirty="0" smtClean="0">
                <a:cs typeface="Times New Roman" pitchFamily="18" charset="0"/>
              </a:rPr>
              <a:t> :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) {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System.</a:t>
            </a:r>
            <a:r>
              <a:rPr lang="pt-BR" sz="2800" dirty="0" err="1" smtClean="0">
                <a:cs typeface="Times New Roman" pitchFamily="18" charset="0"/>
              </a:rPr>
              <a:t>out.println</a:t>
            </a:r>
            <a:r>
              <a:rPr lang="pt-BR" sz="2800" dirty="0" smtClean="0">
                <a:cs typeface="Times New Roman" pitchFamily="18" charset="0"/>
              </a:rPr>
              <a:t>(“Saldo da conta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getNumero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 + “: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getSaldo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Tipo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Tamanho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Preenchendo 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Varrendo um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err="1" smtClean="0"/>
              <a:t>Array</a:t>
            </a:r>
            <a:r>
              <a:rPr lang="pt-BR" dirty="0" smtClean="0"/>
              <a:t> com 2 dimensões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Introdução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Permite o armazenamento em memória de diversos valores em uma única variável;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Os valores armazenados em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devem ser todos do mesmo tipo;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possui o tamanho fixo. Após definir o tamanho de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, ele não pode ser aumentado, nem diminuído.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Tipo do array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7499176" cy="175679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Assim como qualquer outra variável,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 sempre possuir um tipo.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 tipo de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 ser definido no momento em que o </a:t>
            </a:r>
            <a:r>
              <a:rPr lang="pt-BR" sz="2800" dirty="0" err="1" smtClean="0"/>
              <a:t>array</a:t>
            </a:r>
            <a:r>
              <a:rPr lang="pt-BR" sz="2800" dirty="0" smtClean="0"/>
              <a:t> é declarado.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457256" cy="1977083"/>
          </a:xfrm>
        </p:spPr>
        <p:txBody>
          <a:bodyPr/>
          <a:lstStyle/>
          <a:p>
            <a:pPr marL="2149475" indent="0">
              <a:spcBef>
                <a:spcPts val="95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 smtClean="0">
                <a:solidFill>
                  <a:srgbClr val="F1B60F"/>
                </a:solidFill>
                <a:latin typeface="Arial" charset="0"/>
              </a:rPr>
              <a:t>double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[] </a:t>
            </a:r>
            <a:r>
              <a:rPr lang="pt-BR" sz="3200" dirty="0" err="1" smtClean="0">
                <a:solidFill>
                  <a:srgbClr val="FFFFFF"/>
                </a:solidFill>
                <a:latin typeface="Arial" charset="0"/>
              </a:rPr>
              <a:t>salario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;</a:t>
            </a:r>
          </a:p>
          <a:p>
            <a:pPr marL="2149475" indent="0">
              <a:spcBef>
                <a:spcPts val="95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 smtClean="0">
                <a:solidFill>
                  <a:srgbClr val="F1B60F"/>
                </a:solidFill>
                <a:latin typeface="Arial" charset="0"/>
              </a:rPr>
              <a:t>int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 </a:t>
            </a:r>
            <a:r>
              <a:rPr lang="pt-BR" sz="3200" dirty="0" smtClean="0">
                <a:solidFill>
                  <a:srgbClr val="FFFFFF"/>
                </a:solidFill>
                <a:latin typeface="Arial" charset="0"/>
              </a:rPr>
              <a:t>idade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[];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Tamanho do array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 tamanho do array deve ser definido após a sua declaração.</a:t>
            </a:r>
          </a:p>
        </p:txBody>
      </p:sp>
      <p:sp>
        <p:nvSpPr>
          <p:cNvPr id="7172" name="AutoShape 3"/>
          <p:cNvSpPr>
            <a:spLocks noChangeArrowheads="1"/>
          </p:cNvSpPr>
          <p:nvPr/>
        </p:nvSpPr>
        <p:spPr bwMode="auto">
          <a:xfrm>
            <a:off x="2770858" y="4292600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34201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40678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 dirty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47155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>
            <a:off x="53632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2595379" y="3357563"/>
            <a:ext cx="3724394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 = </a:t>
            </a: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new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 </a:t>
            </a: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int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[5];</a:t>
            </a:r>
          </a:p>
        </p:txBody>
      </p:sp>
      <p:sp>
        <p:nvSpPr>
          <p:cNvPr id="7178" name="AutoShape 9"/>
          <p:cNvSpPr>
            <a:spLocks/>
          </p:cNvSpPr>
          <p:nvPr/>
        </p:nvSpPr>
        <p:spPr bwMode="auto">
          <a:xfrm rot="5400000">
            <a:off x="4356770" y="3717925"/>
            <a:ext cx="215900" cy="3384550"/>
          </a:xfrm>
          <a:prstGeom prst="rightBrace">
            <a:avLst>
              <a:gd name="adj1" fmla="val 130637"/>
              <a:gd name="adj2" fmla="val 50000"/>
            </a:avLst>
          </a:prstGeom>
          <a:noFill/>
          <a:ln w="381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2051720" y="5543550"/>
            <a:ext cx="4957763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 dirty="0">
                <a:solidFill>
                  <a:srgbClr val="FFFFFF"/>
                </a:solidFill>
                <a:latin typeface="Arial" charset="0"/>
              </a:rPr>
              <a:t>Variável </a:t>
            </a:r>
            <a:r>
              <a:rPr lang="pt-BR" sz="30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3000" dirty="0">
                <a:solidFill>
                  <a:srgbClr val="FFFFFF"/>
                </a:solidFill>
                <a:latin typeface="Arial" charset="0"/>
              </a:rPr>
              <a:t> (5 posições)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Preenchendo o array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203848" y="1773238"/>
            <a:ext cx="2980601" cy="21463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[0] = 1250.3;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[1] = 520.6;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[2] = 5200;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[3] = 2500.15;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[4] = 840.2;</a:t>
            </a:r>
          </a:p>
        </p:txBody>
      </p:sp>
      <p:sp>
        <p:nvSpPr>
          <p:cNvPr id="8196" name="AutoShape 3"/>
          <p:cNvSpPr>
            <a:spLocks noChangeArrowheads="1"/>
          </p:cNvSpPr>
          <p:nvPr/>
        </p:nvSpPr>
        <p:spPr bwMode="auto">
          <a:xfrm>
            <a:off x="1979613" y="4248150"/>
            <a:ext cx="1300162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30607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41402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52197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8200" name="AutoShape 7"/>
          <p:cNvSpPr>
            <a:spLocks noChangeArrowheads="1"/>
          </p:cNvSpPr>
          <p:nvPr/>
        </p:nvSpPr>
        <p:spPr bwMode="auto">
          <a:xfrm>
            <a:off x="6300788" y="4248150"/>
            <a:ext cx="1300162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2208213" y="4244975"/>
            <a:ext cx="852487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1250.3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332163" y="4244975"/>
            <a:ext cx="736600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520.6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4468813" y="4248150"/>
            <a:ext cx="677862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5200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5400675" y="4244975"/>
            <a:ext cx="968375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2500.15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6572250" y="4248150"/>
            <a:ext cx="736600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840.2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4104603" y="5506339"/>
            <a:ext cx="138882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salario</a:t>
            </a:r>
            <a:endParaRPr lang="pt-BR" sz="3200" dirty="0">
              <a:solidFill>
                <a:srgbClr val="F1B60F"/>
              </a:solidFill>
              <a:latin typeface="Arial" charset="0"/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Declarando arrays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3213" y="2133600"/>
            <a:ext cx="3683000" cy="3827463"/>
          </a:xfrm>
        </p:spPr>
        <p:txBody>
          <a:bodyPr/>
          <a:lstStyle/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/>
              <a:t>salario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float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comprimento</a:t>
            </a:r>
            <a:r>
              <a:rPr lang="pt-BR" dirty="0" smtClean="0">
                <a:solidFill>
                  <a:srgbClr val="FFC000"/>
                </a:solidFill>
              </a:rPr>
              <a:t>[];</a:t>
            </a:r>
          </a:p>
          <a:p>
            <a:pPr eaLnBrk="1" hangingPunct="1">
              <a:buNone/>
            </a:pPr>
            <a:r>
              <a:rPr lang="pt-BR" dirty="0" smtClean="0">
                <a:solidFill>
                  <a:srgbClr val="FFC000"/>
                </a:solidFill>
              </a:rPr>
              <a:t>String[] </a:t>
            </a:r>
            <a:r>
              <a:rPr lang="pt-BR" dirty="0" smtClean="0"/>
              <a:t>telefone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idade</a:t>
            </a:r>
            <a:r>
              <a:rPr lang="pt-BR" dirty="0" smtClean="0">
                <a:solidFill>
                  <a:srgbClr val="FFC000"/>
                </a:solidFill>
              </a:rPr>
              <a:t>[];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Declarando e inicializando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2133600"/>
            <a:ext cx="6130925" cy="3827463"/>
          </a:xfrm>
        </p:spPr>
        <p:txBody>
          <a:bodyPr/>
          <a:lstStyle/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/>
              <a:t>salario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[5];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float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comprimento</a:t>
            </a:r>
            <a:r>
              <a:rPr lang="pt-BR" dirty="0" smtClean="0">
                <a:solidFill>
                  <a:srgbClr val="FFC000"/>
                </a:solidFill>
              </a:rPr>
              <a:t>[]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float</a:t>
            </a:r>
            <a:r>
              <a:rPr lang="pt-BR" dirty="0" smtClean="0">
                <a:solidFill>
                  <a:srgbClr val="FFC000"/>
                </a:solidFill>
              </a:rPr>
              <a:t>[3];</a:t>
            </a:r>
          </a:p>
          <a:p>
            <a:pPr eaLnBrk="1" hangingPunct="1">
              <a:buNone/>
            </a:pPr>
            <a:r>
              <a:rPr lang="pt-BR" dirty="0" smtClean="0">
                <a:solidFill>
                  <a:srgbClr val="FFC000"/>
                </a:solidFill>
              </a:rPr>
              <a:t>String[] </a:t>
            </a:r>
            <a:r>
              <a:rPr lang="pt-BR" dirty="0" smtClean="0"/>
              <a:t>telefone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String[18];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idade</a:t>
            </a:r>
            <a:r>
              <a:rPr lang="pt-BR" dirty="0" smtClean="0">
                <a:solidFill>
                  <a:srgbClr val="FFC000"/>
                </a:solidFill>
              </a:rPr>
              <a:t>[]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[4];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Declarando, inicializando e preenchendo arrays</a:t>
            </a:r>
            <a:endParaRPr lang="en-US" sz="38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133600"/>
            <a:ext cx="8064896" cy="38274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double</a:t>
            </a:r>
            <a:r>
              <a:rPr lang="pt-BR" sz="2400" dirty="0" smtClean="0">
                <a:solidFill>
                  <a:srgbClr val="FFC000"/>
                </a:solidFill>
              </a:rPr>
              <a:t>[ ] </a:t>
            </a:r>
            <a:r>
              <a:rPr lang="pt-BR" sz="2400" dirty="0" err="1" smtClean="0"/>
              <a:t>salario</a:t>
            </a:r>
            <a:r>
              <a:rPr lang="pt-BR" sz="2400" dirty="0" smtClean="0">
                <a:solidFill>
                  <a:srgbClr val="FFC000"/>
                </a:solidFill>
              </a:rPr>
              <a:t> = { 1250.3, 520.6, 5200, 2500.15, 840.2 };</a:t>
            </a:r>
          </a:p>
          <a:p>
            <a:pPr marL="0" indent="0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String[ ] </a:t>
            </a:r>
            <a:r>
              <a:rPr lang="pt-BR" sz="2400" dirty="0" smtClean="0"/>
              <a:t>telefone</a:t>
            </a:r>
            <a:r>
              <a:rPr lang="pt-BR" sz="2400" dirty="0" smtClean="0">
                <a:solidFill>
                  <a:srgbClr val="FFC000"/>
                </a:solidFill>
              </a:rPr>
              <a:t> = {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“5689-3214”,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“9856-4217”,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“7568-0231”,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“3276-8241”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};</a:t>
            </a:r>
          </a:p>
          <a:p>
            <a:pPr marL="0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smtClean="0"/>
              <a:t>idade</a:t>
            </a:r>
            <a:r>
              <a:rPr lang="pt-BR" sz="2400" dirty="0" smtClean="0">
                <a:solidFill>
                  <a:srgbClr val="FFC000"/>
                </a:solidFill>
              </a:rPr>
              <a:t>[ ] = { 15, 28, 57, 32, 14, 45, 8, 1, 37, 65};</a:t>
            </a:r>
            <a:endParaRPr 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164</TotalTime>
  <Words>556</Words>
  <Application>Microsoft Office PowerPoint</Application>
  <PresentationFormat>Apresentação na tela (4:3)</PresentationFormat>
  <Paragraphs>167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Técnica</vt:lpstr>
      <vt:lpstr>Arrays</vt:lpstr>
      <vt:lpstr>Arrays</vt:lpstr>
      <vt:lpstr>Introdução</vt:lpstr>
      <vt:lpstr>Tipo do array</vt:lpstr>
      <vt:lpstr>Tamanho do array</vt:lpstr>
      <vt:lpstr>Preenchendo o array</vt:lpstr>
      <vt:lpstr>Declarando arrays</vt:lpstr>
      <vt:lpstr>Declarando e inicializando</vt:lpstr>
      <vt:lpstr>Declarando, inicializando e preenchendo arrays</vt:lpstr>
      <vt:lpstr>Varrendo um array (forma 1)</vt:lpstr>
      <vt:lpstr>Varrendo um array (forma 2)</vt:lpstr>
      <vt:lpstr>Array de 2 dimensões (matriz)</vt:lpstr>
      <vt:lpstr>Array de 2 dimensões (matriz)</vt:lpstr>
      <vt:lpstr>Varrendo uma matriz</vt:lpstr>
      <vt:lpstr>Varrendo uma matriz</vt:lpstr>
      <vt:lpstr>Array de objetos</vt:lpstr>
      <vt:lpstr>Array de objetos</vt:lpstr>
      <vt:lpstr>Array de objetos</vt:lpstr>
      <vt:lpstr>Array de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Sandro Vieira</dc:creator>
  <cp:lastModifiedBy>Administrator</cp:lastModifiedBy>
  <cp:revision>50</cp:revision>
  <dcterms:created xsi:type="dcterms:W3CDTF">2011-12-17T14:07:49Z</dcterms:created>
  <dcterms:modified xsi:type="dcterms:W3CDTF">2012-06-30T13:03:12Z</dcterms:modified>
</cp:coreProperties>
</file>