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309" r:id="rId3"/>
    <p:sldId id="401" r:id="rId4"/>
    <p:sldId id="400" r:id="rId5"/>
    <p:sldId id="402" r:id="rId6"/>
    <p:sldId id="403" r:id="rId7"/>
    <p:sldId id="404" r:id="rId8"/>
    <p:sldId id="405" r:id="rId9"/>
    <p:sldId id="407" r:id="rId10"/>
    <p:sldId id="408" r:id="rId11"/>
    <p:sldId id="410" r:id="rId12"/>
    <p:sldId id="411" r:id="rId13"/>
    <p:sldId id="412" r:id="rId14"/>
    <p:sldId id="414" r:id="rId15"/>
    <p:sldId id="413" r:id="rId16"/>
    <p:sldId id="417" r:id="rId17"/>
    <p:sldId id="416" r:id="rId18"/>
    <p:sldId id="418" r:id="rId19"/>
    <p:sldId id="429" r:id="rId20"/>
    <p:sldId id="419" r:id="rId21"/>
    <p:sldId id="420" r:id="rId22"/>
    <p:sldId id="421" r:id="rId23"/>
    <p:sldId id="426" r:id="rId24"/>
    <p:sldId id="423" r:id="rId25"/>
    <p:sldId id="424" r:id="rId26"/>
    <p:sldId id="427" r:id="rId27"/>
    <p:sldId id="425" r:id="rId28"/>
    <p:sldId id="430" r:id="rId29"/>
    <p:sldId id="316" r:id="rId30"/>
    <p:sldId id="431" r:id="rId31"/>
    <p:sldId id="432" r:id="rId32"/>
    <p:sldId id="433" r:id="rId33"/>
    <p:sldId id="434" r:id="rId34"/>
    <p:sldId id="435" r:id="rId35"/>
    <p:sldId id="436" r:id="rId3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4265" autoAdjust="0"/>
    <p:restoredTop sz="86380" autoAdjust="0"/>
  </p:normalViewPr>
  <p:slideViewPr>
    <p:cSldViewPr>
      <p:cViewPr varScale="1">
        <p:scale>
          <a:sx n="75" d="100"/>
          <a:sy n="75" d="100"/>
        </p:scale>
        <p:origin x="-1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2F60CC-E9F1-4D6D-9575-86562CE1CF43}" type="datetimeFigureOut">
              <a:rPr lang="pt-BR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3010A1-97EB-4147-B509-23B1A33D84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DEEADA-C7F4-4190-AB85-DAE024F76D9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5A6A2-C68B-40CA-9E37-D72BA046AE71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9714E-884E-49D1-BFEA-EB9C769B51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B29BB-7A37-4304-A0D4-BC9D95EBBF73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4129-82C9-44DC-91D8-3848D3220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19AA9-B850-4052-9F05-059628A352AA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538D-5C5C-4AE6-B8C5-86CD882E3E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7CC71-A433-4586-96D2-DA4193EACA1F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E120-6210-44C4-9C14-8704E13AF0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9C00B-5FE9-43E4-A8D9-33CBBA8BD092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ECCE-2536-4D0F-B03E-A7861CBA8D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0991C-853B-4EF3-A97B-E787F7281166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62884-6945-4AD0-B9E7-509287E8F1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F18D3-0149-41C9-AD6A-BF51FF911158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90B93-B4AA-46EB-B8AB-DE912AEA2C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CA835-AAE5-49A3-9629-E7C2848CAC9F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DD186-F532-45B6-BED0-3E4A3A7AE7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B7CE1-2BBC-4F3A-8132-700BCE528D53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7331-CE90-466A-8F04-1D698A9A24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2FDF2-B98B-411A-8532-AE207D83727B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3FD7C-57FF-4ADE-83EA-E8FF26BE67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16530-859C-4788-AB8F-91D51CC31A55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75A93-47A9-4738-934C-DDA2D6372A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89166A-69C1-43C9-BE1B-964C9E953AB2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0F594C-1F2F-439B-9F0B-0CEFB1F9CF5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Stream</a:t>
            </a:r>
            <a:r>
              <a:rPr lang="pt-BR" cap="none" dirty="0" smtClean="0"/>
              <a:t> – Fluxo I/O</a:t>
            </a:r>
            <a:br>
              <a:rPr lang="pt-BR" cap="none" dirty="0" smtClean="0"/>
            </a:br>
            <a:r>
              <a:rPr lang="pt-BR" sz="1800" cap="none" dirty="0" smtClean="0"/>
              <a:t>Manipulação de arquivos texto</a:t>
            </a:r>
            <a:endParaRPr lang="pt-BR" sz="1800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Reader </a:t>
            </a:r>
            <a:r>
              <a:rPr lang="en-US" sz="2400" kern="1200" dirty="0" err="1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reader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FileReader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(“C:\\carta.txt”);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char[] dados = new char[4];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 smtClean="0">
              <a:solidFill>
                <a:srgbClr val="FFC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accent6"/>
                </a:solidFill>
              </a:rPr>
              <a:t>/* Realiza a leitura dos próximos 4 caracteres. */</a:t>
            </a:r>
            <a:endParaRPr lang="en-US" sz="24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C000"/>
                </a:solidFill>
              </a:rPr>
              <a:t>int</a:t>
            </a:r>
            <a:r>
              <a:rPr lang="en-US" sz="2400" dirty="0" smtClean="0"/>
              <a:t> quant = </a:t>
            </a:r>
            <a:r>
              <a:rPr lang="en-US" sz="2400" dirty="0" err="1" smtClean="0">
                <a:solidFill>
                  <a:srgbClr val="FFC000"/>
                </a:solidFill>
              </a:rPr>
              <a:t>reader.read</a:t>
            </a:r>
            <a:r>
              <a:rPr lang="en-US" sz="2400" dirty="0" smtClean="0">
                <a:solidFill>
                  <a:srgbClr val="FFC000"/>
                </a:solidFill>
              </a:rPr>
              <a:t>(</a:t>
            </a:r>
            <a:r>
              <a:rPr lang="en-US" sz="2400" dirty="0" smtClean="0"/>
              <a:t>dados</a:t>
            </a:r>
            <a:r>
              <a:rPr lang="en-US" sz="2400" dirty="0" smtClean="0">
                <a:solidFill>
                  <a:srgbClr val="FFC000"/>
                </a:solidFill>
              </a:rPr>
              <a:t>)</a:t>
            </a:r>
            <a:r>
              <a:rPr lang="en-US" sz="24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C000"/>
                </a:solidFill>
              </a:rPr>
              <a:t>reader.close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smtClean="0"/>
              <a:t>String </a:t>
            </a:r>
            <a:r>
              <a:rPr lang="en-US" sz="2400" dirty="0" err="1" smtClean="0"/>
              <a:t>texto</a:t>
            </a:r>
            <a:r>
              <a:rPr lang="en-US" sz="2400" dirty="0" smtClean="0"/>
              <a:t> = new String(dados);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dirty="0" err="1" smtClean="0"/>
              <a:t>texto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  <p:grpSp>
        <p:nvGrpSpPr>
          <p:cNvPr id="44" name="Grupo 43"/>
          <p:cNvGrpSpPr/>
          <p:nvPr/>
        </p:nvGrpSpPr>
        <p:grpSpPr>
          <a:xfrm>
            <a:off x="755576" y="5229200"/>
            <a:ext cx="7128793" cy="936104"/>
            <a:chOff x="755576" y="5229200"/>
            <a:chExt cx="7128793" cy="936104"/>
          </a:xfrm>
        </p:grpSpPr>
        <p:sp>
          <p:nvSpPr>
            <p:cNvPr id="46" name="Retângulo 45"/>
            <p:cNvSpPr/>
            <p:nvPr/>
          </p:nvSpPr>
          <p:spPr>
            <a:xfrm>
              <a:off x="75557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J</a:t>
              </a:r>
              <a:endParaRPr lang="pt-BR" sz="2800" b="1" dirty="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120112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164667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209222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253777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2800" b="1" dirty="0" smtClean="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298332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é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887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\n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87442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31997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476552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521107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e</a:t>
              </a: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65662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r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610217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t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654772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699326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743881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o</a:t>
              </a:r>
            </a:p>
          </p:txBody>
        </p:sp>
        <p:sp>
          <p:nvSpPr>
            <p:cNvPr id="62" name="Seta para baixo 61"/>
            <p:cNvSpPr/>
            <p:nvPr/>
          </p:nvSpPr>
          <p:spPr>
            <a:xfrm>
              <a:off x="2627784" y="5229200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int</a:t>
            </a:r>
            <a:r>
              <a:rPr lang="en-US" dirty="0" smtClean="0"/>
              <a:t> read(char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[], </a:t>
            </a:r>
            <a:r>
              <a:rPr lang="en-US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Realiza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de </a:t>
            </a:r>
            <a:r>
              <a:rPr lang="en-US" sz="2400" dirty="0" err="1" smtClean="0"/>
              <a:t>diversos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de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só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</a:t>
            </a:r>
            <a:r>
              <a:rPr lang="en-US" sz="2400" dirty="0" err="1" smtClean="0"/>
              <a:t>armazenando-os</a:t>
            </a:r>
            <a:r>
              <a:rPr lang="en-US" sz="2400" dirty="0" smtClean="0"/>
              <a:t> no array </a:t>
            </a:r>
            <a:r>
              <a:rPr lang="en-US" sz="2400" dirty="0" err="1" smtClean="0"/>
              <a:t>especificado</a:t>
            </a:r>
            <a:r>
              <a:rPr lang="en-US" sz="2400" dirty="0" smtClean="0"/>
              <a:t> e </a:t>
            </a:r>
            <a:r>
              <a:rPr lang="en-US" sz="2400" dirty="0" err="1" smtClean="0"/>
              <a:t>nas</a:t>
            </a:r>
            <a:r>
              <a:rPr lang="en-US" sz="2400" dirty="0" smtClean="0"/>
              <a:t> </a:t>
            </a:r>
            <a:r>
              <a:rPr lang="en-US" sz="2400" dirty="0" err="1" smtClean="0"/>
              <a:t>posições</a:t>
            </a:r>
            <a:r>
              <a:rPr lang="en-US" sz="2400" dirty="0" smtClean="0"/>
              <a:t> </a:t>
            </a:r>
            <a:r>
              <a:rPr lang="en-US" sz="2400" dirty="0" err="1" smtClean="0"/>
              <a:t>especificadas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informando</a:t>
            </a:r>
            <a:r>
              <a:rPr lang="en-US" sz="2400" dirty="0" smtClean="0"/>
              <a:t> </a:t>
            </a:r>
            <a:r>
              <a:rPr lang="en-US" sz="2400" dirty="0" err="1" smtClean="0"/>
              <a:t>quantos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realmente</a:t>
            </a:r>
            <a:r>
              <a:rPr lang="en-US" sz="2400" dirty="0" smtClean="0"/>
              <a:t> lidos.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long skip(long)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Avança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posiciondor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sem</a:t>
            </a:r>
            <a:r>
              <a:rPr lang="en-US" sz="2400" dirty="0" smtClean="0"/>
              <a:t> </a:t>
            </a:r>
            <a:r>
              <a:rPr lang="en-US" sz="2400" dirty="0" err="1" smtClean="0"/>
              <a:t>capturar</a:t>
            </a:r>
            <a:r>
              <a:rPr lang="en-US" sz="2400" dirty="0" smtClean="0"/>
              <a:t> </a:t>
            </a:r>
            <a:r>
              <a:rPr lang="en-US" sz="2400" dirty="0" err="1" smtClean="0"/>
              <a:t>nenhuma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informação</a:t>
            </a:r>
            <a:r>
              <a:rPr lang="en-US" sz="2400" dirty="0" smtClean="0"/>
              <a:t> do reader.</a:t>
            </a: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Reader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FileReader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C:\\carta.txt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char</a:t>
            </a:r>
            <a:r>
              <a:rPr lang="pt-BR" sz="2200" dirty="0" smtClean="0"/>
              <a:t>[] dados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char</a:t>
            </a:r>
            <a:r>
              <a:rPr lang="pt-BR" sz="2200" dirty="0" smtClean="0"/>
              <a:t>[35];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err="1" smtClean="0"/>
              <a:t>reader</a:t>
            </a:r>
            <a:r>
              <a:rPr lang="pt-BR" sz="2200" dirty="0" smtClean="0"/>
              <a:t>.read(dados);</a:t>
            </a:r>
            <a:r>
              <a:rPr lang="pt-BR" sz="2200" dirty="0" smtClean="0">
                <a:solidFill>
                  <a:schemeClr val="accent6"/>
                </a:solidFill>
              </a:rPr>
              <a:t>	/* Lê 35 caracteres.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skip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20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“Pula” 20 posições.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err="1" smtClean="0"/>
              <a:t>reader</a:t>
            </a:r>
            <a:r>
              <a:rPr lang="pt-BR" sz="2200" dirty="0" smtClean="0"/>
              <a:t>.read(dados);	</a:t>
            </a:r>
            <a:r>
              <a:rPr lang="pt-BR" sz="2200" dirty="0" smtClean="0">
                <a:solidFill>
                  <a:schemeClr val="accent6"/>
                </a:solidFill>
              </a:rPr>
              <a:t>/* Lê mais 35 caracteres.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3196951"/>
          </a:xfrm>
        </p:spPr>
        <p:txBody>
          <a:bodyPr/>
          <a:lstStyle/>
          <a:p>
            <a:pPr eaLnBrk="1" hangingPunct="1"/>
            <a:r>
              <a:rPr lang="en-US" dirty="0" err="1" smtClean="0"/>
              <a:t>boolean</a:t>
            </a:r>
            <a:r>
              <a:rPr lang="en-US" dirty="0" smtClean="0"/>
              <a:t> ready()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Verifica se na posição atual há algum </a:t>
            </a:r>
            <a:r>
              <a:rPr lang="pt-BR" sz="2400" dirty="0" err="1" smtClean="0"/>
              <a:t>caracter</a:t>
            </a:r>
            <a:r>
              <a:rPr lang="pt-BR" sz="2400" dirty="0" smtClean="0"/>
              <a:t> disponível para leitura.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Retorna </a:t>
            </a:r>
            <a:r>
              <a:rPr lang="pt-BR" sz="2400" b="1" i="1" dirty="0" err="1" smtClean="0"/>
              <a:t>true</a:t>
            </a:r>
            <a:r>
              <a:rPr lang="pt-BR" sz="2400" dirty="0" smtClean="0"/>
              <a:t> quando há algum </a:t>
            </a:r>
            <a:r>
              <a:rPr lang="pt-BR" sz="2400" dirty="0" err="1" smtClean="0"/>
              <a:t>caracter</a:t>
            </a:r>
            <a:r>
              <a:rPr lang="pt-BR" sz="2400" dirty="0" smtClean="0"/>
              <a:t> ou </a:t>
            </a:r>
            <a:r>
              <a:rPr lang="pt-BR" sz="2400" b="1" i="1" dirty="0" err="1" smtClean="0"/>
              <a:t>false</a:t>
            </a:r>
            <a:r>
              <a:rPr lang="pt-BR" sz="2400" dirty="0" smtClean="0"/>
              <a:t> quando o </a:t>
            </a:r>
            <a:r>
              <a:rPr lang="pt-BR" sz="2400" dirty="0" err="1" smtClean="0"/>
              <a:t>posicionador</a:t>
            </a:r>
            <a:r>
              <a:rPr lang="pt-BR" sz="2400" dirty="0" smtClean="0"/>
              <a:t> estiver apontando para após o último </a:t>
            </a:r>
            <a:r>
              <a:rPr lang="pt-BR" sz="2400" dirty="0" err="1" smtClean="0"/>
              <a:t>caracter</a:t>
            </a:r>
            <a:r>
              <a:rPr lang="pt-BR" sz="2400" dirty="0" smtClean="0"/>
              <a:t>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755576" y="5229200"/>
            <a:ext cx="7444952" cy="936104"/>
            <a:chOff x="755576" y="5229200"/>
            <a:chExt cx="7444952" cy="936104"/>
          </a:xfrm>
        </p:grpSpPr>
        <p:sp>
          <p:nvSpPr>
            <p:cNvPr id="6" name="Retângulo 5"/>
            <p:cNvSpPr/>
            <p:nvPr/>
          </p:nvSpPr>
          <p:spPr>
            <a:xfrm>
              <a:off x="75557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J</a:t>
              </a:r>
              <a:endParaRPr lang="pt-BR" sz="2800" b="1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20112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164667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209222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53777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2800" b="1" dirty="0" smtClean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98332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é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887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\n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87442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31997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76552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21107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e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65662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r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0217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t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654772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699326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743881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o</a:t>
              </a:r>
            </a:p>
          </p:txBody>
        </p:sp>
        <p:sp>
          <p:nvSpPr>
            <p:cNvPr id="22" name="Seta para baixo 21"/>
            <p:cNvSpPr/>
            <p:nvPr/>
          </p:nvSpPr>
          <p:spPr>
            <a:xfrm>
              <a:off x="7956376" y="5229200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33264" y="2065115"/>
            <a:ext cx="6851104" cy="3596134"/>
          </a:xfrm>
        </p:spPr>
        <p:txBody>
          <a:bodyPr/>
          <a:lstStyle/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err="1" smtClean="0"/>
              <a:t>Reader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reader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FileReader</a:t>
            </a:r>
            <a:r>
              <a:rPr lang="pt-BR" sz="2400" dirty="0" smtClean="0"/>
              <a:t>(“</a:t>
            </a:r>
            <a:r>
              <a:rPr lang="pt-BR" sz="2400" spc="-100" dirty="0" smtClean="0"/>
              <a:t>C:\\plan1.</a:t>
            </a:r>
            <a:r>
              <a:rPr lang="pt-BR" sz="2400" spc="-100" dirty="0" err="1" smtClean="0"/>
              <a:t>xls</a:t>
            </a:r>
            <a:r>
              <a:rPr lang="pt-BR" sz="2400" dirty="0" smtClean="0"/>
              <a:t>”);</a:t>
            </a:r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endParaRPr lang="pt-BR" sz="2400" dirty="0" smtClean="0"/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err="1" smtClean="0"/>
              <a:t>while</a:t>
            </a:r>
            <a:r>
              <a:rPr lang="pt-BR" sz="2400" dirty="0" smtClean="0"/>
              <a:t> (</a:t>
            </a:r>
            <a:r>
              <a:rPr lang="pt-BR" sz="2400" dirty="0" err="1" smtClean="0">
                <a:solidFill>
                  <a:srgbClr val="FFC000"/>
                </a:solidFill>
              </a:rPr>
              <a:t>reader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ready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) {</a:t>
            </a:r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</a:t>
            </a:r>
            <a:r>
              <a:rPr lang="pt-BR" sz="2400" dirty="0" smtClean="0"/>
              <a:t>((</a:t>
            </a:r>
            <a:r>
              <a:rPr lang="pt-BR" sz="2400" dirty="0" err="1" smtClean="0"/>
              <a:t>char</a:t>
            </a:r>
            <a:r>
              <a:rPr lang="pt-BR" sz="2400" dirty="0" smtClean="0"/>
              <a:t>) </a:t>
            </a:r>
            <a:r>
              <a:rPr lang="pt-BR" sz="2400" dirty="0" err="1" smtClean="0">
                <a:solidFill>
                  <a:srgbClr val="FFC000"/>
                </a:solidFill>
              </a:rPr>
              <a:t>reader</a:t>
            </a:r>
            <a:r>
              <a:rPr lang="pt-BR" sz="2400" dirty="0" smtClean="0">
                <a:solidFill>
                  <a:srgbClr val="FFC000"/>
                </a:solidFill>
              </a:rPr>
              <a:t>.read()</a:t>
            </a:r>
            <a:r>
              <a:rPr lang="pt-BR" sz="2400" dirty="0" smtClean="0"/>
              <a:t>);</a:t>
            </a:r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smtClean="0"/>
              <a:t>}</a:t>
            </a:r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endParaRPr lang="pt-BR" sz="2400" dirty="0" smtClean="0"/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reader</a:t>
            </a:r>
            <a:r>
              <a:rPr lang="pt-BR" sz="2400" dirty="0" smtClean="0">
                <a:solidFill>
                  <a:srgbClr val="FFC000"/>
                </a:solidFill>
              </a:rPr>
              <a:t>.close()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void close()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Encerra</a:t>
            </a:r>
            <a:r>
              <a:rPr lang="en-US" sz="2000" dirty="0" smtClean="0"/>
              <a:t> a </a:t>
            </a:r>
            <a:r>
              <a:rPr lang="en-US" sz="2000" dirty="0" err="1" smtClean="0"/>
              <a:t>entrada</a:t>
            </a:r>
            <a:r>
              <a:rPr lang="en-US" sz="2000" dirty="0" smtClean="0"/>
              <a:t> de </a:t>
            </a:r>
            <a:r>
              <a:rPr lang="en-US" sz="2000" dirty="0" err="1" smtClean="0"/>
              <a:t>texto</a:t>
            </a:r>
            <a:r>
              <a:rPr lang="en-US" sz="2000" dirty="0" smtClean="0"/>
              <a:t> </a:t>
            </a:r>
            <a:r>
              <a:rPr lang="en-US" sz="2000" dirty="0" err="1" smtClean="0"/>
              <a:t>liberando</a:t>
            </a:r>
            <a:r>
              <a:rPr lang="en-US" sz="2000" dirty="0" smtClean="0"/>
              <a:t> o </a:t>
            </a:r>
            <a:r>
              <a:rPr lang="en-US" sz="2000" dirty="0" err="1" smtClean="0"/>
              <a:t>recurso</a:t>
            </a:r>
            <a:r>
              <a:rPr lang="en-US" sz="2000" dirty="0" smtClean="0"/>
              <a:t> (</a:t>
            </a:r>
            <a:r>
              <a:rPr lang="en-US" sz="2000" dirty="0" err="1" smtClean="0"/>
              <a:t>arquivo</a:t>
            </a:r>
            <a:r>
              <a:rPr lang="en-US" sz="2000" dirty="0" smtClean="0"/>
              <a:t>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outra</a:t>
            </a:r>
            <a:r>
              <a:rPr lang="en-US" sz="2000" dirty="0" smtClean="0"/>
              <a:t> </a:t>
            </a:r>
            <a:r>
              <a:rPr lang="en-US" sz="2000" dirty="0" err="1" smtClean="0"/>
              <a:t>origem</a:t>
            </a:r>
            <a:r>
              <a:rPr lang="en-US" sz="2000" dirty="0" smtClean="0"/>
              <a:t> de dados) </a:t>
            </a:r>
            <a:r>
              <a:rPr lang="en-US" sz="2000" dirty="0" err="1" smtClean="0"/>
              <a:t>tornando</a:t>
            </a:r>
            <a:r>
              <a:rPr lang="en-US" sz="2000" dirty="0" smtClean="0"/>
              <a:t>-o </a:t>
            </a:r>
            <a:r>
              <a:rPr lang="en-US" sz="2000" dirty="0" err="1" smtClean="0"/>
              <a:t>disponível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outros</a:t>
            </a:r>
            <a:r>
              <a:rPr lang="en-US" sz="2000" dirty="0" smtClean="0"/>
              <a:t> </a:t>
            </a:r>
            <a:r>
              <a:rPr lang="en-US" sz="2000" dirty="0" err="1" smtClean="0"/>
              <a:t>programas</a:t>
            </a:r>
            <a:r>
              <a:rPr lang="en-US" sz="2000" dirty="0" smtClean="0"/>
              <a:t> do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operacional</a:t>
            </a:r>
            <a:r>
              <a:rPr lang="en-US" sz="20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smtClean="0"/>
              <a:t>Este </a:t>
            </a: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dirty="0" err="1" smtClean="0"/>
              <a:t>deve</a:t>
            </a:r>
            <a:r>
              <a:rPr lang="en-US" sz="2000" dirty="0" smtClean="0"/>
              <a:t> ser </a:t>
            </a:r>
            <a:r>
              <a:rPr lang="en-US" sz="2000" dirty="0" err="1" smtClean="0"/>
              <a:t>executado</a:t>
            </a:r>
            <a:r>
              <a:rPr lang="en-US" sz="2000" dirty="0" smtClean="0"/>
              <a:t> </a:t>
            </a:r>
            <a:r>
              <a:rPr lang="en-US" sz="2000" dirty="0" err="1" smtClean="0"/>
              <a:t>sempre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terminarmos</a:t>
            </a:r>
            <a:r>
              <a:rPr lang="en-US" sz="2000" dirty="0" smtClean="0"/>
              <a:t> a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do reader.</a:t>
            </a: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Reader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FileReader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C:\\carta.txt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FileReader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simples implementação de </a:t>
            </a:r>
            <a:r>
              <a:rPr lang="pt-BR" sz="2200" dirty="0" err="1" smtClean="0"/>
              <a:t>Reader</a:t>
            </a:r>
            <a:r>
              <a:rPr lang="pt-BR" sz="2200" dirty="0" smtClean="0"/>
              <a:t> que lê dados </a:t>
            </a:r>
            <a:r>
              <a:rPr lang="pt-BR" sz="2200" dirty="0" err="1" smtClean="0"/>
              <a:t>caracter</a:t>
            </a:r>
            <a:r>
              <a:rPr lang="pt-BR" sz="2200" dirty="0" smtClean="0"/>
              <a:t> a </a:t>
            </a:r>
            <a:r>
              <a:rPr lang="pt-BR" sz="2200" dirty="0" err="1" smtClean="0"/>
              <a:t>caracter</a:t>
            </a:r>
            <a:r>
              <a:rPr lang="pt-BR" sz="2200" dirty="0" smtClean="0"/>
              <a:t> a partir de um arquivo texto.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FileReader</a:t>
            </a:r>
            <a:r>
              <a:rPr lang="pt-BR" sz="2200" dirty="0" smtClean="0"/>
              <a:t> devemos especificar o caminho absoluto ou relativo do arquivo desejado.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Reader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reader1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FileReader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“C:\\</a:t>
            </a:r>
            <a:r>
              <a:rPr lang="pt-BR" sz="2200" dirty="0" err="1" smtClean="0"/>
              <a:t>temp</a:t>
            </a:r>
            <a:r>
              <a:rPr lang="pt-BR" sz="2200" dirty="0" smtClean="0"/>
              <a:t>\\carta.txt”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Reader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reader2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FileReader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</a:t>
            </a:r>
            <a:r>
              <a:rPr lang="pt-BR" sz="2200" dirty="0" err="1" smtClean="0"/>
              <a:t>docs</a:t>
            </a:r>
            <a:r>
              <a:rPr lang="pt-BR" sz="2200" dirty="0" smtClean="0"/>
              <a:t>\\rascunho.txt”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reader1.close()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reader2.close()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BufferedReader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Outra implementação de </a:t>
            </a:r>
            <a:r>
              <a:rPr lang="pt-BR" sz="2200" dirty="0" err="1" smtClean="0"/>
              <a:t>Reader</a:t>
            </a:r>
            <a:r>
              <a:rPr lang="pt-BR" sz="2200" dirty="0" smtClean="0"/>
              <a:t> que pode ler dados </a:t>
            </a:r>
            <a:r>
              <a:rPr lang="pt-BR" sz="2200" u="sng" dirty="0" smtClean="0"/>
              <a:t>linha a linha</a:t>
            </a:r>
            <a:r>
              <a:rPr lang="pt-BR" sz="2200" dirty="0" smtClean="0"/>
              <a:t> a partir de algum outro </a:t>
            </a:r>
            <a:r>
              <a:rPr lang="pt-BR" sz="2200" dirty="0" err="1" smtClean="0"/>
              <a:t>reader</a:t>
            </a:r>
            <a:r>
              <a:rPr lang="pt-BR" sz="2200" dirty="0" smtClean="0"/>
              <a:t> já instanciado.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Seu método mais utilizado é o </a:t>
            </a:r>
            <a:r>
              <a:rPr lang="pt-BR" sz="2200" dirty="0" err="1" smtClean="0">
                <a:solidFill>
                  <a:srgbClr val="FFC000"/>
                </a:solidFill>
              </a:rPr>
              <a:t>readLine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 que retorna uma linha de texto inteira a partir do </a:t>
            </a:r>
            <a:r>
              <a:rPr lang="pt-BR" sz="2200" dirty="0" err="1" smtClean="0"/>
              <a:t>reader</a:t>
            </a:r>
            <a:r>
              <a:rPr lang="pt-BR" sz="2200" dirty="0" smtClean="0"/>
              <a:t> especificado.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err="1" smtClean="0"/>
              <a:t>BufferedReader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/>
              <a:t> =</a:t>
            </a:r>
          </a:p>
          <a:p>
            <a:pPr marL="0" indent="0" algn="r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BufferedReader</a:t>
            </a:r>
            <a:r>
              <a:rPr lang="pt-BR" sz="2200" dirty="0" smtClean="0"/>
              <a:t>(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FileReader</a:t>
            </a:r>
            <a:r>
              <a:rPr lang="pt-BR" sz="2200" dirty="0" smtClean="0"/>
              <a:t>(“C:\\carta.txt”));</a:t>
            </a:r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err="1" smtClean="0"/>
              <a:t>while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ready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readLine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Writer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828799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Um </a:t>
            </a:r>
            <a:r>
              <a:rPr lang="pt-BR" sz="2800" b="1" i="1" dirty="0" err="1" smtClean="0"/>
              <a:t>Writer</a:t>
            </a:r>
            <a:r>
              <a:rPr lang="pt-BR" sz="2800" dirty="0" smtClean="0"/>
              <a:t> (também chamado de escritor) representa uma entidade ou dispositivo para onde podemos empurrar informações de texto.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>
            <a:off x="2123728" y="4365104"/>
            <a:ext cx="4968552" cy="1296144"/>
            <a:chOff x="2411760" y="4365104"/>
            <a:chExt cx="4968552" cy="1296144"/>
          </a:xfrm>
        </p:grpSpPr>
        <p:sp>
          <p:nvSpPr>
            <p:cNvPr id="50" name="Retângulo 49"/>
            <p:cNvSpPr/>
            <p:nvPr/>
          </p:nvSpPr>
          <p:spPr>
            <a:xfrm>
              <a:off x="4788024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p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220072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a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4128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c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372200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t</a:t>
              </a:r>
            </a:p>
          </p:txBody>
        </p:sp>
        <p:sp>
          <p:nvSpPr>
            <p:cNvPr id="43" name="Fluxograma: Armazenamento de acesso direto 42"/>
            <p:cNvSpPr/>
            <p:nvPr/>
          </p:nvSpPr>
          <p:spPr>
            <a:xfrm>
              <a:off x="2411760" y="4365104"/>
              <a:ext cx="2304256" cy="1296144"/>
            </a:xfrm>
            <a:prstGeom prst="flowChartMagneticDrum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211960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  <a:endParaRPr lang="pt-BR" sz="900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427984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m</a:t>
              </a:r>
            </a:p>
          </p:txBody>
        </p:sp>
        <p:sp>
          <p:nvSpPr>
            <p:cNvPr id="58" name="Semicírculos 57"/>
            <p:cNvSpPr/>
            <p:nvPr/>
          </p:nvSpPr>
          <p:spPr>
            <a:xfrm rot="16200000">
              <a:off x="3995936" y="4725144"/>
              <a:ext cx="720080" cy="576064"/>
            </a:xfrm>
            <a:prstGeom prst="blockArc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Arco 53"/>
            <p:cNvSpPr/>
            <p:nvPr/>
          </p:nvSpPr>
          <p:spPr>
            <a:xfrm rot="10800000">
              <a:off x="4211960" y="4797152"/>
              <a:ext cx="288032" cy="432048"/>
            </a:xfrm>
            <a:prstGeom prst="arc">
              <a:avLst>
                <a:gd name="adj1" fmla="val 14142181"/>
                <a:gd name="adj2" fmla="val 753914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1" name="Conector de seta reta 60"/>
            <p:cNvCxnSpPr/>
            <p:nvPr/>
          </p:nvCxnSpPr>
          <p:spPr>
            <a:xfrm flipH="1">
              <a:off x="5004048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flipH="1">
              <a:off x="4788024" y="537321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/>
            <p:nvPr/>
          </p:nvCxnSpPr>
          <p:spPr>
            <a:xfrm flipH="1">
              <a:off x="5796136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/>
            <p:nvPr/>
          </p:nvCxnSpPr>
          <p:spPr>
            <a:xfrm flipH="1">
              <a:off x="6300192" y="537321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flipH="1">
              <a:off x="5508104" y="537321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/>
            <p:cNvSpPr/>
            <p:nvPr/>
          </p:nvSpPr>
          <p:spPr>
            <a:xfrm>
              <a:off x="7164288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(String)</a:t>
            </a:r>
          </a:p>
          <a:p>
            <a:pPr lvl="1"/>
            <a:r>
              <a:rPr lang="pt-BR" sz="2400" dirty="0" smtClean="0"/>
              <a:t>Método mais utilizado do </a:t>
            </a:r>
            <a:r>
              <a:rPr lang="pt-BR" sz="2400" dirty="0" err="1" smtClean="0"/>
              <a:t>writer</a:t>
            </a:r>
            <a:r>
              <a:rPr lang="pt-BR" sz="2400" dirty="0" smtClean="0"/>
              <a:t> que permite escrever um string ao final do texto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“Java é divertido”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</a:t>
            </a:r>
            <a:r>
              <a:rPr lang="pt-BR" dirty="0" smtClean="0"/>
              <a:t> – Fluxo I/O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Arquivos texto</a:t>
            </a:r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Reader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FileReader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BufferedReader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Writer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FileWriter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BufferedWriter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PrintWriter</a:t>
            </a:r>
            <a:endParaRPr lang="pt-BR" sz="24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pt-BR" sz="2400" dirty="0" smtClean="0"/>
              <a:t>Converte o valor especificado para </a:t>
            </a:r>
            <a:r>
              <a:rPr lang="pt-BR" sz="2400" dirty="0" err="1" smtClean="0"/>
              <a:t>char</a:t>
            </a:r>
            <a:r>
              <a:rPr lang="pt-BR" sz="2400" dirty="0" smtClean="0"/>
              <a:t> e escreve ao final do texto.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74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r>
              <a:rPr lang="pt-BR" sz="2000" dirty="0" smtClean="0">
                <a:solidFill>
                  <a:schemeClr val="accent6"/>
                </a:solidFill>
              </a:rPr>
              <a:t>  // J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r>
              <a:rPr lang="pt-BR" sz="2000" dirty="0" smtClean="0">
                <a:solidFill>
                  <a:schemeClr val="accent6"/>
                </a:solidFill>
              </a:rPr>
              <a:t> // a</a:t>
            </a: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118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r>
              <a:rPr lang="pt-BR" sz="2000" dirty="0" smtClean="0">
                <a:solidFill>
                  <a:schemeClr val="accent6"/>
                </a:solidFill>
              </a:rPr>
              <a:t> // v</a:t>
            </a: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r>
              <a:rPr lang="pt-BR" sz="2000" dirty="0" smtClean="0">
                <a:solidFill>
                  <a:schemeClr val="accent6"/>
                </a:solidFill>
              </a:rPr>
              <a:t> // a</a:t>
            </a: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131840" y="3429000"/>
            <a:ext cx="3672408" cy="1664894"/>
            <a:chOff x="4211960" y="2348881"/>
            <a:chExt cx="3672408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273630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5579739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6731867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</a:t>
            </a:r>
            <a:r>
              <a:rPr lang="pt-BR" dirty="0" err="1" smtClean="0"/>
              <a:t>char</a:t>
            </a:r>
            <a:r>
              <a:rPr lang="pt-BR" dirty="0" smtClean="0"/>
              <a:t>[])</a:t>
            </a:r>
          </a:p>
          <a:p>
            <a:pPr lvl="1"/>
            <a:r>
              <a:rPr lang="pt-BR" sz="2400" dirty="0" smtClean="0"/>
              <a:t>Adiciona um </a:t>
            </a:r>
            <a:r>
              <a:rPr lang="pt-BR" sz="2400" dirty="0" err="1" smtClean="0"/>
              <a:t>array</a:t>
            </a:r>
            <a:r>
              <a:rPr lang="pt-BR" sz="2400" dirty="0" smtClean="0"/>
              <a:t> de caracteres ao final do texto.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1260475" lvl="1" indent="-811213">
              <a:spcBef>
                <a:spcPts val="0"/>
              </a:spcBef>
              <a:buNone/>
            </a:pPr>
            <a:r>
              <a:rPr lang="pt-BR" sz="2000" dirty="0" err="1" smtClean="0"/>
              <a:t>char</a:t>
            </a:r>
            <a:r>
              <a:rPr lang="pt-BR" sz="2000" dirty="0" smtClean="0"/>
              <a:t>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{ ‘J’, ‘a’, ‘v’, ‘a’, ‘ ’, ‘é’, ‘ ’, ‘d’, ‘i’, ‘v’, ‘e’, ‘r’, ‘t’, ‘i’, ‘d’, ‘o’ };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131840" y="3717032"/>
            <a:ext cx="3024709" cy="1664894"/>
            <a:chOff x="4211960" y="2348881"/>
            <a:chExt cx="3024709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273630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4932040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6084168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</a:t>
            </a:r>
            <a:r>
              <a:rPr lang="pt-BR" dirty="0" err="1" smtClean="0"/>
              <a:t>char</a:t>
            </a:r>
            <a:r>
              <a:rPr lang="pt-BR" dirty="0" smtClean="0"/>
              <a:t>[], </a:t>
            </a:r>
            <a:r>
              <a:rPr lang="pt-BR" dirty="0" err="1" smtClean="0"/>
              <a:t>int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)</a:t>
            </a:r>
          </a:p>
          <a:p>
            <a:pPr lvl="1"/>
            <a:r>
              <a:rPr lang="pt-BR" sz="2400" dirty="0" smtClean="0"/>
              <a:t>Adiciona um trecho de </a:t>
            </a:r>
            <a:r>
              <a:rPr lang="pt-BR" sz="2400" dirty="0" err="1" smtClean="0"/>
              <a:t>array</a:t>
            </a:r>
            <a:r>
              <a:rPr lang="pt-BR" sz="2400" dirty="0" smtClean="0"/>
              <a:t> de caracteres ao final do texto.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1260475" lvl="1" indent="-811213">
              <a:spcBef>
                <a:spcPts val="0"/>
              </a:spcBef>
              <a:buNone/>
            </a:pPr>
            <a:r>
              <a:rPr lang="pt-BR" sz="2000" dirty="0" err="1" smtClean="0"/>
              <a:t>char</a:t>
            </a:r>
            <a:r>
              <a:rPr lang="pt-BR" sz="2000" dirty="0" smtClean="0"/>
              <a:t>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{‘J’, ‘a’, ‘v’, ‘a’, ‘ ’, ‘é’, ‘ ’, ‘d’, ‘i’, ‘v’, ‘e’, ‘r’, ‘t’, ‘i’, ‘d’, ‘o’ };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, 7, 9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1952003" y="4725144"/>
            <a:ext cx="1728565" cy="914618"/>
            <a:chOff x="5436096" y="2852936"/>
            <a:chExt cx="1728565" cy="914618"/>
          </a:xfrm>
        </p:grpSpPr>
        <p:sp>
          <p:nvSpPr>
            <p:cNvPr id="7" name="CaixaDeTexto 6"/>
            <p:cNvSpPr txBox="1"/>
            <p:nvPr/>
          </p:nvSpPr>
          <p:spPr bwMode="auto">
            <a:xfrm>
              <a:off x="5436096" y="3429000"/>
              <a:ext cx="172856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Posição inicial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7020085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upo 9"/>
          <p:cNvGrpSpPr/>
          <p:nvPr/>
        </p:nvGrpSpPr>
        <p:grpSpPr>
          <a:xfrm>
            <a:off x="3751830" y="4725144"/>
            <a:ext cx="2088605" cy="914618"/>
            <a:chOff x="5436096" y="2852936"/>
            <a:chExt cx="2088605" cy="914618"/>
          </a:xfrm>
        </p:grpSpPr>
        <p:sp>
          <p:nvSpPr>
            <p:cNvPr id="14" name="CaixaDeTexto 13"/>
            <p:cNvSpPr txBox="1"/>
            <p:nvPr/>
          </p:nvSpPr>
          <p:spPr bwMode="auto">
            <a:xfrm>
              <a:off x="5436096" y="3429000"/>
              <a:ext cx="208860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Quantidade de bytes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15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5508477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flush ()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Obriga o envio de dados em </a:t>
            </a:r>
            <a:r>
              <a:rPr lang="pt-BR" sz="2400" dirty="0" err="1" smtClean="0"/>
              <a:t>cache</a:t>
            </a:r>
            <a:r>
              <a:rPr lang="pt-BR" sz="2400" dirty="0" smtClean="0"/>
              <a:t> para seu destino.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.flush()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.flush()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 bwMode="auto">
          <a:xfrm>
            <a:off x="3635896" y="4581128"/>
            <a:ext cx="3168352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600" dirty="0" smtClean="0">
                <a:latin typeface="+mn-lt"/>
              </a:rPr>
              <a:t>Esvazia o </a:t>
            </a:r>
            <a:r>
              <a:rPr lang="pt-BR" sz="1600" dirty="0" err="1" smtClean="0">
                <a:latin typeface="+mn-lt"/>
              </a:rPr>
              <a:t>cache</a:t>
            </a:r>
            <a:r>
              <a:rPr lang="pt-BR" sz="1600" dirty="0" smtClean="0">
                <a:latin typeface="+mn-lt"/>
              </a:rPr>
              <a:t> forçando os dados em memória para saída</a:t>
            </a:r>
            <a:endParaRPr lang="pt-BR" sz="1600" dirty="0">
              <a:latin typeface="+mn-lt"/>
            </a:endParaRPr>
          </a:p>
        </p:txBody>
      </p:sp>
      <p:cxnSp>
        <p:nvCxnSpPr>
          <p:cNvPr id="7" name="Conector de seta reta 10"/>
          <p:cNvCxnSpPr>
            <a:cxnSpLocks noChangeShapeType="1"/>
          </p:cNvCxnSpPr>
          <p:nvPr/>
        </p:nvCxnSpPr>
        <p:spPr bwMode="auto">
          <a:xfrm flipH="1" flipV="1">
            <a:off x="2555777" y="4437112"/>
            <a:ext cx="864095" cy="36004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" name="Conector de seta reta 10"/>
          <p:cNvCxnSpPr>
            <a:cxnSpLocks noChangeShapeType="1"/>
          </p:cNvCxnSpPr>
          <p:nvPr/>
        </p:nvCxnSpPr>
        <p:spPr bwMode="auto">
          <a:xfrm flipH="1">
            <a:off x="2555777" y="5013176"/>
            <a:ext cx="864095" cy="36004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close()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Encerra a saída de texto liberando o recurso (arquivo ou outro meio de gravação) tornando-o disponível para utilização por outros programas do sistema operacional.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Este método obriga o texto a realizar o </a:t>
            </a:r>
            <a:r>
              <a:rPr lang="pt-BR" sz="2000" i="1" dirty="0" smtClean="0"/>
              <a:t>flush</a:t>
            </a:r>
            <a:r>
              <a:rPr lang="pt-BR" sz="2000" dirty="0" smtClean="0"/>
              <a:t> de todos os dados que porventura ainda estejam em </a:t>
            </a:r>
            <a:r>
              <a:rPr lang="pt-BR" sz="2000" dirty="0" err="1" smtClean="0"/>
              <a:t>cache</a:t>
            </a:r>
            <a:r>
              <a:rPr lang="pt-BR" sz="20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FileWriter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simples implementação de </a:t>
            </a:r>
            <a:r>
              <a:rPr lang="pt-BR" sz="2200" dirty="0" err="1" smtClean="0"/>
              <a:t>Writer</a:t>
            </a:r>
            <a:r>
              <a:rPr lang="pt-BR" sz="2200" dirty="0" smtClean="0"/>
              <a:t> que escreve texto em um arquivo.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FileWriter</a:t>
            </a:r>
            <a:r>
              <a:rPr lang="pt-BR" sz="2200" dirty="0" smtClean="0"/>
              <a:t> devemos especificar o caminho absoluto ou relativo do arquivo desejado.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No exemplo abaixo, se o arquivo informado já existir, todo o seu conteúdo será eliminado após a instanciação.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err="1" smtClean="0"/>
              <a:t>Writer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FileWriter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“C:\\carta.txt”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FileWriter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FileWriter</a:t>
            </a:r>
            <a:r>
              <a:rPr lang="pt-BR" sz="2200" dirty="0" smtClean="0"/>
              <a:t> podemos informar que seus dados serão “</a:t>
            </a:r>
            <a:r>
              <a:rPr lang="pt-BR" sz="2200" dirty="0" err="1" smtClean="0"/>
              <a:t>appendados</a:t>
            </a:r>
            <a:r>
              <a:rPr lang="pt-BR" sz="2200" dirty="0" smtClean="0"/>
              <a:t>” (escritos ao final do texto já existente).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Isto evita que o arquivo seja limpo após a instanciação: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err="1" smtClean="0"/>
              <a:t>Writer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FileWriter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“C:\\carta.txt”, </a:t>
            </a:r>
            <a:r>
              <a:rPr lang="pt-BR" sz="2200" u="sng" dirty="0" err="1" smtClean="0"/>
              <a:t>true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pPr lvl="0"/>
            <a:r>
              <a:rPr lang="pt-BR" u="none" baseline="0" dirty="0" err="1" smtClean="0"/>
              <a:t>java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io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BufferedWriter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Outra implementação de </a:t>
            </a:r>
            <a:r>
              <a:rPr lang="pt-BR" sz="2200" dirty="0" err="1" smtClean="0"/>
              <a:t>Writer</a:t>
            </a:r>
            <a:r>
              <a:rPr lang="pt-BR" sz="2200" dirty="0" smtClean="0"/>
              <a:t> que possui o método adicional </a:t>
            </a:r>
            <a:r>
              <a:rPr lang="pt-BR" sz="2200" dirty="0" err="1" smtClean="0"/>
              <a:t>newLine</a:t>
            </a:r>
            <a:r>
              <a:rPr lang="pt-BR" sz="2200" dirty="0" smtClean="0"/>
              <a:t>() utilizado para escrever a “quebra de linha”.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Um </a:t>
            </a:r>
            <a:r>
              <a:rPr lang="pt-BR" sz="2200" dirty="0" err="1" smtClean="0"/>
              <a:t>BufferedWriter</a:t>
            </a:r>
            <a:r>
              <a:rPr lang="pt-BR" sz="2200" dirty="0" smtClean="0"/>
              <a:t> deve ser instanciado a partir de algum outro </a:t>
            </a:r>
            <a:r>
              <a:rPr lang="pt-BR" sz="2200" dirty="0" err="1" smtClean="0"/>
              <a:t>Writer</a:t>
            </a:r>
            <a:r>
              <a:rPr lang="pt-BR" sz="22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BufferedWriter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 =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BufferedWriter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FileWriter</a:t>
            </a:r>
            <a:r>
              <a:rPr lang="pt-BR" sz="2200" dirty="0" smtClean="0"/>
              <a:t>(“C:\\carta.txt”)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.</a:t>
            </a:r>
            <a:r>
              <a:rPr lang="pt-BR" sz="2200" dirty="0" err="1" smtClean="0"/>
              <a:t>write</a:t>
            </a:r>
            <a:r>
              <a:rPr lang="pt-BR" sz="2200" dirty="0" smtClean="0"/>
              <a:t>(“Linha 1”);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newLine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.</a:t>
            </a:r>
            <a:r>
              <a:rPr lang="pt-BR" sz="2200" dirty="0" err="1" smtClean="0"/>
              <a:t>write</a:t>
            </a:r>
            <a:r>
              <a:rPr lang="pt-BR" sz="2200" dirty="0" smtClean="0"/>
              <a:t>(“Linha 2”);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.close();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pPr lvl="0"/>
            <a:r>
              <a:rPr lang="pt-BR" u="none" baseline="0" dirty="0" err="1" smtClean="0"/>
              <a:t>java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io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PrintWriter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sofisticada implementação de </a:t>
            </a:r>
            <a:r>
              <a:rPr lang="pt-BR" sz="2200" dirty="0" err="1" smtClean="0"/>
              <a:t>Writer</a:t>
            </a:r>
            <a:r>
              <a:rPr lang="pt-BR" sz="2200" dirty="0" smtClean="0"/>
              <a:t> onde podemos escrever textos e números formatados.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Seus principais métodos são:</a:t>
            </a:r>
          </a:p>
          <a:p>
            <a:pPr lvl="1">
              <a:spcBef>
                <a:spcPts val="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print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  <a:p>
            <a:pPr lvl="1">
              <a:spcBef>
                <a:spcPts val="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println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  <a:p>
            <a:pPr lvl="1">
              <a:spcBef>
                <a:spcPts val="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printf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PrintWriter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PrintWriter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 “C:\\carta.txt”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print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“Prêmio 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println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“Acumulado”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printf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“da </a:t>
            </a:r>
            <a:r>
              <a:rPr lang="pt-BR" sz="2200" dirty="0" err="1" smtClean="0"/>
              <a:t>megasena</a:t>
            </a:r>
            <a:r>
              <a:rPr lang="pt-BR" sz="2200" dirty="0" smtClean="0"/>
              <a:t>: %,.2f”, 42500000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.close();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06760" cy="1143000"/>
          </a:xfrm>
        </p:spPr>
        <p:txBody>
          <a:bodyPr/>
          <a:lstStyle/>
          <a:p>
            <a:r>
              <a:rPr lang="pt-BR" sz="4400" dirty="0" smtClean="0"/>
              <a:t>Exercício – </a:t>
            </a:r>
            <a:r>
              <a:rPr lang="pt-BR" sz="4000" dirty="0" smtClean="0"/>
              <a:t>Editor de Texto em Java</a:t>
            </a:r>
            <a:endParaRPr lang="pt-BR" sz="44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787208" cy="1756792"/>
          </a:xfrm>
        </p:spPr>
        <p:txBody>
          <a:bodyPr/>
          <a:lstStyle/>
          <a:p>
            <a:r>
              <a:rPr lang="pt-BR" dirty="0" smtClean="0"/>
              <a:t>A partir da classe </a:t>
            </a:r>
            <a:r>
              <a:rPr lang="pt-BR" dirty="0" err="1" smtClean="0"/>
              <a:t>TabajaraEditorFrame</a:t>
            </a:r>
            <a:r>
              <a:rPr lang="pt-BR" dirty="0" smtClean="0"/>
              <a:t> construída pelo Eclipse VE, implemente os comandos </a:t>
            </a:r>
            <a:r>
              <a:rPr lang="pt-BR" dirty="0" smtClean="0"/>
              <a:t>dos </a:t>
            </a:r>
            <a:r>
              <a:rPr lang="pt-BR" dirty="0" smtClean="0"/>
              <a:t>itens “</a:t>
            </a:r>
            <a:r>
              <a:rPr lang="pt-BR" dirty="0" smtClean="0">
                <a:solidFill>
                  <a:srgbClr val="FFC000"/>
                </a:solidFill>
              </a:rPr>
              <a:t>Novo</a:t>
            </a:r>
            <a:r>
              <a:rPr lang="pt-BR" dirty="0" smtClean="0"/>
              <a:t>”, “</a:t>
            </a:r>
            <a:r>
              <a:rPr lang="pt-BR" dirty="0" smtClean="0">
                <a:solidFill>
                  <a:srgbClr val="FFC000"/>
                </a:solidFill>
              </a:rPr>
              <a:t>Abrir</a:t>
            </a:r>
            <a:r>
              <a:rPr lang="pt-BR" dirty="0" smtClean="0"/>
              <a:t>”, “</a:t>
            </a:r>
            <a:r>
              <a:rPr lang="pt-BR" dirty="0" smtClean="0">
                <a:solidFill>
                  <a:srgbClr val="FFC000"/>
                </a:solidFill>
              </a:rPr>
              <a:t>Salvar</a:t>
            </a:r>
            <a:r>
              <a:rPr lang="pt-BR" dirty="0" smtClean="0"/>
              <a:t>” e “</a:t>
            </a:r>
            <a:r>
              <a:rPr lang="pt-BR" dirty="0" smtClean="0">
                <a:solidFill>
                  <a:srgbClr val="FFC000"/>
                </a:solidFill>
              </a:rPr>
              <a:t>Sair</a:t>
            </a:r>
            <a:r>
              <a:rPr lang="pt-BR" dirty="0" smtClean="0"/>
              <a:t>” conforme especificado no próximo slide</a:t>
            </a:r>
            <a:endParaRPr lang="pt-BR" dirty="0"/>
          </a:p>
        </p:txBody>
      </p:sp>
      <p:pic>
        <p:nvPicPr>
          <p:cNvPr id="7" name="Espaço Reservado para Conteúdo 6" descr="TabajaraEditorFrame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709903" y="3632421"/>
            <a:ext cx="5382377" cy="2676899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Um</a:t>
            </a:r>
            <a:r>
              <a:rPr lang="pt-BR" sz="2400" baseline="0" dirty="0" smtClean="0"/>
              <a:t> arquivo texto é um arquivo que contém informações legíveis e editáveis por quaisquer editores de texto, como o </a:t>
            </a:r>
            <a:r>
              <a:rPr lang="pt-BR" sz="2400" baseline="0" dirty="0" err="1" smtClean="0"/>
              <a:t>Notepad</a:t>
            </a:r>
            <a:r>
              <a:rPr lang="pt-BR" sz="2400" baseline="0" dirty="0" smtClean="0"/>
              <a:t>, Edit, VI e outros.</a:t>
            </a:r>
          </a:p>
          <a:p>
            <a:pPr>
              <a:spcBef>
                <a:spcPts val="2400"/>
              </a:spcBef>
            </a:pPr>
            <a:r>
              <a:rPr lang="pt-BR" sz="2400" baseline="0" dirty="0" smtClean="0"/>
              <a:t>Um arquivo texto pode possuir qualquer extensão, mas geralmente utilizamos a extensão TXT.</a:t>
            </a:r>
          </a:p>
          <a:p>
            <a:pPr>
              <a:spcBef>
                <a:spcPts val="2400"/>
              </a:spcBef>
            </a:pPr>
            <a:r>
              <a:rPr lang="pt-BR" sz="2400" baseline="0" dirty="0" smtClean="0"/>
              <a:t>Através do pacote </a:t>
            </a:r>
            <a:r>
              <a:rPr lang="pt-BR" sz="2400" baseline="0" dirty="0" err="1" smtClean="0"/>
              <a:t>java</a:t>
            </a:r>
            <a:r>
              <a:rPr lang="pt-BR" sz="2400" baseline="0" dirty="0" smtClean="0"/>
              <a:t>.</a:t>
            </a:r>
            <a:r>
              <a:rPr lang="pt-BR" sz="2400" baseline="0" dirty="0" err="1" smtClean="0"/>
              <a:t>io</a:t>
            </a:r>
            <a:r>
              <a:rPr lang="pt-BR" sz="2400" baseline="0" dirty="0" smtClean="0"/>
              <a:t> podemos utilizar classes do Java para leitura e gravação de texto em arquivos deste tipo.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7467600" cy="1143000"/>
          </a:xfrm>
        </p:spPr>
        <p:txBody>
          <a:bodyPr/>
          <a:lstStyle/>
          <a:p>
            <a:r>
              <a:rPr lang="pt-BR" sz="4400" dirty="0" smtClean="0"/>
              <a:t>Exercício (continuação)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Comando “</a:t>
            </a:r>
            <a:r>
              <a:rPr lang="pt-BR" sz="2400" dirty="0" smtClean="0">
                <a:solidFill>
                  <a:srgbClr val="FFC000"/>
                </a:solidFill>
              </a:rPr>
              <a:t>Novo</a:t>
            </a:r>
            <a:r>
              <a:rPr lang="pt-BR" sz="2400" dirty="0" smtClean="0"/>
              <a:t>”</a:t>
            </a:r>
          </a:p>
          <a:p>
            <a:pPr lvl="1"/>
            <a:r>
              <a:rPr lang="pt-BR" sz="2000" dirty="0" smtClean="0"/>
              <a:t>Limpa a caixa de texto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7467600" cy="1143000"/>
          </a:xfrm>
        </p:spPr>
        <p:txBody>
          <a:bodyPr/>
          <a:lstStyle/>
          <a:p>
            <a:r>
              <a:rPr lang="pt-BR" sz="4400" dirty="0" smtClean="0"/>
              <a:t>Exercício (continuação)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Comando “</a:t>
            </a:r>
            <a:r>
              <a:rPr lang="pt-BR" sz="2400" dirty="0" smtClean="0">
                <a:solidFill>
                  <a:srgbClr val="FFC000"/>
                </a:solidFill>
              </a:rPr>
              <a:t>Abrir</a:t>
            </a:r>
            <a:r>
              <a:rPr lang="pt-BR" sz="2400" dirty="0" smtClean="0"/>
              <a:t>”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Solicita que o usuário escolha um arquivo através do comando </a:t>
            </a:r>
            <a:r>
              <a:rPr lang="pt-BR" sz="2000" dirty="0" err="1" smtClean="0">
                <a:solidFill>
                  <a:srgbClr val="FFC000"/>
                </a:solidFill>
              </a:rPr>
              <a:t>jfcArquivo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showOpenDialog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Se o comando acima retornar o valor da constante </a:t>
            </a:r>
            <a:r>
              <a:rPr lang="pt-BR" sz="2000" dirty="0" err="1" smtClean="0">
                <a:solidFill>
                  <a:srgbClr val="FFC000"/>
                </a:solidFill>
              </a:rPr>
              <a:t>JFileChooser</a:t>
            </a:r>
            <a:r>
              <a:rPr lang="pt-BR" sz="2000" dirty="0" smtClean="0">
                <a:solidFill>
                  <a:srgbClr val="FFC000"/>
                </a:solidFill>
              </a:rPr>
              <a:t>.APPROVE_OPTION</a:t>
            </a:r>
            <a:r>
              <a:rPr lang="pt-BR" sz="2000" dirty="0" smtClean="0"/>
              <a:t>, significa que o usuário selecionou corretamente um arquivo.</a:t>
            </a:r>
          </a:p>
          <a:p>
            <a:pPr lvl="1" indent="-1588">
              <a:spcBef>
                <a:spcPts val="1800"/>
              </a:spcBef>
              <a:buNone/>
            </a:pPr>
            <a:r>
              <a:rPr lang="pt-BR" sz="2000" dirty="0" smtClean="0"/>
              <a:t>Neste caso utilize o comando abaixo para capturar o arquivo selecionado:</a:t>
            </a:r>
          </a:p>
          <a:p>
            <a:pPr marL="1588" lvl="1" indent="-1588" algn="ctr">
              <a:spcBef>
                <a:spcPts val="180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File arquivo = </a:t>
            </a:r>
            <a:r>
              <a:rPr lang="pt-BR" sz="2000" dirty="0" err="1" smtClean="0">
                <a:solidFill>
                  <a:srgbClr val="FFC000"/>
                </a:solidFill>
              </a:rPr>
              <a:t>jfcArquivo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getSelectedFile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lvl="1" indent="-1588">
              <a:spcBef>
                <a:spcPts val="1800"/>
              </a:spcBef>
              <a:buNone/>
            </a:pPr>
            <a:r>
              <a:rPr lang="pt-BR" sz="2000" dirty="0" smtClean="0"/>
              <a:t>Carregue a caixa de texto com todo o conteúdo do arquivo acima.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7467600" cy="1143000"/>
          </a:xfrm>
        </p:spPr>
        <p:txBody>
          <a:bodyPr/>
          <a:lstStyle/>
          <a:p>
            <a:r>
              <a:rPr lang="pt-BR" sz="4400" dirty="0" smtClean="0"/>
              <a:t>Exercício (continuação)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Comando “</a:t>
            </a:r>
            <a:r>
              <a:rPr lang="pt-BR" sz="2400" dirty="0" smtClean="0">
                <a:solidFill>
                  <a:srgbClr val="FFC000"/>
                </a:solidFill>
              </a:rPr>
              <a:t>Salvar</a:t>
            </a:r>
            <a:r>
              <a:rPr lang="pt-BR" sz="2400" dirty="0" smtClean="0"/>
              <a:t>”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Solicita que o usuário escolha arquivo existente ou digite o nome de um novo arquivo através do comando </a:t>
            </a:r>
            <a:r>
              <a:rPr lang="pt-BR" sz="2000" dirty="0" err="1" smtClean="0">
                <a:solidFill>
                  <a:srgbClr val="FFC000"/>
                </a:solidFill>
              </a:rPr>
              <a:t>jfcArquivo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showSaveDialog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Se o comando acima retornar o valor da constante </a:t>
            </a:r>
            <a:r>
              <a:rPr lang="pt-BR" sz="2000" dirty="0" err="1" smtClean="0">
                <a:solidFill>
                  <a:srgbClr val="FFC000"/>
                </a:solidFill>
              </a:rPr>
              <a:t>JFileChooser</a:t>
            </a:r>
            <a:r>
              <a:rPr lang="pt-BR" sz="2000" dirty="0" smtClean="0">
                <a:solidFill>
                  <a:srgbClr val="FFC000"/>
                </a:solidFill>
              </a:rPr>
              <a:t>.APPROVE_OPTION</a:t>
            </a:r>
            <a:r>
              <a:rPr lang="pt-BR" sz="2000" dirty="0" smtClean="0"/>
              <a:t>, salve todo o conteúdo da caixa de texto no arquivo obtido pelo comando abaixo:</a:t>
            </a:r>
          </a:p>
          <a:p>
            <a:pPr marL="1588" lvl="1" indent="-1588" algn="ctr">
              <a:spcBef>
                <a:spcPts val="180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File arquivo = </a:t>
            </a:r>
            <a:r>
              <a:rPr lang="pt-BR" sz="2000" dirty="0" err="1" smtClean="0">
                <a:solidFill>
                  <a:srgbClr val="FFC000"/>
                </a:solidFill>
              </a:rPr>
              <a:t>jfcArquivo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getSelectedFile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7467600" cy="1143000"/>
          </a:xfrm>
        </p:spPr>
        <p:txBody>
          <a:bodyPr/>
          <a:lstStyle/>
          <a:p>
            <a:r>
              <a:rPr lang="pt-BR" sz="4400" dirty="0" smtClean="0"/>
              <a:t>Exercício (fim)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Sair</a:t>
            </a:r>
          </a:p>
          <a:p>
            <a:pPr lvl="1"/>
            <a:r>
              <a:rPr lang="pt-BR" sz="2000" dirty="0" smtClean="0"/>
              <a:t>Fecha a janela com o método </a:t>
            </a:r>
            <a:r>
              <a:rPr lang="pt-BR" sz="2000" dirty="0" err="1" smtClean="0">
                <a:solidFill>
                  <a:srgbClr val="FFC000"/>
                </a:solidFill>
              </a:rPr>
              <a:t>dispose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7467600" cy="1143000"/>
          </a:xfrm>
        </p:spPr>
        <p:txBody>
          <a:bodyPr/>
          <a:lstStyle/>
          <a:p>
            <a:r>
              <a:rPr lang="pt-BR" sz="4400" dirty="0" smtClean="0"/>
              <a:t>Exercício (desafio 1)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3712" indent="-457200"/>
            <a:r>
              <a:rPr lang="pt-BR" sz="2400" dirty="0" smtClean="0"/>
              <a:t>Sobrepor arquivo existente</a:t>
            </a:r>
          </a:p>
          <a:p>
            <a:pPr lvl="1"/>
            <a:r>
              <a:rPr lang="pt-BR" sz="2000" dirty="0" smtClean="0"/>
              <a:t>Altere o comando “Salvar” para que verifique se o arquivo selecionado já existe.</a:t>
            </a:r>
          </a:p>
          <a:p>
            <a:pPr lvl="1"/>
            <a:r>
              <a:rPr lang="pt-BR" sz="2000" dirty="0" smtClean="0"/>
              <a:t>Se sim, pergunte ao usuário se deseja sobrepor o arquivo selecionado.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Se o objeto </a:t>
            </a:r>
            <a:r>
              <a:rPr lang="pt-BR" sz="2000" dirty="0" err="1" smtClean="0">
                <a:solidFill>
                  <a:srgbClr val="FFC000"/>
                </a:solidFill>
              </a:rPr>
              <a:t>jfcArquivo</a:t>
            </a:r>
            <a:r>
              <a:rPr lang="pt-BR" sz="2000" dirty="0" smtClean="0"/>
              <a:t> já possui um arquivo selecionado, não é necessário exibir novamente a caixa de diálogo “Salvar”. Desta forma, o nome do arquivo só será perguntado na primeira vez.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pic>
        <p:nvPicPr>
          <p:cNvPr id="5" name="Imagem 4" descr="Sa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3501008"/>
            <a:ext cx="3581900" cy="1219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7467600" cy="1143000"/>
          </a:xfrm>
        </p:spPr>
        <p:txBody>
          <a:bodyPr/>
          <a:lstStyle/>
          <a:p>
            <a:r>
              <a:rPr lang="pt-BR" sz="4400" dirty="0" smtClean="0"/>
              <a:t>Exercício (desafio 2)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3712" indent="-457200"/>
            <a:r>
              <a:rPr lang="pt-BR" sz="2000" dirty="0" smtClean="0"/>
              <a:t>Confirmação de fechamento</a:t>
            </a:r>
          </a:p>
          <a:p>
            <a:pPr lvl="1"/>
            <a:r>
              <a:rPr lang="pt-BR" sz="1800" dirty="0" smtClean="0"/>
              <a:t>Ao fechar a janela verifique se o conteúdo da caixa de texto já foi salvo.</a:t>
            </a:r>
          </a:p>
          <a:p>
            <a:pPr lvl="1"/>
            <a:endParaRPr lang="pt-BR" sz="1800" dirty="0" smtClean="0"/>
          </a:p>
          <a:p>
            <a:pPr lvl="1"/>
            <a:endParaRPr lang="pt-BR" sz="1800" dirty="0" smtClean="0"/>
          </a:p>
          <a:p>
            <a:pPr lvl="1"/>
            <a:endParaRPr lang="pt-BR" sz="1800" dirty="0" smtClean="0"/>
          </a:p>
          <a:p>
            <a:r>
              <a:rPr lang="pt-BR" sz="2000" dirty="0" smtClean="0"/>
              <a:t>Dica</a:t>
            </a:r>
          </a:p>
          <a:p>
            <a:pPr lvl="1"/>
            <a:r>
              <a:rPr lang="pt-BR" sz="1800" dirty="0" smtClean="0"/>
              <a:t>Crie um atributo booleano </a:t>
            </a:r>
            <a:r>
              <a:rPr lang="pt-BR" sz="1800" dirty="0" err="1" smtClean="0">
                <a:solidFill>
                  <a:srgbClr val="FFC000"/>
                </a:solidFill>
              </a:rPr>
              <a:t>saved</a:t>
            </a:r>
            <a:r>
              <a:rPr lang="pt-BR" sz="1800" dirty="0" smtClean="0"/>
              <a:t> na classe que será utilizada pelos comandos para lembrar se o texto foi salvo ou não;</a:t>
            </a:r>
          </a:p>
          <a:p>
            <a:pPr lvl="1"/>
            <a:r>
              <a:rPr lang="pt-BR" sz="1800" dirty="0" smtClean="0"/>
              <a:t>Altere a propriedade </a:t>
            </a:r>
            <a:r>
              <a:rPr lang="pt-BR" sz="1800" dirty="0" err="1" smtClean="0">
                <a:solidFill>
                  <a:srgbClr val="FFC000"/>
                </a:solidFill>
              </a:rPr>
              <a:t>defaultCloseOperation</a:t>
            </a:r>
            <a:r>
              <a:rPr lang="pt-BR" sz="1800" dirty="0" smtClean="0"/>
              <a:t> da janela para </a:t>
            </a:r>
            <a:r>
              <a:rPr lang="pt-BR" sz="1800" dirty="0" smtClean="0">
                <a:solidFill>
                  <a:srgbClr val="FFC000"/>
                </a:solidFill>
              </a:rPr>
              <a:t>NOTHING_ON_CLOSE</a:t>
            </a:r>
            <a:r>
              <a:rPr lang="pt-BR" sz="1800" dirty="0" smtClean="0"/>
              <a:t>. Desta forma você terá controle sobre o clique no botão fechar;</a:t>
            </a:r>
          </a:p>
          <a:p>
            <a:pPr lvl="1"/>
            <a:r>
              <a:rPr lang="pt-BR" sz="1800" dirty="0" smtClean="0"/>
              <a:t>Implemente o evento </a:t>
            </a:r>
            <a:r>
              <a:rPr lang="pt-BR" sz="1800" dirty="0" err="1" smtClean="0">
                <a:solidFill>
                  <a:srgbClr val="FFC000"/>
                </a:solidFill>
              </a:rPr>
              <a:t>windowClosing</a:t>
            </a:r>
            <a:r>
              <a:rPr lang="pt-BR" sz="1800" dirty="0" smtClean="0"/>
              <a:t> de sua janela para fazer a verificação antes de fechar a janela.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  <p:pic>
        <p:nvPicPr>
          <p:cNvPr id="5" name="Imagem 4" descr="Fech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2492896"/>
            <a:ext cx="2991268" cy="1219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texto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611560" y="1700808"/>
          <a:ext cx="2016224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read(char[])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read(char[],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skip(long n) : long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ready()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3347864" y="2636912"/>
          <a:ext cx="2016224" cy="67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BufferedReader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readLine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Espaço Reservado para Conteúdo 4"/>
          <p:cNvGraphicFramePr>
            <a:graphicFrameLocks/>
          </p:cNvGraphicFramePr>
          <p:nvPr/>
        </p:nvGraphicFramePr>
        <p:xfrm>
          <a:off x="5508104" y="5157192"/>
          <a:ext cx="2664296" cy="94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PrintWriter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print(String)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println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(String, Object...)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PrintWriter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Espaço Reservado para Conteúdo 4"/>
          <p:cNvGraphicFramePr>
            <a:graphicFrameLocks/>
          </p:cNvGraphicFramePr>
          <p:nvPr/>
        </p:nvGraphicFramePr>
        <p:xfrm>
          <a:off x="5940152" y="4221088"/>
          <a:ext cx="1800200" cy="67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BufferedWriter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newLine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Espaço Reservado para Conteúdo 4"/>
          <p:cNvGraphicFramePr>
            <a:graphicFrameLocks/>
          </p:cNvGraphicFramePr>
          <p:nvPr/>
        </p:nvGraphicFramePr>
        <p:xfrm>
          <a:off x="6012160" y="3284984"/>
          <a:ext cx="165618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FileWriter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Espaço Reservado para Conteúdo 4"/>
          <p:cNvGraphicFramePr>
            <a:graphicFrameLocks/>
          </p:cNvGraphicFramePr>
          <p:nvPr/>
        </p:nvGraphicFramePr>
        <p:xfrm>
          <a:off x="3347864" y="1700808"/>
          <a:ext cx="201622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FileReader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Espaço Reservado para Conteúdo 4"/>
          <p:cNvGraphicFramePr>
            <a:graphicFrameLocks/>
          </p:cNvGraphicFramePr>
          <p:nvPr/>
        </p:nvGraphicFramePr>
        <p:xfrm>
          <a:off x="2915816" y="4077072"/>
          <a:ext cx="172819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</a:tblGrid>
              <a:tr h="307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write(String)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write(char[])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flush()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0" name="Conector de seta reta 19"/>
          <p:cNvCxnSpPr/>
          <p:nvPr/>
        </p:nvCxnSpPr>
        <p:spPr>
          <a:xfrm flipH="1">
            <a:off x="2627784" y="2060848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2627784" y="2996952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4644008" y="4653136"/>
            <a:ext cx="12961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/>
          <p:nvPr/>
        </p:nvCxnSpPr>
        <p:spPr>
          <a:xfrm rot="10800000" flipV="1">
            <a:off x="4644008" y="3645024"/>
            <a:ext cx="1368152" cy="7200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/>
          <p:nvPr/>
        </p:nvCxnSpPr>
        <p:spPr>
          <a:xfrm rot="10800000">
            <a:off x="4644008" y="4941168"/>
            <a:ext cx="864096" cy="7200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Arquivos texto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>
          <a:xfrm>
            <a:off x="288032" y="1600200"/>
            <a:ext cx="3995936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Reader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alguma fonte de dados em formato texto.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FileReader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texto de onde podemos ler dados </a:t>
            </a:r>
            <a:r>
              <a:rPr lang="pt-BR" sz="1600" u="sng" dirty="0" err="1" smtClean="0"/>
              <a:t>caracter</a:t>
            </a:r>
            <a:r>
              <a:rPr lang="pt-BR" sz="1600" u="sng" dirty="0" smtClean="0"/>
              <a:t> a </a:t>
            </a:r>
            <a:r>
              <a:rPr lang="pt-BR" sz="1600" u="sng" dirty="0" err="1" smtClean="0"/>
              <a:t>caracter</a:t>
            </a:r>
            <a:r>
              <a:rPr lang="pt-BR" sz="16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BufferedReader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alguma fonte de texto de onde podemos ler </a:t>
            </a:r>
            <a:r>
              <a:rPr lang="pt-BR" sz="1600" u="sng" dirty="0" smtClean="0"/>
              <a:t>linha a linha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81264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Writer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 destino de dados em formato texto.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FileWriter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texto onde podemos escrever </a:t>
            </a:r>
            <a:r>
              <a:rPr lang="pt-BR" sz="1600" u="sng" dirty="0" err="1" smtClean="0"/>
              <a:t>caracter</a:t>
            </a:r>
            <a:r>
              <a:rPr lang="pt-BR" sz="1600" u="sng" dirty="0" smtClean="0"/>
              <a:t> a </a:t>
            </a:r>
            <a:r>
              <a:rPr lang="pt-BR" sz="1600" u="sng" dirty="0" err="1" smtClean="0"/>
              <a:t>caracter</a:t>
            </a:r>
            <a:r>
              <a:rPr lang="pt-BR" sz="16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BufferedWriter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uma saída de texto onde podemos escrever </a:t>
            </a:r>
            <a:r>
              <a:rPr lang="pt-BR" sz="1600" u="sng" dirty="0" smtClean="0"/>
              <a:t>linha a linha</a:t>
            </a:r>
            <a:r>
              <a:rPr lang="pt-BR" sz="16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PrintWriter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uma saída de texto onde podemos escrever </a:t>
            </a:r>
            <a:r>
              <a:rPr lang="pt-BR" sz="1600" u="sng" dirty="0" smtClean="0"/>
              <a:t>linha a linha</a:t>
            </a:r>
            <a:r>
              <a:rPr lang="pt-BR" sz="1600" dirty="0" smtClean="0"/>
              <a:t>, inclusive </a:t>
            </a:r>
            <a:r>
              <a:rPr lang="pt-BR" sz="1600" u="sng" dirty="0" smtClean="0"/>
              <a:t>dados formatados</a:t>
            </a:r>
            <a:r>
              <a:rPr lang="pt-BR" sz="1600" dirty="0" smtClean="0"/>
              <a:t>.</a:t>
            </a:r>
          </a:p>
          <a:p>
            <a:pPr>
              <a:spcBef>
                <a:spcPts val="600"/>
              </a:spcBef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98092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000" dirty="0" smtClean="0"/>
              <a:t>Um </a:t>
            </a:r>
            <a:r>
              <a:rPr lang="pt-BR" sz="2000" dirty="0" err="1" smtClean="0"/>
              <a:t>Reader</a:t>
            </a:r>
            <a:r>
              <a:rPr lang="pt-BR" sz="2000" dirty="0" smtClean="0"/>
              <a:t> (também chamado de leitor) representa um montante de informações em formato texto enfileirados de onde podemos capturar seus dados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a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Algumas implementações desta classe podem também capturar dados linha a linha.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Uma instância da classe </a:t>
            </a:r>
            <a:r>
              <a:rPr lang="pt-BR" sz="2000" b="1" i="1" dirty="0" err="1" smtClean="0"/>
              <a:t>Reader</a:t>
            </a:r>
            <a:r>
              <a:rPr lang="pt-BR" sz="2000" dirty="0" smtClean="0"/>
              <a:t> possui um </a:t>
            </a:r>
            <a:r>
              <a:rPr lang="pt-BR" sz="2000" dirty="0" err="1" smtClean="0"/>
              <a:t>posicionador</a:t>
            </a:r>
            <a:r>
              <a:rPr lang="pt-BR" sz="2000" dirty="0" smtClean="0"/>
              <a:t> apontando para algum de seus caracteres.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A cada leitura realizada o </a:t>
            </a:r>
            <a:r>
              <a:rPr lang="pt-BR" sz="2000" dirty="0" err="1" smtClean="0"/>
              <a:t>posicionador</a:t>
            </a:r>
            <a:r>
              <a:rPr lang="pt-BR" sz="2000" dirty="0" smtClean="0"/>
              <a:t> captura o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e avança para o próximo, tornando-o disponível para nova leitura.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grpSp>
        <p:nvGrpSpPr>
          <p:cNvPr id="49" name="Grupo 48"/>
          <p:cNvGrpSpPr/>
          <p:nvPr/>
        </p:nvGrpSpPr>
        <p:grpSpPr>
          <a:xfrm>
            <a:off x="755576" y="5229200"/>
            <a:ext cx="7128793" cy="936104"/>
            <a:chOff x="755576" y="5229200"/>
            <a:chExt cx="7128793" cy="936104"/>
          </a:xfrm>
        </p:grpSpPr>
        <p:sp>
          <p:nvSpPr>
            <p:cNvPr id="10" name="Retângulo 9"/>
            <p:cNvSpPr/>
            <p:nvPr/>
          </p:nvSpPr>
          <p:spPr>
            <a:xfrm>
              <a:off x="75557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J</a:t>
              </a:r>
              <a:endParaRPr lang="pt-BR" sz="2800" b="1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20112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64667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09222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53777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2800" b="1" dirty="0" smtClean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98332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é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42887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\n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87442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31997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76552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21107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e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65662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r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10217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t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54772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699326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43881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o</a:t>
              </a:r>
            </a:p>
          </p:txBody>
        </p:sp>
        <p:sp>
          <p:nvSpPr>
            <p:cNvPr id="48" name="Seta para baixo 47"/>
            <p:cNvSpPr/>
            <p:nvPr/>
          </p:nvSpPr>
          <p:spPr>
            <a:xfrm>
              <a:off x="2195736" y="5229200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read()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retornando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a ser </a:t>
            </a:r>
            <a:r>
              <a:rPr lang="en-US" sz="2400" dirty="0" err="1" smtClean="0"/>
              <a:t>convertido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b="1" i="1" dirty="0" smtClean="0"/>
              <a:t>char</a:t>
            </a:r>
            <a:r>
              <a:rPr lang="en-US" sz="2400" dirty="0" smtClean="0"/>
              <a:t> e </a:t>
            </a:r>
            <a:r>
              <a:rPr lang="en-US" sz="2400" dirty="0" err="1" smtClean="0"/>
              <a:t>avança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o </a:t>
            </a:r>
            <a:r>
              <a:rPr lang="en-US" sz="2400" dirty="0" err="1" smtClean="0"/>
              <a:t>próximo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Caso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 </a:t>
            </a:r>
            <a:r>
              <a:rPr lang="en-US" sz="2400" dirty="0" err="1" smtClean="0"/>
              <a:t>estiver</a:t>
            </a:r>
            <a:r>
              <a:rPr lang="en-US" sz="2400" dirty="0" smtClean="0"/>
              <a:t> </a:t>
            </a:r>
            <a:r>
              <a:rPr lang="en-US" sz="2400" dirty="0" err="1" smtClean="0"/>
              <a:t>apontando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depois</a:t>
            </a:r>
            <a:r>
              <a:rPr lang="en-US" sz="2400" dirty="0" smtClean="0"/>
              <a:t> do </a:t>
            </a:r>
            <a:r>
              <a:rPr lang="en-US" sz="2400" dirty="0" err="1" smtClean="0"/>
              <a:t>último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</a:t>
            </a:r>
            <a:r>
              <a:rPr lang="en-US" sz="2400" dirty="0" smtClean="0"/>
              <a:t>,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o valor -1.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Reader </a:t>
            </a:r>
            <a:r>
              <a:rPr lang="en-US" sz="2400" dirty="0" err="1" smtClean="0">
                <a:solidFill>
                  <a:srgbClr val="FFC000"/>
                </a:solidFill>
              </a:rPr>
              <a:t>reader</a:t>
            </a:r>
            <a:r>
              <a:rPr lang="en-US" sz="2400" dirty="0" smtClean="0"/>
              <a:t> = new </a:t>
            </a:r>
            <a:r>
              <a:rPr lang="en-US" sz="2400" dirty="0" err="1" smtClean="0"/>
              <a:t>FileReader</a:t>
            </a:r>
            <a:r>
              <a:rPr lang="en-US" sz="2400" dirty="0" smtClean="0"/>
              <a:t>(“C:\\carta.txt”);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char[] dados = new char[4];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dados[0] = (char) </a:t>
            </a:r>
            <a:r>
              <a:rPr lang="en-US" sz="2400" dirty="0" err="1" smtClean="0">
                <a:solidFill>
                  <a:srgbClr val="FFC000"/>
                </a:solidFill>
              </a:rPr>
              <a:t>reader.read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dados[1] = (char) </a:t>
            </a:r>
            <a:r>
              <a:rPr lang="en-US" sz="2400" dirty="0" err="1" smtClean="0">
                <a:solidFill>
                  <a:srgbClr val="FFC000"/>
                </a:solidFill>
              </a:rPr>
              <a:t>reader.read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dados[2] = (char) </a:t>
            </a:r>
            <a:r>
              <a:rPr lang="en-US" sz="2400" dirty="0" err="1" smtClean="0">
                <a:solidFill>
                  <a:srgbClr val="FFC000"/>
                </a:solidFill>
              </a:rPr>
              <a:t>reader.read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dados[3] = (char) </a:t>
            </a:r>
            <a:r>
              <a:rPr lang="en-US" sz="2400" dirty="0" err="1" smtClean="0">
                <a:solidFill>
                  <a:srgbClr val="FFC000"/>
                </a:solidFill>
              </a:rPr>
              <a:t>reader.read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err="1" smtClean="0">
                <a:solidFill>
                  <a:srgbClr val="FFC000"/>
                </a:solidFill>
              </a:rPr>
              <a:t>reader.close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String </a:t>
            </a:r>
            <a:r>
              <a:rPr lang="en-US" sz="2400" dirty="0" err="1" smtClean="0"/>
              <a:t>texto</a:t>
            </a:r>
            <a:r>
              <a:rPr lang="en-US" sz="2400" dirty="0" smtClean="0"/>
              <a:t> = new String(dados);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texto</a:t>
            </a:r>
            <a:r>
              <a:rPr lang="en-US" sz="2400" dirty="0" smtClean="0"/>
              <a:t>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grpSp>
        <p:nvGrpSpPr>
          <p:cNvPr id="3" name="Grupo 9"/>
          <p:cNvGrpSpPr/>
          <p:nvPr/>
        </p:nvGrpSpPr>
        <p:grpSpPr>
          <a:xfrm>
            <a:off x="3419872" y="1628800"/>
            <a:ext cx="5184949" cy="1664894"/>
            <a:chOff x="3779912" y="2348881"/>
            <a:chExt cx="5184949" cy="1664894"/>
          </a:xfrm>
        </p:grpSpPr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3779912" y="2348881"/>
              <a:ext cx="3672408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 bwMode="auto">
            <a:xfrm>
              <a:off x="6660232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Reader</a:t>
              </a:r>
              <a:endParaRPr lang="pt-BR" sz="1600" dirty="0">
                <a:latin typeface="+mn-lt"/>
              </a:endParaRPr>
            </a:p>
          </p:txBody>
        </p:sp>
      </p:grpSp>
      <p:cxnSp>
        <p:nvCxnSpPr>
          <p:cNvPr id="49" name="Conector angulado 48"/>
          <p:cNvCxnSpPr>
            <a:stCxn id="48" idx="0"/>
            <a:endCxn id="47" idx="3"/>
          </p:cNvCxnSpPr>
          <p:nvPr/>
        </p:nvCxnSpPr>
        <p:spPr>
          <a:xfrm rot="16200000" flipV="1">
            <a:off x="6840347" y="2096758"/>
            <a:ext cx="864095" cy="36022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755576" y="5229200"/>
            <a:ext cx="7128793" cy="936104"/>
            <a:chOff x="755576" y="5229200"/>
            <a:chExt cx="7128793" cy="936104"/>
          </a:xfrm>
        </p:grpSpPr>
        <p:sp>
          <p:nvSpPr>
            <p:cNvPr id="58" name="Retângulo 57"/>
            <p:cNvSpPr/>
            <p:nvPr/>
          </p:nvSpPr>
          <p:spPr>
            <a:xfrm>
              <a:off x="75557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J</a:t>
              </a:r>
              <a:endParaRPr lang="pt-BR" sz="2800" b="1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120112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64667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209222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253777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2800" b="1" dirty="0" smtClean="0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298332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é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42887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\n</a:t>
              </a:r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387442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431997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476552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21107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e</a:t>
              </a: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65662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r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610217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t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654772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699326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743881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o</a:t>
              </a:r>
            </a:p>
          </p:txBody>
        </p:sp>
        <p:sp>
          <p:nvSpPr>
            <p:cNvPr id="74" name="Seta para baixo 73"/>
            <p:cNvSpPr/>
            <p:nvPr/>
          </p:nvSpPr>
          <p:spPr>
            <a:xfrm>
              <a:off x="2627784" y="5229200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read(char[])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Principal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</a:t>
            </a:r>
            <a:r>
              <a:rPr lang="en-US" sz="2400" dirty="0" err="1" smtClean="0"/>
              <a:t>o</a:t>
            </a:r>
            <a:r>
              <a:rPr lang="en-US" sz="2400" dirty="0" smtClean="0"/>
              <a:t> da </a:t>
            </a:r>
            <a:r>
              <a:rPr lang="en-US" sz="2400" dirty="0" err="1" smtClean="0"/>
              <a:t>classe</a:t>
            </a:r>
            <a:r>
              <a:rPr lang="en-US" sz="2400" dirty="0" smtClean="0"/>
              <a:t> Reader.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diversos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caracteres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só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armazenando-os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array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especificado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informando</a:t>
            </a:r>
            <a:r>
              <a:rPr lang="en-US" sz="2400" dirty="0" smtClean="0"/>
              <a:t> </a:t>
            </a:r>
            <a:r>
              <a:rPr lang="en-US" sz="2400" dirty="0" err="1" smtClean="0"/>
              <a:t>quantos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realmente</a:t>
            </a:r>
            <a:r>
              <a:rPr lang="en-US" sz="2400" dirty="0" smtClean="0"/>
              <a:t> lidos.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4215</TotalTime>
  <Words>1982</Words>
  <Application>Microsoft Office PowerPoint</Application>
  <PresentationFormat>Apresentação na tela (4:3)</PresentationFormat>
  <Paragraphs>429</Paragraphs>
  <Slides>35</Slides>
  <Notes>35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Técnica</vt:lpstr>
      <vt:lpstr>Stream – Fluxo I/O Manipulação de arquivos texto</vt:lpstr>
      <vt:lpstr>Stream – Fluxo I/O </vt:lpstr>
      <vt:lpstr>Arquivos texto</vt:lpstr>
      <vt:lpstr>Arquivos texto</vt:lpstr>
      <vt:lpstr>Arquivos texto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java.io.FileReader</vt:lpstr>
      <vt:lpstr>java.io.BufferedReader</vt:lpstr>
      <vt:lpstr>java.io.Writer</vt:lpstr>
      <vt:lpstr>java.io.Writer</vt:lpstr>
      <vt:lpstr>java.io.Writer</vt:lpstr>
      <vt:lpstr>java.io.Writer</vt:lpstr>
      <vt:lpstr>java.io.Writer</vt:lpstr>
      <vt:lpstr>java.io.Writer</vt:lpstr>
      <vt:lpstr>java.io.Writer</vt:lpstr>
      <vt:lpstr>java.io.FileWriter</vt:lpstr>
      <vt:lpstr>java.io.FileWriter</vt:lpstr>
      <vt:lpstr>java.io.BufferedWriter</vt:lpstr>
      <vt:lpstr>java.io.PrintWriter</vt:lpstr>
      <vt:lpstr>Exercício – Editor de Texto em Java</vt:lpstr>
      <vt:lpstr>Exercício (continuação)</vt:lpstr>
      <vt:lpstr>Exercício (continuação)</vt:lpstr>
      <vt:lpstr>Exercício (continuação)</vt:lpstr>
      <vt:lpstr>Exercício (fim)</vt:lpstr>
      <vt:lpstr>Exercício (desafio 1)</vt:lpstr>
      <vt:lpstr>Exercício (desafio 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Arquivos texto</dc:title>
  <dc:creator>Sandro Vieira</dc:creator>
  <cp:lastModifiedBy>Administrator</cp:lastModifiedBy>
  <cp:revision>482</cp:revision>
  <dcterms:created xsi:type="dcterms:W3CDTF">2011-12-17T14:07:49Z</dcterms:created>
  <dcterms:modified xsi:type="dcterms:W3CDTF">2012-07-14T15:24:49Z</dcterms:modified>
</cp:coreProperties>
</file>