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04" r:id="rId3"/>
    <p:sldId id="298" r:id="rId4"/>
    <p:sldId id="305" r:id="rId5"/>
    <p:sldId id="299" r:id="rId6"/>
    <p:sldId id="306" r:id="rId7"/>
    <p:sldId id="300" r:id="rId8"/>
    <p:sldId id="301" r:id="rId9"/>
    <p:sldId id="307" r:id="rId10"/>
    <p:sldId id="308" r:id="rId11"/>
    <p:sldId id="309" r:id="rId12"/>
    <p:sldId id="310" r:id="rId1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87" autoAdjust="0"/>
    <p:restoredTop sz="94265" autoAdjust="0"/>
  </p:normalViewPr>
  <p:slideViewPr>
    <p:cSldViewPr>
      <p:cViewPr varScale="1">
        <p:scale>
          <a:sx n="69" d="100"/>
          <a:sy n="69" d="100"/>
        </p:scale>
        <p:origin x="-108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C49A5ED-195B-4F03-8658-1A45344E366D}" type="datetimeFigureOut">
              <a:rPr lang="pt-BR"/>
              <a:pPr>
                <a:defRPr/>
              </a:pPr>
              <a:t>09/04/2012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28DBC7E-C6B4-4221-AB24-099AF5F901C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E72A14-320F-496D-8923-68EF6B811DA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021EB2-B595-4F6A-936A-3DF9152E5007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021EB2-B595-4F6A-936A-3DF9152E5007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8DBC7E-C6B4-4221-AB24-099AF5F901C0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8DBC7E-C6B4-4221-AB24-099AF5F901C0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6F0BBA-0E23-4A58-B800-09ABFE6EFE5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6F0BBA-0E23-4A58-B800-09ABFE6EFE5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AF17AB-4831-4342-B2F5-6ECC058F8203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AF17AB-4831-4342-B2F5-6ECC058F8203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90D282-B9F4-4590-8829-44E1533AE7F2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021EB2-B595-4F6A-936A-3DF9152E5007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021EB2-B595-4F6A-936A-3DF9152E5007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5A136-789A-422F-94BD-5A2351D88EE1}" type="datetime1">
              <a:rPr lang="pt-BR" smtClean="0"/>
              <a:t>09/04/2012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27C90-F206-4798-81A4-8FEA77A6BF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D0C9D-5E33-445D-AD37-B05042AD6421}" type="datetime1">
              <a:rPr lang="pt-BR" smtClean="0"/>
              <a:t>09/04/2012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287C4-E116-4643-B09A-8D77ECF399E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2AC94-EDEA-4653-87ED-BC1AA208D812}" type="datetime1">
              <a:rPr lang="pt-BR" smtClean="0"/>
              <a:t>09/04/2012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E0C8A-6273-479E-B6D5-7F512C23F62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2EA2B-4DF6-45F9-AF21-90216B93F6E6}" type="datetime1">
              <a:rPr lang="pt-BR" smtClean="0"/>
              <a:t>09/04/2012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3EE29-91C6-4A19-BBBC-4CC27F71B77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DB8EC-C2F4-48EA-86E3-CC93A94FD029}" type="datetime1">
              <a:rPr lang="pt-BR" smtClean="0"/>
              <a:t>09/04/2012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40C88-437D-48E4-9001-C6DB30B200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A47F4-5E93-420A-99CB-18A2683BB367}" type="datetime1">
              <a:rPr lang="pt-BR" smtClean="0"/>
              <a:t>09/04/2012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736BF-7D59-418C-8ED5-E4EF100FF55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C255C-5DDA-4734-9359-9A6B11999567}" type="datetime1">
              <a:rPr lang="pt-BR" smtClean="0"/>
              <a:t>09/04/2012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17D6A-A490-48AA-8903-3783122DC8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6D155-7BBB-45C4-ABC4-5825C117F67D}" type="datetime1">
              <a:rPr lang="pt-BR" smtClean="0"/>
              <a:t>09/04/2012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81FBE-C813-408F-B908-F56B7A4030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A66B1-D962-4AF9-8041-2780240F2977}" type="datetime1">
              <a:rPr lang="pt-BR" smtClean="0"/>
              <a:t>09/04/2012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28D09-9C15-4598-8A99-B7FCA758B2F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A83F6-6FBF-4EB7-90C4-9B7B04521E4C}" type="datetime1">
              <a:rPr lang="pt-BR" smtClean="0"/>
              <a:t>09/04/2012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194FA-9250-4E37-9790-953610982E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F3507-3DD9-4EBB-A5AB-E1BB8B54E2DA}" type="datetime1">
              <a:rPr lang="pt-BR" smtClean="0"/>
              <a:t>09/04/2012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8BBE2-8D6A-44F0-95B5-55471E03B7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470D32-1CF6-49A0-A64D-15AF2EDAD15C}" type="datetime1">
              <a:rPr lang="pt-BR" smtClean="0"/>
              <a:t>09/04/2012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C1B88AB-0397-4CEF-BDD1-027394AFB92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29" r:id="rId5"/>
    <p:sldLayoutId id="2147483823" r:id="rId6"/>
    <p:sldLayoutId id="2147483824" r:id="rId7"/>
    <p:sldLayoutId id="2147483830" r:id="rId8"/>
    <p:sldLayoutId id="2147483831" r:id="rId9"/>
    <p:sldLayoutId id="2147483825" r:id="rId10"/>
    <p:sldLayoutId id="214748382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Asserções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eaLnBrk="1" hangingPunct="1"/>
            <a:r>
              <a:rPr lang="pt-BR" spc="-50" dirty="0" smtClean="0"/>
              <a:t>Ativando e desativando asserções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 marL="0" indent="0" algn="ctr">
              <a:spcBef>
                <a:spcPts val="3000"/>
              </a:spcBef>
              <a:buNone/>
            </a:pPr>
            <a:endParaRPr lang="pt-BR" sz="2400" dirty="0" smtClean="0"/>
          </a:p>
          <a:p>
            <a:pPr marL="0" indent="0" algn="ctr">
              <a:spcBef>
                <a:spcPts val="3000"/>
              </a:spcBef>
              <a:buNone/>
            </a:pPr>
            <a:endParaRPr lang="pt-BR" sz="2400" dirty="0" smtClean="0"/>
          </a:p>
          <a:p>
            <a:pPr marL="0" indent="0" algn="ctr">
              <a:spcBef>
                <a:spcPts val="3000"/>
              </a:spcBef>
              <a:buNone/>
            </a:pPr>
            <a:r>
              <a:rPr lang="pt-BR" sz="2400" dirty="0" err="1" smtClean="0"/>
              <a:t>java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C000"/>
                </a:solidFill>
              </a:rPr>
              <a:t>-</a:t>
            </a:r>
            <a:r>
              <a:rPr lang="pt-BR" sz="2400" dirty="0" err="1" smtClean="0">
                <a:solidFill>
                  <a:srgbClr val="FFC000"/>
                </a:solidFill>
              </a:rPr>
              <a:t>ea</a:t>
            </a:r>
            <a:r>
              <a:rPr lang="pt-BR" sz="2400" dirty="0" smtClean="0">
                <a:solidFill>
                  <a:srgbClr val="FFC000"/>
                </a:solidFill>
              </a:rPr>
              <a:t>:br.com.tabajara...</a:t>
            </a:r>
            <a:r>
              <a:rPr lang="pt-BR" sz="2400" dirty="0" smtClean="0"/>
              <a:t> br.com.tabajara.Start</a:t>
            </a:r>
          </a:p>
          <a:p>
            <a:pPr marL="0" indent="0" algn="ctr">
              <a:spcBef>
                <a:spcPts val="3000"/>
              </a:spcBef>
              <a:buNone/>
            </a:pPr>
            <a:endParaRPr lang="pt-BR" sz="2400" dirty="0" smtClean="0"/>
          </a:p>
          <a:p>
            <a:pPr>
              <a:spcBef>
                <a:spcPts val="3000"/>
              </a:spcBef>
            </a:pPr>
            <a:r>
              <a:rPr lang="pt-BR" sz="2400" dirty="0" smtClean="0"/>
              <a:t>Executa a classe br.com.tabajara.Start realizando a verificação de asserções somente nas classes que pertencem ao pacote </a:t>
            </a:r>
            <a:r>
              <a:rPr lang="pt-BR" sz="2400" dirty="0" smtClean="0">
                <a:solidFill>
                  <a:srgbClr val="FFC000"/>
                </a:solidFill>
              </a:rPr>
              <a:t>br.com.tabajara</a:t>
            </a:r>
            <a:r>
              <a:rPr lang="pt-BR" sz="2400" dirty="0" smtClean="0"/>
              <a:t> ao a algum de seus subpacotes.</a:t>
            </a: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3EE29-91C6-4A19-BBBC-4CC27F71B778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eaLnBrk="1" hangingPunct="1"/>
            <a:r>
              <a:rPr lang="pt-BR" spc="-50" dirty="0" smtClean="0"/>
              <a:t>Ativando e desativando asserções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 marL="2327275" indent="-720725">
              <a:spcBef>
                <a:spcPts val="3000"/>
              </a:spcBef>
              <a:buNone/>
            </a:pPr>
            <a:endParaRPr lang="pt-BR" sz="2400" dirty="0" smtClean="0"/>
          </a:p>
          <a:p>
            <a:pPr marL="2327275" indent="-720725">
              <a:spcBef>
                <a:spcPts val="3000"/>
              </a:spcBef>
              <a:buNone/>
            </a:pPr>
            <a:r>
              <a:rPr lang="pt-BR" sz="2400" dirty="0" err="1" smtClean="0"/>
              <a:t>java</a:t>
            </a:r>
            <a:r>
              <a:rPr lang="pt-BR" sz="2400" dirty="0" smtClean="0"/>
              <a:t>	</a:t>
            </a:r>
            <a:r>
              <a:rPr lang="pt-BR" sz="2400" dirty="0" smtClean="0">
                <a:solidFill>
                  <a:srgbClr val="FFC000"/>
                </a:solidFill>
              </a:rPr>
              <a:t>-</a:t>
            </a:r>
            <a:r>
              <a:rPr lang="pt-BR" sz="2400" dirty="0" err="1" smtClean="0">
                <a:solidFill>
                  <a:srgbClr val="FFC000"/>
                </a:solidFill>
              </a:rPr>
              <a:t>ea</a:t>
            </a:r>
            <a:r>
              <a:rPr lang="pt-BR" sz="2400" dirty="0" smtClean="0">
                <a:solidFill>
                  <a:srgbClr val="FFC000"/>
                </a:solidFill>
              </a:rPr>
              <a:t>:br.com.tabajara...</a:t>
            </a:r>
            <a:br>
              <a:rPr lang="pt-BR" sz="2400" dirty="0" smtClean="0">
                <a:solidFill>
                  <a:srgbClr val="FFC000"/>
                </a:solidFill>
              </a:rPr>
            </a:br>
            <a:r>
              <a:rPr lang="pt-BR" sz="2400" dirty="0" smtClean="0">
                <a:solidFill>
                  <a:srgbClr val="FFC000"/>
                </a:solidFill>
              </a:rPr>
              <a:t>-</a:t>
            </a:r>
            <a:r>
              <a:rPr lang="pt-BR" sz="2400" dirty="0" err="1" smtClean="0">
                <a:solidFill>
                  <a:srgbClr val="FFC000"/>
                </a:solidFill>
              </a:rPr>
              <a:t>ea</a:t>
            </a:r>
            <a:r>
              <a:rPr lang="pt-BR" sz="2400" dirty="0" smtClean="0">
                <a:solidFill>
                  <a:srgbClr val="FFC000"/>
                </a:solidFill>
              </a:rPr>
              <a:t>:br.com.</a:t>
            </a:r>
            <a:r>
              <a:rPr lang="pt-BR" sz="2400" dirty="0" err="1" smtClean="0">
                <a:solidFill>
                  <a:srgbClr val="FFC000"/>
                </a:solidFill>
              </a:rPr>
              <a:t>utils</a:t>
            </a:r>
            <a:r>
              <a:rPr lang="pt-BR" sz="2400" dirty="0" smtClean="0">
                <a:solidFill>
                  <a:srgbClr val="FFC000"/>
                </a:solidFill>
              </a:rPr>
              <a:t>...</a:t>
            </a:r>
            <a:br>
              <a:rPr lang="pt-BR" sz="2400" dirty="0" smtClean="0">
                <a:solidFill>
                  <a:srgbClr val="FFC000"/>
                </a:solidFill>
              </a:rPr>
            </a:br>
            <a:r>
              <a:rPr lang="pt-BR" sz="2400" dirty="0" smtClean="0">
                <a:solidFill>
                  <a:srgbClr val="FFC000"/>
                </a:solidFill>
              </a:rPr>
              <a:t>-da:br.com.tabajara.Cliente</a:t>
            </a:r>
            <a:br>
              <a:rPr lang="pt-BR" sz="2400" dirty="0" smtClean="0">
                <a:solidFill>
                  <a:srgbClr val="FFC000"/>
                </a:solidFill>
              </a:rPr>
            </a:br>
            <a:r>
              <a:rPr lang="pt-BR" sz="2400" dirty="0" smtClean="0"/>
              <a:t>br.com.tabajara.Start</a:t>
            </a:r>
            <a:br>
              <a:rPr lang="pt-BR" sz="2400" dirty="0" smtClean="0"/>
            </a:br>
            <a:endParaRPr lang="pt-BR" sz="2400" dirty="0" smtClean="0"/>
          </a:p>
          <a:p>
            <a:pPr>
              <a:spcBef>
                <a:spcPts val="3000"/>
              </a:spcBef>
            </a:pPr>
            <a:r>
              <a:rPr lang="pt-BR" sz="2400" dirty="0" smtClean="0"/>
              <a:t>Executa a classe br.com.tabajara.Start realizando a verificação de asserções nas classes dos pacotes e subpacotes de </a:t>
            </a:r>
            <a:r>
              <a:rPr lang="pt-BR" sz="2400" dirty="0" smtClean="0">
                <a:solidFill>
                  <a:srgbClr val="FFC000"/>
                </a:solidFill>
              </a:rPr>
              <a:t>br.com.tabajara</a:t>
            </a:r>
            <a:r>
              <a:rPr lang="pt-BR" sz="2400" dirty="0" smtClean="0"/>
              <a:t> e </a:t>
            </a:r>
            <a:r>
              <a:rPr lang="pt-BR" sz="2400" dirty="0" smtClean="0">
                <a:solidFill>
                  <a:srgbClr val="FFC000"/>
                </a:solidFill>
              </a:rPr>
              <a:t>br.com.</a:t>
            </a:r>
            <a:r>
              <a:rPr lang="pt-BR" sz="2400" dirty="0" err="1" smtClean="0">
                <a:solidFill>
                  <a:srgbClr val="FFC000"/>
                </a:solidFill>
              </a:rPr>
              <a:t>utils</a:t>
            </a:r>
            <a:r>
              <a:rPr lang="pt-BR" sz="2400" dirty="0" smtClean="0"/>
              <a:t>, mas não na classe </a:t>
            </a:r>
            <a:r>
              <a:rPr lang="pt-BR" sz="2400" dirty="0" smtClean="0">
                <a:solidFill>
                  <a:srgbClr val="FFC000"/>
                </a:solidFill>
              </a:rPr>
              <a:t>br.com.tabajara.Cliente</a:t>
            </a: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3EE29-91C6-4A19-BBBC-4CC27F71B778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3EE29-91C6-4A19-BBBC-4CC27F71B778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Asserções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Sintaxe das asserções</a:t>
            </a:r>
          </a:p>
          <a:p>
            <a:r>
              <a:rPr lang="pt-BR" dirty="0" smtClean="0"/>
              <a:t>Executando sua aplicação</a:t>
            </a:r>
            <a:endParaRPr lang="pt-BR" dirty="0" smtClean="0"/>
          </a:p>
          <a:p>
            <a:r>
              <a:rPr lang="pt-BR" dirty="0" smtClean="0"/>
              <a:t>Ativando e desativando </a:t>
            </a:r>
            <a:r>
              <a:rPr lang="pt-BR" dirty="0" smtClean="0"/>
              <a:t>asserções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3EE29-91C6-4A19-BBBC-4CC27F71B77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Introdução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Asserções são pequenas expressões aplicadas pelo desenvolvedor ao longo do código para validar o comportamento da aplicação.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Uma asserção trata-se de uma expressão booleana que o programador acredita ser verdadeira naquele ponto do código e, caso não seja, a aplicação dispara um erro durante sua execução.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3EE29-91C6-4A19-BBBC-4CC27F71B778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Introdução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81139"/>
            <a:ext cx="8075240" cy="316408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pt-BR" sz="2400" dirty="0" smtClean="0"/>
              <a:t>Cliente cli = </a:t>
            </a:r>
            <a:r>
              <a:rPr lang="pt-BR" sz="2400" dirty="0" err="1" smtClean="0"/>
              <a:t>cn</a:t>
            </a:r>
            <a:r>
              <a:rPr lang="pt-BR" sz="2400" dirty="0" smtClean="0"/>
              <a:t>.</a:t>
            </a:r>
            <a:r>
              <a:rPr lang="pt-BR" sz="2400" dirty="0" err="1" smtClean="0"/>
              <a:t>obterCliente</a:t>
            </a:r>
            <a:r>
              <a:rPr lang="pt-BR" sz="2400" dirty="0" smtClean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assert</a:t>
            </a:r>
            <a:r>
              <a:rPr lang="pt-BR" sz="2400" dirty="0" smtClean="0">
                <a:solidFill>
                  <a:srgbClr val="FFC000"/>
                </a:solidFill>
              </a:rPr>
              <a:t> cli != </a:t>
            </a:r>
            <a:r>
              <a:rPr lang="pt-BR" sz="2400" dirty="0" err="1" smtClean="0">
                <a:solidFill>
                  <a:srgbClr val="FFC000"/>
                </a:solidFill>
              </a:rPr>
              <a:t>null</a:t>
            </a:r>
            <a:r>
              <a:rPr lang="pt-BR" sz="2400" dirty="0" smtClean="0">
                <a:solidFill>
                  <a:srgbClr val="FFC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 smtClean="0"/>
              <a:t>Conta </a:t>
            </a:r>
            <a:r>
              <a:rPr lang="pt-BR" sz="2400" dirty="0" err="1" smtClean="0"/>
              <a:t>con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Conta();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 err="1" smtClean="0"/>
              <a:t>processarSaldo</a:t>
            </a:r>
            <a:r>
              <a:rPr lang="pt-BR" sz="2400" dirty="0" smtClean="0"/>
              <a:t>(</a:t>
            </a:r>
            <a:r>
              <a:rPr lang="pt-BR" sz="2400" dirty="0" err="1" smtClean="0"/>
              <a:t>con</a:t>
            </a:r>
            <a:r>
              <a:rPr lang="pt-BR" sz="24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assert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con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getSaldo</a:t>
            </a:r>
            <a:r>
              <a:rPr lang="pt-BR" sz="2400" dirty="0" smtClean="0">
                <a:solidFill>
                  <a:srgbClr val="FFC000"/>
                </a:solidFill>
              </a:rPr>
              <a:t>() &gt; 0 : “Saldo não deve ser negativo”;</a:t>
            </a:r>
            <a:endParaRPr lang="pt-BR" sz="2400" dirty="0" smtClean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3EE29-91C6-4A19-BBBC-4CC27F71B778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Sintaxe das asserções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err="1" smtClean="0"/>
              <a:t>assert</a:t>
            </a:r>
            <a:r>
              <a:rPr lang="pt-BR" sz="3200" dirty="0" smtClean="0"/>
              <a:t> </a:t>
            </a:r>
            <a:r>
              <a:rPr lang="pt-BR" sz="3200" dirty="0" smtClean="0"/>
              <a:t>&lt;</a:t>
            </a:r>
            <a:r>
              <a:rPr lang="pt-BR" sz="3200" dirty="0" err="1" smtClean="0"/>
              <a:t>boolean</a:t>
            </a:r>
            <a:r>
              <a:rPr lang="pt-BR" sz="3200" dirty="0" smtClean="0"/>
              <a:t>&gt;</a:t>
            </a:r>
            <a:endParaRPr lang="pt-BR" sz="3200" dirty="0" smtClean="0"/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Realiza a verificação da expressão especificada.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Caso a expressão seja verdadeira, nada ocorre e o fluxo da aplicação segue normalmente como se esta instrução não existisse.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Caso a expre</a:t>
            </a:r>
            <a:r>
              <a:rPr lang="pt-BR" sz="2400" dirty="0" smtClean="0"/>
              <a:t>ssão seja falsa, é disparado um </a:t>
            </a:r>
            <a:r>
              <a:rPr lang="pt-BR" sz="2400" b="1" i="1" dirty="0" err="1" smtClean="0"/>
              <a:t>java</a:t>
            </a:r>
            <a:r>
              <a:rPr lang="pt-BR" sz="2400" b="1" i="1" dirty="0" smtClean="0"/>
              <a:t>.</a:t>
            </a:r>
            <a:r>
              <a:rPr lang="pt-BR" sz="2400" b="1" i="1" dirty="0" err="1" smtClean="0"/>
              <a:t>lang</a:t>
            </a:r>
            <a:r>
              <a:rPr lang="pt-BR" sz="2400" b="1" i="1" dirty="0" smtClean="0"/>
              <a:t>.</a:t>
            </a:r>
            <a:r>
              <a:rPr lang="pt-BR" sz="2400" b="1" i="1" dirty="0" err="1" smtClean="0"/>
              <a:t>AssertionError</a:t>
            </a:r>
            <a:r>
              <a:rPr lang="pt-BR" sz="2400" dirty="0" smtClean="0"/>
              <a:t>, sinalizando que a condição não foi atendida.</a:t>
            </a:r>
            <a:endParaRPr lang="pt-BR" sz="2400" b="1" i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3EE29-91C6-4A19-BBBC-4CC27F71B778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Sintaxe das asserções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err="1" smtClean="0"/>
              <a:t>assert</a:t>
            </a:r>
            <a:r>
              <a:rPr lang="pt-BR" sz="3200" dirty="0" smtClean="0"/>
              <a:t> </a:t>
            </a:r>
            <a:r>
              <a:rPr lang="pt-BR" sz="3200" dirty="0" smtClean="0"/>
              <a:t>&lt;</a:t>
            </a:r>
            <a:r>
              <a:rPr lang="pt-BR" sz="3200" dirty="0" err="1" smtClean="0"/>
              <a:t>boolean</a:t>
            </a:r>
            <a:r>
              <a:rPr lang="pt-BR" sz="3200" dirty="0" smtClean="0"/>
              <a:t>&gt; : &lt;</a:t>
            </a:r>
            <a:r>
              <a:rPr lang="pt-BR" sz="3200" dirty="0" err="1" smtClean="0"/>
              <a:t>value</a:t>
            </a:r>
            <a:r>
              <a:rPr lang="pt-BR" sz="3200" dirty="0" smtClean="0"/>
              <a:t>&gt;</a:t>
            </a:r>
            <a:endParaRPr lang="pt-BR" sz="3200" dirty="0" smtClean="0"/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Realiza a verificação da expressão especificada.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Caso a expressão seja verdadeira, nada ocorre e o fluxo da aplicação segue normalmente como se esta instrução não existisse.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Caso a expre</a:t>
            </a:r>
            <a:r>
              <a:rPr lang="pt-BR" sz="2400" dirty="0" smtClean="0"/>
              <a:t>ssão seja falsa, é disparado um </a:t>
            </a:r>
            <a:r>
              <a:rPr lang="pt-BR" sz="2400" b="1" i="1" dirty="0" err="1" smtClean="0"/>
              <a:t>java</a:t>
            </a:r>
            <a:r>
              <a:rPr lang="pt-BR" sz="2400" b="1" i="1" dirty="0" smtClean="0"/>
              <a:t>.</a:t>
            </a:r>
            <a:r>
              <a:rPr lang="pt-BR" sz="2400" b="1" i="1" dirty="0" err="1" smtClean="0"/>
              <a:t>lang</a:t>
            </a:r>
            <a:r>
              <a:rPr lang="pt-BR" sz="2400" b="1" i="1" dirty="0" smtClean="0"/>
              <a:t>.</a:t>
            </a:r>
            <a:r>
              <a:rPr lang="pt-BR" sz="2400" b="1" i="1" dirty="0" err="1" smtClean="0"/>
              <a:t>AssertionError</a:t>
            </a:r>
            <a:r>
              <a:rPr lang="pt-BR" sz="2400" dirty="0" smtClean="0"/>
              <a:t> contendo a mensagem de erro definida por </a:t>
            </a:r>
            <a:r>
              <a:rPr lang="pt-BR" sz="2400" dirty="0" smtClean="0">
                <a:solidFill>
                  <a:srgbClr val="FFC000"/>
                </a:solidFill>
              </a:rPr>
              <a:t>&lt;</a:t>
            </a:r>
            <a:r>
              <a:rPr lang="pt-BR" sz="2400" dirty="0" err="1" smtClean="0">
                <a:solidFill>
                  <a:srgbClr val="FFC000"/>
                </a:solidFill>
              </a:rPr>
              <a:t>value</a:t>
            </a:r>
            <a:r>
              <a:rPr lang="pt-BR" sz="2400" dirty="0" smtClean="0">
                <a:solidFill>
                  <a:srgbClr val="FFC000"/>
                </a:solidFill>
              </a:rPr>
              <a:t>&gt;</a:t>
            </a:r>
            <a:r>
              <a:rPr lang="pt-BR" sz="2400" dirty="0" smtClean="0"/>
              <a:t>.</a:t>
            </a:r>
            <a:endParaRPr lang="pt-BR" sz="2400" b="1" i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3EE29-91C6-4A19-BBBC-4CC27F71B778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Executando sua aplicação</a:t>
            </a:r>
            <a:endParaRPr lang="pt-BR" dirty="0" smtClean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Quando executamos pelo modo normal uma aplicação </a:t>
            </a:r>
            <a:r>
              <a:rPr lang="pt-BR" sz="2400" dirty="0" err="1" smtClean="0"/>
              <a:t>java</a:t>
            </a:r>
            <a:r>
              <a:rPr lang="pt-BR" sz="2400" dirty="0" smtClean="0"/>
              <a:t> que possuir asserções, estas são totalmente ignoradas pelo JVM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Para informar ao JVM que desejamos validar as asserções, é necessário utilizar o argumento</a:t>
            </a:r>
            <a:br>
              <a:rPr lang="pt-BR" sz="2400" dirty="0" smtClean="0"/>
            </a:br>
            <a:r>
              <a:rPr lang="pt-BR" sz="2400" b="1" i="1" dirty="0" smtClean="0"/>
              <a:t>-</a:t>
            </a:r>
            <a:r>
              <a:rPr lang="pt-BR" sz="2400" b="1" i="1" dirty="0" err="1" smtClean="0"/>
              <a:t>enableassertions</a:t>
            </a:r>
            <a:r>
              <a:rPr lang="pt-BR" sz="2400" dirty="0" smtClean="0"/>
              <a:t> ao executar sua aplicação, ou simplesmente </a:t>
            </a:r>
            <a:r>
              <a:rPr lang="pt-BR" sz="2400" b="1" i="1" dirty="0" smtClean="0"/>
              <a:t>-</a:t>
            </a:r>
            <a:r>
              <a:rPr lang="pt-BR" sz="2400" b="1" i="1" dirty="0" err="1" smtClean="0"/>
              <a:t>ea</a:t>
            </a:r>
            <a:endParaRPr lang="pt-BR" sz="2400" b="1" i="1" dirty="0" smtClean="0"/>
          </a:p>
          <a:p>
            <a:pPr marL="0" indent="0" algn="ctr">
              <a:spcBef>
                <a:spcPts val="0"/>
              </a:spcBef>
              <a:buNone/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 -</a:t>
            </a:r>
            <a:r>
              <a:rPr lang="pt-BR" sz="2400" dirty="0" err="1" smtClean="0">
                <a:solidFill>
                  <a:srgbClr val="FFC000"/>
                </a:solidFill>
              </a:rPr>
              <a:t>enableassertions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OlaMundo</a:t>
            </a:r>
            <a:endParaRPr lang="pt-BR" sz="2400" dirty="0" smtClean="0">
              <a:solidFill>
                <a:srgbClr val="FFC000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pt-BR" sz="2400" dirty="0" smtClean="0"/>
              <a:t>ou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 -</a:t>
            </a:r>
            <a:r>
              <a:rPr lang="pt-BR" sz="2400" dirty="0" err="1" smtClean="0">
                <a:solidFill>
                  <a:srgbClr val="FFC000"/>
                </a:solidFill>
              </a:rPr>
              <a:t>ea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OlaMundo</a:t>
            </a:r>
            <a:endParaRPr lang="pt-BR" sz="2400" dirty="0" smtClean="0">
              <a:solidFill>
                <a:srgbClr val="FFC000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pt-BR" sz="2400" dirty="0" smtClean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3EE29-91C6-4A19-BBBC-4CC27F71B778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eaLnBrk="1" hangingPunct="1"/>
            <a:r>
              <a:rPr lang="pt-BR" spc="-50" dirty="0" smtClean="0"/>
              <a:t>Ativando e desativando asserções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Ao executar sua aplicação, podemos também solicitar a verificação parcial das asserções, considerando apenas uma ou mais classes ou pacotes a serem validados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Para isto contamos também com a ajuda do argumento </a:t>
            </a:r>
            <a:r>
              <a:rPr lang="pt-BR" sz="2400" b="1" i="1" dirty="0" smtClean="0"/>
              <a:t>-</a:t>
            </a:r>
            <a:r>
              <a:rPr lang="pt-BR" sz="2400" b="1" i="1" dirty="0" err="1" smtClean="0"/>
              <a:t>disableassertions</a:t>
            </a:r>
            <a:r>
              <a:rPr lang="pt-BR" sz="2400" dirty="0" smtClean="0"/>
              <a:t> ou simplesmente </a:t>
            </a:r>
            <a:r>
              <a:rPr lang="pt-BR" sz="2400" b="1" i="1" dirty="0" smtClean="0"/>
              <a:t>-da</a:t>
            </a:r>
            <a:endParaRPr lang="pt-BR" sz="2400" b="1" i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3EE29-91C6-4A19-BBBC-4CC27F71B778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eaLnBrk="1" hangingPunct="1"/>
            <a:r>
              <a:rPr lang="pt-BR" spc="-50" dirty="0" smtClean="0"/>
              <a:t>Ativando e desativando asserções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 marL="0" indent="0" algn="ctr">
              <a:spcBef>
                <a:spcPts val="3000"/>
              </a:spcBef>
              <a:buNone/>
            </a:pPr>
            <a:endParaRPr lang="pt-BR" sz="2400" dirty="0" smtClean="0"/>
          </a:p>
          <a:p>
            <a:pPr marL="0" indent="0" algn="ctr">
              <a:spcBef>
                <a:spcPts val="3000"/>
              </a:spcBef>
              <a:buNone/>
            </a:pPr>
            <a:endParaRPr lang="pt-BR" sz="2400" dirty="0" smtClean="0"/>
          </a:p>
          <a:p>
            <a:pPr marL="0" indent="0" algn="ctr">
              <a:spcBef>
                <a:spcPts val="3000"/>
              </a:spcBef>
              <a:buNone/>
            </a:pPr>
            <a:r>
              <a:rPr lang="pt-BR" sz="2400" dirty="0" err="1" smtClean="0"/>
              <a:t>java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C000"/>
                </a:solidFill>
              </a:rPr>
              <a:t>-</a:t>
            </a:r>
            <a:r>
              <a:rPr lang="pt-BR" sz="2400" dirty="0" err="1" smtClean="0">
                <a:solidFill>
                  <a:srgbClr val="FFC000"/>
                </a:solidFill>
              </a:rPr>
              <a:t>ea</a:t>
            </a:r>
            <a:r>
              <a:rPr lang="pt-BR" sz="2400" dirty="0" smtClean="0">
                <a:solidFill>
                  <a:srgbClr val="FFC000"/>
                </a:solidFill>
              </a:rPr>
              <a:t>:br.com.tabajara.Cliente</a:t>
            </a:r>
            <a:r>
              <a:rPr lang="pt-BR" sz="2400" dirty="0" smtClean="0"/>
              <a:t> br.com.tabajara.Start</a:t>
            </a:r>
          </a:p>
          <a:p>
            <a:pPr marL="0" indent="0" algn="ctr">
              <a:spcBef>
                <a:spcPts val="3000"/>
              </a:spcBef>
              <a:buNone/>
            </a:pPr>
            <a:endParaRPr lang="pt-BR" sz="2400" dirty="0" smtClean="0"/>
          </a:p>
          <a:p>
            <a:pPr>
              <a:spcBef>
                <a:spcPts val="3000"/>
              </a:spcBef>
            </a:pPr>
            <a:r>
              <a:rPr lang="pt-BR" sz="2400" dirty="0" smtClean="0"/>
              <a:t>Executa a classe br.com.tabajara.Start (esta deve conter o método </a:t>
            </a:r>
            <a:r>
              <a:rPr lang="pt-BR" sz="2400" dirty="0" err="1" smtClean="0"/>
              <a:t>main</a:t>
            </a:r>
            <a:r>
              <a:rPr lang="pt-BR" sz="2400" dirty="0" smtClean="0"/>
              <a:t>) realizando a verificação de asserções somente na classe </a:t>
            </a:r>
            <a:r>
              <a:rPr lang="pt-BR" sz="2400" dirty="0" smtClean="0">
                <a:solidFill>
                  <a:srgbClr val="FFC000"/>
                </a:solidFill>
              </a:rPr>
              <a:t>br.com.tabajara.Cliente</a:t>
            </a:r>
            <a:r>
              <a:rPr lang="pt-BR" sz="2400" dirty="0" smtClean="0"/>
              <a:t> quando esta for chamada.</a:t>
            </a: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3EE29-91C6-4A19-BBBC-4CC27F71B778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265</TotalTime>
  <Words>389</Words>
  <Application>Microsoft Office PowerPoint</Application>
  <PresentationFormat>Apresentação na tela (4:3)</PresentationFormat>
  <Paragraphs>77</Paragraphs>
  <Slides>12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Técnica</vt:lpstr>
      <vt:lpstr>Asserções</vt:lpstr>
      <vt:lpstr>Asserções</vt:lpstr>
      <vt:lpstr>Introdução</vt:lpstr>
      <vt:lpstr>Introdução</vt:lpstr>
      <vt:lpstr>Sintaxe das asserções</vt:lpstr>
      <vt:lpstr>Sintaxe das asserções</vt:lpstr>
      <vt:lpstr>Executando sua aplicação</vt:lpstr>
      <vt:lpstr>Ativando e desativando asserções</vt:lpstr>
      <vt:lpstr>Ativando e desativando asserções</vt:lpstr>
      <vt:lpstr>Ativando e desativando asserções</vt:lpstr>
      <vt:lpstr>Ativando e desativando asserções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Asserções</dc:title>
  <dc:creator>Sandro Vieira</dc:creator>
  <cp:lastModifiedBy>Sandro</cp:lastModifiedBy>
  <cp:revision>45</cp:revision>
  <dcterms:created xsi:type="dcterms:W3CDTF">2011-12-17T14:07:49Z</dcterms:created>
  <dcterms:modified xsi:type="dcterms:W3CDTF">2012-04-09T10:50:54Z</dcterms:modified>
</cp:coreProperties>
</file>