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15" r:id="rId3"/>
    <p:sldId id="316" r:id="rId4"/>
    <p:sldId id="305" r:id="rId5"/>
    <p:sldId id="317" r:id="rId6"/>
    <p:sldId id="318" r:id="rId7"/>
    <p:sldId id="320" r:id="rId8"/>
    <p:sldId id="321" r:id="rId9"/>
    <p:sldId id="319" r:id="rId10"/>
    <p:sldId id="322" r:id="rId11"/>
    <p:sldId id="306" r:id="rId12"/>
    <p:sldId id="324" r:id="rId13"/>
    <p:sldId id="307" r:id="rId14"/>
    <p:sldId id="326" r:id="rId15"/>
    <p:sldId id="328" r:id="rId16"/>
    <p:sldId id="329" r:id="rId17"/>
    <p:sldId id="327" r:id="rId18"/>
    <p:sldId id="308" r:id="rId19"/>
    <p:sldId id="330" r:id="rId20"/>
    <p:sldId id="331" r:id="rId21"/>
    <p:sldId id="309" r:id="rId22"/>
    <p:sldId id="310" r:id="rId23"/>
    <p:sldId id="311" r:id="rId24"/>
    <p:sldId id="312" r:id="rId25"/>
    <p:sldId id="313" r:id="rId26"/>
    <p:sldId id="314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41" autoAdjust="0"/>
  </p:normalViewPr>
  <p:slideViewPr>
    <p:cSldViewPr>
      <p:cViewPr varScale="1">
        <p:scale>
          <a:sx n="69" d="100"/>
          <a:sy n="69" d="100"/>
        </p:scale>
        <p:origin x="-19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02-3126-41B0-A873-991884B54702}" type="datetimeFigureOut">
              <a:rPr lang="pt-BR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E95BD27-5466-443F-B42B-02049F05E6C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38931C-402F-424E-8E6A-694BEA4F052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075962-84F8-440B-9D32-83156AFD556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1666EA-A5DC-427F-B5FA-FC81A473C0E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5BD27-5466-443F-B42B-02049F05E6C9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F6B2A-72D4-40A7-A8DB-1F8AFAF179E0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3FBC31CA-3FA7-4C4A-BCC6-EB546E9C9DBA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43D4-B686-4A17-B98D-13D2A2B71264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BA46-474C-4031-914D-D6156E62CC8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B0FA1-DD8C-4C58-9110-74CAFDB4FA6B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3BA92-36B0-4560-9B74-3416633282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2F67-E43B-48EC-921C-D58481EF2426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9A0F5-F849-4C78-8624-C3A50979DE4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D2C96-D510-48AB-8522-83DF1E67F73F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193A2-92D0-4584-BC2B-AA6941FAFE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4D6D-64E4-4D19-B98A-5FADBCF295B2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D573D-D313-4F66-92EA-D62BFB11D2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1C8DA-5B70-43FF-9549-C4CF6408C37C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BE1E3-DDE1-4352-B24B-3F37A97F3D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D7EBF-039A-413C-9379-0A9C36AA08C3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45CB-1509-4013-902F-3629821538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BC476-E72E-41E1-B28A-890D38BC1A7B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57081-9EFF-4B09-BCAC-54407B0BFA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80ADF-7D7B-4A28-9713-852E804F9466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C1D66-E15C-4162-8197-F46DC1FF60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069B9-BF1D-4D2E-9A29-7861246DDC14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5BFD0-BDD9-4532-BC72-0619BA32A4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A9998F-BBF5-43E3-95B4-6D5601814F68}" type="datetime1">
              <a:rPr lang="pt-BR" smtClean="0"/>
              <a:pPr>
                <a:defRPr/>
              </a:pPr>
              <a:t>05/06/2012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36685-501C-4CD4-B955-15E6872F334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JDBC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Alguns </a:t>
            </a:r>
            <a:r>
              <a:rPr lang="pt-BR" sz="2800" dirty="0" err="1" smtClean="0"/>
              <a:t>drivers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Microsoft SQL Server JDBC </a:t>
            </a:r>
            <a:r>
              <a:rPr lang="pt-BR" sz="2400" dirty="0" err="1" smtClean="0"/>
              <a:t>Driver</a:t>
            </a:r>
            <a:endParaRPr lang="pt-BR" sz="2400" dirty="0" smtClean="0"/>
          </a:p>
          <a:p>
            <a:pPr lvl="2">
              <a:spcBef>
                <a:spcPts val="600"/>
              </a:spcBef>
            </a:pPr>
            <a:r>
              <a:rPr lang="pt-BR" sz="2200" dirty="0" smtClean="0"/>
              <a:t>sqljdbc4.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err="1" smtClean="0"/>
              <a:t>MySql</a:t>
            </a:r>
            <a:r>
              <a:rPr lang="pt-BR" sz="2400" dirty="0" smtClean="0"/>
              <a:t> </a:t>
            </a:r>
            <a:r>
              <a:rPr lang="pt-BR" sz="2400" dirty="0" err="1" smtClean="0"/>
              <a:t>Connector</a:t>
            </a:r>
            <a:r>
              <a:rPr lang="pt-BR" sz="2400" dirty="0" smtClean="0"/>
              <a:t> / J</a:t>
            </a:r>
          </a:p>
          <a:p>
            <a:pPr lvl="2">
              <a:spcBef>
                <a:spcPts val="600"/>
              </a:spcBef>
            </a:pPr>
            <a:r>
              <a:rPr lang="pt-BR" sz="2200" dirty="0" err="1" smtClean="0"/>
              <a:t>mysql-connector-java</a:t>
            </a:r>
            <a:r>
              <a:rPr lang="pt-BR" sz="2200" dirty="0" smtClean="0"/>
              <a:t>-5.1.20-</a:t>
            </a:r>
            <a:r>
              <a:rPr lang="pt-BR" sz="2200" dirty="0" err="1" smtClean="0"/>
              <a:t>bin</a:t>
            </a:r>
            <a:r>
              <a:rPr lang="pt-BR" sz="2200" dirty="0" smtClean="0"/>
              <a:t>.</a:t>
            </a:r>
            <a:r>
              <a:rPr lang="pt-BR" sz="2200" dirty="0" err="1" smtClean="0"/>
              <a:t>jar</a:t>
            </a:r>
            <a:endParaRPr lang="pt-BR" sz="2200" dirty="0" smtClean="0"/>
          </a:p>
          <a:p>
            <a:pPr lvl="1">
              <a:spcBef>
                <a:spcPts val="2400"/>
              </a:spcBef>
            </a:pPr>
            <a:r>
              <a:rPr lang="pt-BR" sz="2400" dirty="0" smtClean="0"/>
              <a:t>Oracle JDBC</a:t>
            </a:r>
          </a:p>
          <a:p>
            <a:pPr lvl="2">
              <a:spcBef>
                <a:spcPts val="600"/>
              </a:spcBef>
            </a:pPr>
            <a:r>
              <a:rPr lang="pt-BR" sz="2200" dirty="0" smtClean="0"/>
              <a:t>ojdbc6.</a:t>
            </a:r>
            <a:r>
              <a:rPr lang="pt-BR" sz="2200" dirty="0" err="1" smtClean="0"/>
              <a:t>jar</a:t>
            </a: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Contém classes utilizadas no acesso e manipulação de dados externos via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63EA5-71DF-4638-BC15-81D6FFD3C7EB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3429000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6022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Connection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3635896" y="1844824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5522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6516216" y="5013176"/>
          <a:ext cx="1944216" cy="956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0363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845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Espaço Reservado para Conteúdo 4"/>
          <p:cNvGraphicFramePr>
            <a:graphicFrameLocks noGrp="1"/>
          </p:cNvGraphicFramePr>
          <p:nvPr>
            <p:ph idx="4294967295"/>
          </p:nvPr>
        </p:nvGraphicFramePr>
        <p:xfrm>
          <a:off x="755576" y="1844825"/>
          <a:ext cx="1944216" cy="95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6153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endParaRPr kumimoji="0" lang="pt-BR" sz="12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3174">
                <a:tc>
                  <a:txBody>
                    <a:bodyPr/>
                    <a:lstStyle/>
                    <a:p>
                      <a:endParaRPr 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Espaço Reservado para Conteúdo 4"/>
          <p:cNvGraphicFramePr>
            <a:graphicFrameLocks/>
          </p:cNvGraphicFramePr>
          <p:nvPr/>
        </p:nvGraphicFramePr>
        <p:xfrm>
          <a:off x="3635896" y="3429000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pt-BR" sz="1200" i="1" dirty="0" err="1" smtClean="0">
                          <a:solidFill>
                            <a:srgbClr val="FFC000"/>
                          </a:solidFill>
                        </a:rPr>
                        <a:t>PreparedStatement</a:t>
                      </a:r>
                      <a:endParaRPr lang="pt-BR" sz="12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kumimoji="0" lang="pt-BR" sz="1200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Espaço Reservado para Conteúdo 4"/>
          <p:cNvGraphicFramePr>
            <a:graphicFrameLocks/>
          </p:cNvGraphicFramePr>
          <p:nvPr/>
        </p:nvGraphicFramePr>
        <p:xfrm>
          <a:off x="3635896" y="5013176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16024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1" name="Group 62"/>
          <p:cNvGrpSpPr/>
          <p:nvPr/>
        </p:nvGrpSpPr>
        <p:grpSpPr>
          <a:xfrm rot="16200000" flipH="1">
            <a:off x="2555777" y="4437111"/>
            <a:ext cx="1296145" cy="864099"/>
            <a:chOff x="2857487" y="3286125"/>
            <a:chExt cx="214317" cy="1347797"/>
          </a:xfrm>
        </p:grpSpPr>
        <p:cxnSp>
          <p:nvCxnSpPr>
            <p:cNvPr id="64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65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6" name="Conector de seta reta 22"/>
          <p:cNvCxnSpPr>
            <a:cxnSpLocks noChangeShapeType="1"/>
          </p:cNvCxnSpPr>
          <p:nvPr/>
        </p:nvCxnSpPr>
        <p:spPr bwMode="auto">
          <a:xfrm flipV="1">
            <a:off x="1763688" y="2852936"/>
            <a:ext cx="0" cy="576064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prstDash val="solid"/>
            <a:round/>
            <a:headEnd/>
            <a:tailEnd type="diamond" w="lg" len="lg"/>
          </a:ln>
        </p:spPr>
      </p:cxnSp>
      <p:graphicFrame>
        <p:nvGraphicFramePr>
          <p:cNvPr id="42" name="Espaço Reservado para Conteúdo 4"/>
          <p:cNvGraphicFramePr>
            <a:graphicFrameLocks/>
          </p:cNvGraphicFramePr>
          <p:nvPr/>
        </p:nvGraphicFramePr>
        <p:xfrm>
          <a:off x="6516216" y="3429000"/>
          <a:ext cx="194421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6"/>
              </a:tblGrid>
              <a:tr h="200238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sz="1200" b="1" i="1" kern="1200" dirty="0" err="1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endParaRPr kumimoji="0" lang="pt-BR" sz="1200" b="1" i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61784">
                <a:tc>
                  <a:txBody>
                    <a:bodyPr/>
                    <a:lstStyle/>
                    <a:p>
                      <a:endParaRPr lang="fr-FR" sz="1200" dirty="0" smtClean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Conector de seta reta 22"/>
          <p:cNvCxnSpPr>
            <a:cxnSpLocks noChangeShapeType="1"/>
          </p:cNvCxnSpPr>
          <p:nvPr/>
        </p:nvCxnSpPr>
        <p:spPr bwMode="auto">
          <a:xfrm flipV="1">
            <a:off x="4644008" y="2780928"/>
            <a:ext cx="0" cy="648072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28" name="Conector de seta reta 22"/>
          <p:cNvCxnSpPr>
            <a:cxnSpLocks noChangeShapeType="1"/>
          </p:cNvCxnSpPr>
          <p:nvPr/>
        </p:nvCxnSpPr>
        <p:spPr bwMode="auto">
          <a:xfrm flipV="1">
            <a:off x="4644008" y="4365104"/>
            <a:ext cx="0" cy="648072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triangle" w="lg" len="lg"/>
          </a:ln>
        </p:spPr>
      </p:cxnSp>
      <p:cxnSp>
        <p:nvCxnSpPr>
          <p:cNvPr id="34" name="Conector de seta reta 22"/>
          <p:cNvCxnSpPr>
            <a:cxnSpLocks noChangeShapeType="1"/>
          </p:cNvCxnSpPr>
          <p:nvPr/>
        </p:nvCxnSpPr>
        <p:spPr bwMode="auto">
          <a:xfrm flipH="1">
            <a:off x="277180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41" name="Group 62"/>
          <p:cNvGrpSpPr/>
          <p:nvPr/>
        </p:nvGrpSpPr>
        <p:grpSpPr>
          <a:xfrm rot="16200000">
            <a:off x="2555779" y="2564905"/>
            <a:ext cx="1296144" cy="864096"/>
            <a:chOff x="2857487" y="3286125"/>
            <a:chExt cx="214317" cy="1347797"/>
          </a:xfrm>
        </p:grpSpPr>
        <p:cxnSp>
          <p:nvCxnSpPr>
            <p:cNvPr id="4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roup 62"/>
          <p:cNvGrpSpPr/>
          <p:nvPr/>
        </p:nvGrpSpPr>
        <p:grpSpPr>
          <a:xfrm rot="5400000" flipH="1" flipV="1">
            <a:off x="5436094" y="4437111"/>
            <a:ext cx="1296145" cy="864099"/>
            <a:chOff x="2857487" y="3286125"/>
            <a:chExt cx="214317" cy="1347797"/>
          </a:xfrm>
        </p:grpSpPr>
        <p:cxnSp>
          <p:nvCxnSpPr>
            <p:cNvPr id="48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diamond" w="lg" len="lg"/>
            </a:ln>
          </p:spPr>
        </p:cxnSp>
        <p:cxnSp>
          <p:nvCxnSpPr>
            <p:cNvPr id="49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1" name="Conector de seta reta 22"/>
          <p:cNvCxnSpPr>
            <a:cxnSpLocks noChangeShapeType="1"/>
          </p:cNvCxnSpPr>
          <p:nvPr/>
        </p:nvCxnSpPr>
        <p:spPr bwMode="auto">
          <a:xfrm flipH="1">
            <a:off x="5652120" y="3933056"/>
            <a:ext cx="864096" cy="0"/>
          </a:xfrm>
          <a:prstGeom prst="straightConnector1">
            <a:avLst/>
          </a:prstGeom>
          <a:noFill/>
          <a:ln w="28575" algn="ctr">
            <a:solidFill>
              <a:srgbClr val="FFC000"/>
            </a:solidFill>
            <a:prstDash val="solid"/>
            <a:round/>
            <a:headEnd/>
            <a:tailEnd type="diamond" w="lg" len="lg"/>
          </a:ln>
        </p:spPr>
      </p:cxnSp>
      <p:grpSp>
        <p:nvGrpSpPr>
          <p:cNvPr id="52" name="Group 62"/>
          <p:cNvGrpSpPr/>
          <p:nvPr/>
        </p:nvGrpSpPr>
        <p:grpSpPr>
          <a:xfrm rot="16200000" flipV="1">
            <a:off x="5436096" y="2564904"/>
            <a:ext cx="1296144" cy="864096"/>
            <a:chOff x="2857487" y="3286125"/>
            <a:chExt cx="214317" cy="1347797"/>
          </a:xfrm>
        </p:grpSpPr>
        <p:cxnSp>
          <p:nvCxnSpPr>
            <p:cNvPr id="53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505060" y="3638552"/>
              <a:ext cx="704856" cy="1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/>
              <a:tailEnd type="none" w="lg" len="lg"/>
            </a:ln>
          </p:spPr>
        </p:cxnSp>
        <p:cxnSp>
          <p:nvCxnSpPr>
            <p:cNvPr id="54" name="Conector de seta reta 22"/>
            <p:cNvCxnSpPr>
              <a:cxnSpLocks noChangeShapeType="1"/>
            </p:cNvCxnSpPr>
            <p:nvPr/>
          </p:nvCxnSpPr>
          <p:spPr bwMode="auto">
            <a:xfrm rot="10800000">
              <a:off x="2857488" y="3989413"/>
              <a:ext cx="214314" cy="1567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Conector de seta reta 22"/>
            <p:cNvCxnSpPr>
              <a:cxnSpLocks noChangeShapeType="1"/>
            </p:cNvCxnSpPr>
            <p:nvPr/>
          </p:nvCxnSpPr>
          <p:spPr bwMode="auto">
            <a:xfrm rot="5400000" flipH="1" flipV="1">
              <a:off x="2755094" y="4317212"/>
              <a:ext cx="633418" cy="2"/>
            </a:xfrm>
            <a:prstGeom prst="straightConnector1">
              <a:avLst/>
            </a:prstGeom>
            <a:noFill/>
            <a:ln w="28575" algn="ctr">
              <a:solidFill>
                <a:srgbClr val="FFC000"/>
              </a:solidFill>
              <a:prstDash val="solid"/>
              <a:round/>
              <a:headEnd type="diamond" w="lg" len="lg"/>
              <a:tailEnd type="none" w="med" len="med"/>
            </a:ln>
          </p:spPr>
        </p:cxnSp>
      </p:grpSp>
      <p:sp>
        <p:nvSpPr>
          <p:cNvPr id="46" name="CaixaDeTexto 45"/>
          <p:cNvSpPr txBox="1"/>
          <p:nvPr/>
        </p:nvSpPr>
        <p:spPr>
          <a:xfrm>
            <a:off x="5652120" y="198884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5652120" y="362527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0..1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5652120" y="520945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0..*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Antes de solicitar uma conexão com a base de dados, devemos primeiramente realizar o carregamento do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para a memória através do comando: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 algn="ctr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/>
              <a:t>com.mysql.jdbc.Driver</a:t>
            </a:r>
            <a:r>
              <a:rPr lang="pt-BR" sz="2200" dirty="0" err="1" smtClean="0">
                <a:solidFill>
                  <a:srgbClr val="FFC000"/>
                </a:solidFill>
              </a:rPr>
              <a:t>”</a:t>
            </a:r>
            <a:r>
              <a:rPr lang="pt-BR" sz="2200" dirty="0" smtClean="0">
                <a:solidFill>
                  <a:srgbClr val="FFC000"/>
                </a:solidFill>
              </a:rPr>
              <a:t>)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comando 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(“...”)</a:t>
            </a:r>
            <a:r>
              <a:rPr lang="pt-BR" sz="2200" dirty="0" smtClean="0"/>
              <a:t> realiza o carregamento de alguma classe para a memória sem criar instâncias.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r>
              <a:rPr lang="pt-BR" sz="2800" dirty="0" smtClean="0"/>
              <a:t>Carregamento do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O método </a:t>
            </a:r>
            <a:r>
              <a:rPr lang="pt-BR" sz="2200" dirty="0" err="1" smtClean="0"/>
              <a:t>forName</a:t>
            </a:r>
            <a:r>
              <a:rPr lang="pt-BR" sz="2200" dirty="0" smtClean="0"/>
              <a:t>() requer o tratamento da exception </a:t>
            </a:r>
            <a:r>
              <a:rPr lang="pt-BR" sz="2200" u="sng" dirty="0" err="1" smtClean="0"/>
              <a:t>ClassNotFoundException</a:t>
            </a:r>
            <a:r>
              <a:rPr lang="pt-BR" sz="2200" dirty="0" smtClean="0"/>
              <a:t> que pode ocorrer na aplicação caso o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não esteja no </a:t>
            </a:r>
            <a:r>
              <a:rPr lang="pt-BR" sz="2200" dirty="0" err="1" smtClean="0"/>
              <a:t>classpath</a:t>
            </a:r>
            <a:r>
              <a:rPr lang="pt-BR" sz="2200" dirty="0" smtClean="0"/>
              <a:t>: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err="1" smtClean="0">
                <a:solidFill>
                  <a:srgbClr val="FFC000"/>
                </a:solidFill>
              </a:rPr>
              <a:t>try</a:t>
            </a:r>
            <a:r>
              <a:rPr lang="pt-BR" sz="2200" dirty="0" smtClean="0">
                <a:solidFill>
                  <a:srgbClr val="FFC000"/>
                </a:solidFill>
              </a:rPr>
              <a:t>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</a:t>
            </a:r>
            <a:r>
              <a:rPr lang="pt-BR" sz="2200" dirty="0" smtClean="0">
                <a:solidFill>
                  <a:srgbClr val="FFC000"/>
                </a:solidFill>
              </a:rPr>
              <a:t>	</a:t>
            </a:r>
            <a:r>
              <a:rPr lang="pt-BR" sz="2200" dirty="0" err="1" smtClean="0">
                <a:solidFill>
                  <a:srgbClr val="FFC000"/>
                </a:solidFill>
              </a:rPr>
              <a:t>Class</a:t>
            </a:r>
            <a:r>
              <a:rPr lang="pt-BR" sz="2200" dirty="0" smtClean="0">
                <a:solidFill>
                  <a:srgbClr val="FFC000"/>
                </a:solidFill>
              </a:rPr>
              <a:t>.</a:t>
            </a:r>
            <a:r>
              <a:rPr lang="pt-BR" sz="2200" dirty="0" err="1" smtClean="0">
                <a:solidFill>
                  <a:srgbClr val="FFC000"/>
                </a:solidFill>
              </a:rPr>
              <a:t>forName</a:t>
            </a:r>
            <a:r>
              <a:rPr lang="pt-BR" sz="2200" dirty="0" smtClean="0">
                <a:solidFill>
                  <a:srgbClr val="FFC000"/>
                </a:solidFill>
              </a:rPr>
              <a:t>(“</a:t>
            </a:r>
            <a:r>
              <a:rPr lang="pt-BR" sz="22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200" dirty="0" smtClean="0">
                <a:solidFill>
                  <a:srgbClr val="FFC000"/>
                </a:solidFill>
              </a:rPr>
              <a:t>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 catch (</a:t>
            </a:r>
            <a:r>
              <a:rPr lang="pt-BR" sz="2200" u="sng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200" dirty="0" smtClean="0">
                <a:solidFill>
                  <a:srgbClr val="FFC000"/>
                </a:solidFill>
              </a:rPr>
              <a:t> e) {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	</a:t>
            </a:r>
            <a:r>
              <a:rPr lang="pt-BR" sz="2200" dirty="0" smtClean="0">
                <a:solidFill>
                  <a:srgbClr val="FFC000"/>
                </a:solidFill>
              </a:rPr>
              <a:t>	System.</a:t>
            </a:r>
            <a:r>
              <a:rPr lang="pt-BR" sz="2200" dirty="0" err="1" smtClean="0">
                <a:solidFill>
                  <a:srgbClr val="FFC000"/>
                </a:solidFill>
              </a:rPr>
              <a:t>out.println</a:t>
            </a:r>
            <a:r>
              <a:rPr lang="pt-BR" sz="22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200" dirty="0" err="1" smtClean="0">
                <a:solidFill>
                  <a:srgbClr val="FFC000"/>
                </a:solidFill>
              </a:rPr>
              <a:t>driver</a:t>
            </a:r>
            <a:r>
              <a:rPr lang="pt-BR" sz="2200" dirty="0" smtClean="0">
                <a:solidFill>
                  <a:srgbClr val="FFC000"/>
                </a:solidFill>
              </a:rPr>
              <a:t>.”);</a:t>
            </a:r>
          </a:p>
          <a:p>
            <a:pPr indent="-3175">
              <a:buNone/>
            </a:pPr>
            <a:r>
              <a:rPr lang="pt-BR" sz="2200" dirty="0" smtClean="0">
                <a:solidFill>
                  <a:srgbClr val="FFC000"/>
                </a:solidFill>
              </a:rPr>
              <a:t>}</a:t>
            </a:r>
            <a:endParaRPr lang="pt-BR" sz="22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</a:t>
            </a:r>
            <a:r>
              <a:rPr lang="pt-BR" sz="2400" dirty="0" smtClean="0"/>
              <a:t>interface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.Connection</a:t>
            </a:r>
            <a:r>
              <a:rPr lang="pt-BR" sz="2400" dirty="0" smtClean="0"/>
              <a:t> representa uma conexão com a base de dados e é o ponto de partida para realizarmos qualquer tipo de operação com esta.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Podemos </a:t>
            </a:r>
            <a:r>
              <a:rPr lang="pt-BR" sz="2400" dirty="0" err="1" smtClean="0"/>
              <a:t>obtem</a:t>
            </a:r>
            <a:r>
              <a:rPr lang="pt-BR" sz="2400" dirty="0" smtClean="0"/>
              <a:t> uma Connection (abrir uma conexão) utilizando a classe </a:t>
            </a:r>
            <a:r>
              <a:rPr lang="pt-BR" sz="2400" dirty="0" err="1" smtClean="0">
                <a:solidFill>
                  <a:srgbClr val="FFC000"/>
                </a:solidFill>
              </a:rPr>
              <a:t>java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sql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DriverManager</a:t>
            </a:r>
            <a:r>
              <a:rPr lang="pt-BR" sz="2400" dirty="0" smtClean="0"/>
              <a:t>:</a:t>
            </a:r>
            <a:endParaRPr lang="pt-BR" sz="2400" dirty="0" smtClean="0">
              <a:solidFill>
                <a:srgbClr val="FFC000"/>
              </a:solidFill>
            </a:endParaRPr>
          </a:p>
          <a:p>
            <a:pPr lvl="1" indent="-1588">
              <a:spcBef>
                <a:spcPts val="1800"/>
              </a:spcBef>
              <a:buNone/>
              <a:tabLst>
                <a:tab pos="1344613" algn="l"/>
              </a:tabLst>
            </a:pPr>
            <a:r>
              <a:rPr lang="pt-BR" sz="2000" dirty="0" smtClean="0">
                <a:solidFill>
                  <a:srgbClr val="FFC000"/>
                </a:solidFill>
              </a:rPr>
              <a:t>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	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  <a:endParaRPr lang="pt-BR" sz="20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Abrindo a conexão com a base de dados.</a:t>
            </a:r>
          </a:p>
          <a:p>
            <a:pPr lvl="1">
              <a:spcBef>
                <a:spcPts val="1800"/>
              </a:spcBef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1588" lvl="1" indent="-1588">
              <a:spcBef>
                <a:spcPts val="180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“</a:t>
            </a:r>
            <a:r>
              <a:rPr lang="pt-BR" sz="2000" dirty="0" err="1" smtClean="0"/>
              <a:t>jdbc</a:t>
            </a:r>
            <a:r>
              <a:rPr lang="pt-BR" sz="2000" dirty="0" smtClean="0"/>
              <a:t>:</a:t>
            </a:r>
            <a:r>
              <a:rPr lang="pt-BR" sz="2000" dirty="0" err="1" smtClean="0"/>
              <a:t>mysql</a:t>
            </a:r>
            <a:r>
              <a:rPr lang="pt-BR" sz="2000" dirty="0" smtClean="0"/>
              <a:t>://sigma.server.com.</a:t>
            </a:r>
            <a:r>
              <a:rPr lang="pt-BR" sz="2000" dirty="0" err="1" smtClean="0"/>
              <a:t>br</a:t>
            </a:r>
            <a:r>
              <a:rPr lang="pt-BR" sz="2000" dirty="0" smtClean="0"/>
              <a:t>:3306/</a:t>
            </a:r>
            <a:r>
              <a:rPr lang="pt-BR" sz="2000" dirty="0" err="1" smtClean="0"/>
              <a:t>dbtest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/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smtClean="0"/>
              <a:t>senha</a:t>
            </a:r>
            <a:r>
              <a:rPr lang="pt-BR" sz="2000" dirty="0" smtClean="0">
                <a:solidFill>
                  <a:srgbClr val="FFC000"/>
                </a:solidFill>
              </a:rPr>
              <a:t>”);</a:t>
            </a:r>
            <a:endParaRPr lang="pt-BR" sz="20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2987824" y="1124744"/>
            <a:ext cx="360040" cy="511256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direita 5"/>
          <p:cNvSpPr/>
          <p:nvPr/>
        </p:nvSpPr>
        <p:spPr>
          <a:xfrm rot="5400000">
            <a:off x="626418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 rot="5400000">
            <a:off x="7344308" y="3248980"/>
            <a:ext cx="360040" cy="86409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475656" y="4005064"/>
            <a:ext cx="33425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 smtClean="0"/>
              <a:t>URL de conexão</a:t>
            </a:r>
          </a:p>
          <a:p>
            <a:pPr algn="ctr"/>
            <a:r>
              <a:rPr lang="pt-BR" sz="1600" b="1" dirty="0" smtClean="0"/>
              <a:t>(Caminho/endereço do servidor)</a:t>
            </a:r>
            <a:endParaRPr lang="pt-BR" sz="1600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68144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Usuário</a:t>
            </a:r>
            <a:endParaRPr lang="pt-BR" sz="16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7020272" y="4077072"/>
            <a:ext cx="1008112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pt-BR" sz="1600" b="1" dirty="0" smtClean="0"/>
              <a:t>Senha</a:t>
            </a:r>
            <a:endParaRPr lang="pt-BR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525963"/>
          </a:xfrm>
        </p:spPr>
        <p:txBody>
          <a:bodyPr/>
          <a:lstStyle/>
          <a:p>
            <a:r>
              <a:rPr lang="pt-BR" sz="2800" dirty="0" smtClean="0"/>
              <a:t>URL de conexão</a:t>
            </a:r>
          </a:p>
          <a:p>
            <a:pPr indent="-3175">
              <a:buNone/>
            </a:pPr>
            <a:endParaRPr lang="pt-BR" sz="2200" dirty="0" smtClean="0"/>
          </a:p>
          <a:p>
            <a:pPr indent="-3175">
              <a:buNone/>
            </a:pPr>
            <a:r>
              <a:rPr lang="pt-BR" sz="2200" dirty="0" smtClean="0"/>
              <a:t>A URL de conexão define o caminho do servidor de dados e é específico para cada </a:t>
            </a:r>
            <a:r>
              <a:rPr lang="pt-BR" sz="2200" dirty="0" err="1" smtClean="0"/>
              <a:t>driver</a:t>
            </a:r>
            <a:r>
              <a:rPr lang="pt-BR" sz="2200" dirty="0" smtClean="0"/>
              <a:t> utilizado:</a:t>
            </a:r>
          </a:p>
          <a:p>
            <a:pPr indent="-3175">
              <a:buNone/>
            </a:pPr>
            <a:endParaRPr lang="pt-BR" sz="2200" dirty="0" smtClean="0"/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://servidor:3306/database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sqlserver</a:t>
            </a:r>
            <a:r>
              <a:rPr lang="pt-BR" sz="2000" dirty="0" smtClean="0">
                <a:solidFill>
                  <a:srgbClr val="FFC000"/>
                </a:solidFill>
              </a:rPr>
              <a:t>://servidor\instancia:1433;</a:t>
            </a:r>
            <a:r>
              <a:rPr lang="pt-BR" sz="2000" dirty="0" err="1" smtClean="0">
                <a:solidFill>
                  <a:srgbClr val="FFC000"/>
                </a:solidFill>
              </a:rPr>
              <a:t>databaseName</a:t>
            </a:r>
            <a:r>
              <a:rPr lang="pt-BR" sz="2000" dirty="0" smtClean="0">
                <a:solidFill>
                  <a:srgbClr val="FFC000"/>
                </a:solidFill>
              </a:rPr>
              <a:t>=database</a:t>
            </a:r>
          </a:p>
          <a:p>
            <a:pPr marL="3175" indent="-3175" algn="ctr"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oracle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thin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smtClean="0">
                <a:solidFill>
                  <a:srgbClr val="FFC000"/>
                </a:solidFill>
              </a:rPr>
              <a:t>@servidor:1521:instancia</a:t>
            </a:r>
          </a:p>
          <a:p>
            <a:pPr indent="-3175">
              <a:buNone/>
            </a:pPr>
            <a:endParaRPr lang="pt-BR" sz="22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dirty="0" smtClean="0"/>
              <a:t>Após encerrarmos todas as operações com a base de dados devemos fechar a conexão utilizada:</a:t>
            </a:r>
          </a:p>
          <a:p>
            <a:pPr marL="442913" lvl="1" indent="6350">
              <a:buNone/>
            </a:pPr>
            <a:endParaRPr lang="pt-BR" dirty="0" smtClean="0"/>
          </a:p>
          <a:p>
            <a:pPr marL="442913" lvl="1" indent="6350" algn="ctr">
              <a:buNone/>
            </a:pPr>
            <a:r>
              <a:rPr lang="pt-BR" dirty="0" err="1" smtClean="0">
                <a:solidFill>
                  <a:srgbClr val="FFC000"/>
                </a:solidFill>
              </a:rPr>
              <a:t>cn</a:t>
            </a:r>
            <a:r>
              <a:rPr lang="pt-BR" dirty="0" smtClean="0">
                <a:solidFill>
                  <a:srgbClr val="FFC000"/>
                </a:solidFill>
              </a:rPr>
              <a:t>.close();</a:t>
            </a: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sp>
        <p:nvSpPr>
          <p:cNvPr id="5" name="Chave direita 4"/>
          <p:cNvSpPr/>
          <p:nvPr/>
        </p:nvSpPr>
        <p:spPr>
          <a:xfrm rot="5400000">
            <a:off x="3712258" y="4144725"/>
            <a:ext cx="279323" cy="57606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985749" y="4716433"/>
            <a:ext cx="37625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Instância de </a:t>
            </a:r>
            <a:r>
              <a:rPr lang="pt-BR" b="1" dirty="0" err="1" smtClean="0"/>
              <a:t>java</a:t>
            </a:r>
            <a:r>
              <a:rPr lang="pt-BR" b="1" dirty="0" smtClean="0"/>
              <a:t>.</a:t>
            </a:r>
            <a:r>
              <a:rPr lang="pt-BR" b="1" dirty="0" err="1" smtClean="0"/>
              <a:t>sql</a:t>
            </a:r>
            <a:r>
              <a:rPr lang="pt-BR" b="1" dirty="0" smtClean="0"/>
              <a:t>.Connection</a:t>
            </a:r>
          </a:p>
          <a:p>
            <a:pPr algn="ctr"/>
            <a:r>
              <a:rPr lang="pt-BR" b="1" dirty="0" smtClean="0"/>
              <a:t>utilizada como conexão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Abrindo e fechando conexões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525963"/>
          </a:xfrm>
        </p:spPr>
        <p:txBody>
          <a:bodyPr/>
          <a:lstStyle/>
          <a:p>
            <a:r>
              <a:rPr lang="pt-BR" dirty="0" smtClean="0"/>
              <a:t>Fechando a conexão</a:t>
            </a:r>
          </a:p>
          <a:p>
            <a:pPr marL="442913" lvl="1" indent="6350">
              <a:buNone/>
            </a:pPr>
            <a:r>
              <a:rPr lang="pt-BR" sz="2200" dirty="0" smtClean="0"/>
              <a:t>Tanto a abertura quanto o fechamento da conexão requerem o tratamento da exceção </a:t>
            </a:r>
            <a:r>
              <a:rPr lang="pt-BR" sz="2200" dirty="0" err="1" smtClean="0"/>
              <a:t>SQLException</a:t>
            </a:r>
            <a:r>
              <a:rPr lang="pt-BR" sz="2200" dirty="0" smtClean="0"/>
              <a:t>:</a:t>
            </a:r>
          </a:p>
          <a:p>
            <a:pPr marL="442913" lvl="1" indent="6350">
              <a:spcBef>
                <a:spcPts val="0"/>
              </a:spcBef>
              <a:buNone/>
            </a:pPr>
            <a:endParaRPr lang="pt-BR" sz="2000" dirty="0" smtClean="0"/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err="1" smtClean="0">
                <a:solidFill>
                  <a:srgbClr val="FFC000"/>
                </a:solidFill>
              </a:rPr>
              <a:t>try</a:t>
            </a:r>
            <a:r>
              <a:rPr lang="pt-BR" sz="2000" dirty="0" smtClean="0">
                <a:solidFill>
                  <a:srgbClr val="FFC000"/>
                </a:solidFill>
              </a:rPr>
              <a:t> {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Class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forName</a:t>
            </a:r>
            <a:r>
              <a:rPr lang="pt-BR" sz="2000" dirty="0" smtClean="0">
                <a:solidFill>
                  <a:srgbClr val="FFC000"/>
                </a:solidFill>
              </a:rPr>
              <a:t>(“</a:t>
            </a:r>
            <a:r>
              <a:rPr lang="pt-BR" sz="2000" dirty="0" err="1" smtClean="0">
                <a:solidFill>
                  <a:srgbClr val="FFC000"/>
                </a:solidFill>
              </a:rPr>
              <a:t>com.mysql.jdbc.Driver”</a:t>
            </a:r>
            <a:r>
              <a:rPr lang="pt-BR" sz="2000" dirty="0" smtClean="0">
                <a:solidFill>
                  <a:srgbClr val="FFC000"/>
                </a:solidFill>
              </a:rPr>
              <a:t>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Connection 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 = </a:t>
            </a:r>
            <a:r>
              <a:rPr lang="pt-BR" sz="2000" dirty="0" err="1" smtClean="0">
                <a:solidFill>
                  <a:srgbClr val="FFC000"/>
                </a:solidFill>
              </a:rPr>
              <a:t>DriverManager</a:t>
            </a:r>
            <a:r>
              <a:rPr lang="pt-BR" sz="2000" dirty="0" smtClean="0">
                <a:solidFill>
                  <a:srgbClr val="FFC000"/>
                </a:solidFill>
              </a:rPr>
              <a:t>.</a:t>
            </a:r>
            <a:r>
              <a:rPr lang="pt-BR" sz="2000" dirty="0" err="1" smtClean="0">
                <a:solidFill>
                  <a:srgbClr val="FFC000"/>
                </a:solidFill>
              </a:rPr>
              <a:t>getConnection</a:t>
            </a:r>
            <a:r>
              <a:rPr lang="pt-BR" sz="2000" dirty="0" smtClean="0">
                <a:solidFill>
                  <a:srgbClr val="FFC000"/>
                </a:solidFill>
              </a:rPr>
              <a:t>(</a:t>
            </a:r>
            <a:br>
              <a:rPr lang="pt-BR" sz="2000" dirty="0" smtClean="0">
                <a:solidFill>
                  <a:srgbClr val="FFC000"/>
                </a:solidFill>
              </a:rPr>
            </a:br>
            <a:r>
              <a:rPr lang="pt-BR" sz="2000" dirty="0" smtClean="0">
                <a:solidFill>
                  <a:srgbClr val="FFC000"/>
                </a:solidFill>
              </a:rPr>
              <a:t>		“</a:t>
            </a:r>
            <a:r>
              <a:rPr lang="pt-BR" sz="2000" dirty="0" err="1" smtClean="0">
                <a:solidFill>
                  <a:srgbClr val="FFC000"/>
                </a:solidFill>
              </a:rPr>
              <a:t>jdbc</a:t>
            </a:r>
            <a:r>
              <a:rPr lang="pt-BR" sz="2000" dirty="0" smtClean="0">
                <a:solidFill>
                  <a:srgbClr val="FFC000"/>
                </a:solidFill>
              </a:rPr>
              <a:t>:</a:t>
            </a:r>
            <a:r>
              <a:rPr lang="pt-BR" sz="2000" dirty="0" err="1" smtClean="0">
                <a:solidFill>
                  <a:srgbClr val="FFC000"/>
                </a:solidFill>
              </a:rPr>
              <a:t>mysql</a:t>
            </a:r>
            <a:r>
              <a:rPr lang="pt-BR" sz="2000" dirty="0" smtClean="0">
                <a:solidFill>
                  <a:srgbClr val="FFC000"/>
                </a:solidFill>
              </a:rPr>
              <a:t>://</a:t>
            </a:r>
            <a:r>
              <a:rPr lang="pt-BR" sz="2000" dirty="0" err="1" smtClean="0">
                <a:solidFill>
                  <a:srgbClr val="FFC000"/>
                </a:solidFill>
              </a:rPr>
              <a:t>server</a:t>
            </a:r>
            <a:r>
              <a:rPr lang="pt-BR" sz="2000" dirty="0" smtClean="0">
                <a:solidFill>
                  <a:srgbClr val="FFC000"/>
                </a:solidFill>
              </a:rPr>
              <a:t>:3306/</a:t>
            </a:r>
            <a:r>
              <a:rPr lang="pt-BR" sz="2000" dirty="0" err="1" smtClean="0">
                <a:solidFill>
                  <a:srgbClr val="FFC000"/>
                </a:solidFill>
              </a:rPr>
              <a:t>db</a:t>
            </a:r>
            <a:r>
              <a:rPr lang="pt-BR" sz="2000" dirty="0" smtClean="0">
                <a:solidFill>
                  <a:srgbClr val="FFC000"/>
                </a:solidFill>
              </a:rPr>
              <a:t>”, “</a:t>
            </a:r>
            <a:r>
              <a:rPr lang="pt-BR" sz="2000" dirty="0" err="1" smtClean="0">
                <a:solidFill>
                  <a:srgbClr val="FFC000"/>
                </a:solidFill>
              </a:rPr>
              <a:t>usuario</a:t>
            </a:r>
            <a:r>
              <a:rPr lang="pt-BR" sz="2000" dirty="0" smtClean="0">
                <a:solidFill>
                  <a:srgbClr val="FFC000"/>
                </a:solidFill>
              </a:rPr>
              <a:t>”, “senha”);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chemeClr val="accent6"/>
                </a:solidFill>
              </a:rPr>
              <a:t>	/* ... operações com a base de dados ... */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err="1" smtClean="0">
                <a:solidFill>
                  <a:srgbClr val="FFC000"/>
                </a:solidFill>
              </a:rPr>
              <a:t>cn</a:t>
            </a:r>
            <a:r>
              <a:rPr lang="pt-BR" sz="2000" dirty="0" smtClean="0">
                <a:solidFill>
                  <a:srgbClr val="FFC000"/>
                </a:solidFill>
              </a:rPr>
              <a:t>.close();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ClassNotFoundException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(“Não foi possível carregar o </a:t>
            </a:r>
            <a:r>
              <a:rPr lang="pt-BR" sz="2000" dirty="0" err="1" smtClean="0">
                <a:solidFill>
                  <a:srgbClr val="FFC000"/>
                </a:solidFill>
              </a:rPr>
              <a:t>driver</a:t>
            </a:r>
            <a:r>
              <a:rPr lang="pt-BR" sz="2000" dirty="0" smtClean="0">
                <a:solidFill>
                  <a:srgbClr val="FFC000"/>
                </a:solidFill>
              </a:rPr>
              <a:t>.”);</a:t>
            </a:r>
            <a:endParaRPr lang="pt-BR" sz="2000" dirty="0" smtClean="0">
              <a:solidFill>
                <a:srgbClr val="FFC000"/>
              </a:solidFill>
            </a:endParaRP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 catch (</a:t>
            </a:r>
            <a:r>
              <a:rPr lang="pt-BR" sz="2000" dirty="0" err="1" smtClean="0">
                <a:solidFill>
                  <a:srgbClr val="FFC000"/>
                </a:solidFill>
              </a:rPr>
              <a:t>SQLException</a:t>
            </a:r>
            <a:r>
              <a:rPr lang="pt-BR" sz="2000" dirty="0" smtClean="0">
                <a:solidFill>
                  <a:srgbClr val="FFC000"/>
                </a:solidFill>
              </a:rPr>
              <a:t> e) {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	</a:t>
            </a:r>
            <a:r>
              <a:rPr lang="pt-BR" sz="2000" dirty="0" smtClean="0">
                <a:solidFill>
                  <a:srgbClr val="FFC000"/>
                </a:solidFill>
              </a:rPr>
              <a:t>System.</a:t>
            </a:r>
            <a:r>
              <a:rPr lang="pt-BR" sz="2000" dirty="0" err="1" smtClean="0">
                <a:solidFill>
                  <a:srgbClr val="FFC000"/>
                </a:solidFill>
              </a:rPr>
              <a:t>out.println</a:t>
            </a:r>
            <a:r>
              <a:rPr lang="pt-BR" sz="2000" dirty="0" smtClean="0">
                <a:solidFill>
                  <a:srgbClr val="FFC000"/>
                </a:solidFill>
              </a:rPr>
              <a:t>(“Falha ao conectar à base de dados.”);</a:t>
            </a:r>
          </a:p>
          <a:p>
            <a:pPr marL="442913" lvl="1" indent="6350">
              <a:spcBef>
                <a:spcPts val="0"/>
              </a:spcBef>
              <a:buNone/>
            </a:pPr>
            <a:r>
              <a:rPr lang="pt-BR" sz="2000" dirty="0" smtClean="0">
                <a:solidFill>
                  <a:srgbClr val="FFC000"/>
                </a:solidFill>
              </a:rPr>
              <a:t>}</a:t>
            </a:r>
            <a:endParaRPr lang="pt-BR" sz="2000" dirty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Java Data Base </a:t>
            </a:r>
            <a:r>
              <a:rPr lang="pt-BR" dirty="0" err="1" smtClean="0"/>
              <a:t>Conectivity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Pacote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sql</a:t>
            </a:r>
            <a:endParaRPr lang="pt-BR" dirty="0" smtClean="0"/>
          </a:p>
          <a:p>
            <a:r>
              <a:rPr lang="pt-BR" dirty="0" smtClean="0"/>
              <a:t>Abrindo e fechando conexões</a:t>
            </a:r>
          </a:p>
          <a:p>
            <a:r>
              <a:rPr lang="pt-BR" dirty="0" smtClean="0"/>
              <a:t>Operações na base de dados</a:t>
            </a:r>
          </a:p>
          <a:p>
            <a:r>
              <a:rPr lang="pt-BR" dirty="0" smtClean="0"/>
              <a:t>Operações parametrizadas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Transações</a:t>
            </a:r>
          </a:p>
          <a:p>
            <a:r>
              <a:rPr lang="pt-BR" dirty="0" smtClean="0"/>
              <a:t>Consultas</a:t>
            </a:r>
          </a:p>
          <a:p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 smtClean="0"/>
          </a:p>
          <a:p>
            <a:r>
              <a:rPr lang="pt-BR" dirty="0" smtClean="0"/>
              <a:t>Design </a:t>
            </a:r>
            <a:r>
              <a:rPr lang="pt-BR" dirty="0" err="1" smtClean="0"/>
              <a:t>patterns</a:t>
            </a:r>
            <a:r>
              <a:rPr lang="pt-BR" dirty="0" smtClean="0"/>
              <a:t> DAO e VO</a:t>
            </a:r>
          </a:p>
          <a:p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D573D-D313-4F66-92EA-D62BFB11D2E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na base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Operações parametrizadas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Transações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Consultas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Stored</a:t>
            </a:r>
            <a:r>
              <a:rPr lang="pt-BR" dirty="0" smtClean="0"/>
              <a:t> </a:t>
            </a:r>
            <a:r>
              <a:rPr lang="pt-BR" dirty="0" err="1" smtClean="0"/>
              <a:t>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Design </a:t>
            </a:r>
            <a:r>
              <a:rPr lang="pt-BR" dirty="0" err="1" smtClean="0"/>
              <a:t>pattern</a:t>
            </a:r>
            <a:r>
              <a:rPr lang="pt-BR" dirty="0" smtClean="0"/>
              <a:t> DAO/VO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Projeto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5122912" cy="604663"/>
          </a:xfrm>
        </p:spPr>
        <p:txBody>
          <a:bodyPr/>
          <a:lstStyle/>
          <a:p>
            <a:r>
              <a:rPr lang="pt-BR" sz="2800" dirty="0" smtClean="0"/>
              <a:t>Arquitetura Cliente/Servidor</a:t>
            </a:r>
            <a:endParaRPr lang="pt-BR" sz="2800" dirty="0"/>
          </a:p>
        </p:txBody>
      </p:sp>
      <p:sp>
        <p:nvSpPr>
          <p:cNvPr id="5" name="Rectangle 20"/>
          <p:cNvSpPr txBox="1">
            <a:spLocks noChangeArrowheads="1"/>
          </p:cNvSpPr>
          <p:nvPr/>
        </p:nvSpPr>
        <p:spPr bwMode="auto">
          <a:xfrm>
            <a:off x="683568" y="4744616"/>
            <a:ext cx="2376264" cy="14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Servidor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Oracle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lang="pt-BR" sz="2000" b="1" dirty="0" smtClean="0">
                <a:latin typeface="+mn-lt"/>
                <a:cs typeface="+mn-cs"/>
              </a:rPr>
              <a:t>MS </a:t>
            </a: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 Server</a:t>
            </a:r>
          </a:p>
          <a:p>
            <a:pPr marL="195263" marR="0" lvl="0" indent="-195263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pt-B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1"/>
          <p:cNvSpPr txBox="1">
            <a:spLocks noChangeArrowheads="1"/>
          </p:cNvSpPr>
          <p:nvPr/>
        </p:nvSpPr>
        <p:spPr bwMode="auto">
          <a:xfrm>
            <a:off x="7135416" y="2153816"/>
            <a:ext cx="12573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</a:p>
          <a:p>
            <a:pPr marL="419100" marR="0" lvl="0" indent="-382588" algn="l" defTabSz="914400" rtl="0" eaLnBrk="0" fontAlgn="base" latinLnBrk="0" hangingPunct="0">
              <a:lnSpc>
                <a:spcPct val="100000"/>
              </a:lnSpc>
              <a:spcBef>
                <a:spcPct val="30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pt-BR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Cliente</a:t>
            </a:r>
            <a:endParaRPr kumimoji="0" lang="pt-BR" sz="2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3373016"/>
            <a:ext cx="1204913" cy="1371600"/>
          </a:xfrm>
          <a:prstGeom prst="rect">
            <a:avLst/>
          </a:prstGeom>
          <a:noFill/>
        </p:spPr>
      </p:pic>
      <p:pic>
        <p:nvPicPr>
          <p:cNvPr id="8" name="Picture 4" descr="E:\Java Programas\Apresentaçao\Dados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416" y="3373016"/>
            <a:ext cx="965200" cy="1371600"/>
          </a:xfrm>
          <a:prstGeom prst="rect">
            <a:avLst/>
          </a:prstGeom>
          <a:noFill/>
        </p:spPr>
      </p:pic>
      <p:pic>
        <p:nvPicPr>
          <p:cNvPr id="9" name="Picture 5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1772816"/>
            <a:ext cx="1204913" cy="1371600"/>
          </a:xfrm>
          <a:prstGeom prst="rect">
            <a:avLst/>
          </a:prstGeom>
          <a:noFill/>
        </p:spPr>
      </p:pic>
      <p:pic>
        <p:nvPicPr>
          <p:cNvPr id="10" name="Picture 6" descr="E:\Java Programas\Apresentaçao\Client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3816" y="5049416"/>
            <a:ext cx="1204913" cy="1371600"/>
          </a:xfrm>
          <a:prstGeom prst="rect">
            <a:avLst/>
          </a:prstGeom>
          <a:noFill/>
        </p:spPr>
      </p:pic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487216" y="4058816"/>
            <a:ext cx="3124200" cy="153988"/>
            <a:chOff x="1872" y="2544"/>
            <a:chExt cx="1968" cy="9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rot="-1107980">
            <a:off x="2411016" y="3144416"/>
            <a:ext cx="3124200" cy="153988"/>
            <a:chOff x="1872" y="2544"/>
            <a:chExt cx="1968" cy="97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 rot="1149601">
            <a:off x="2487216" y="4971629"/>
            <a:ext cx="3124200" cy="153987"/>
            <a:chOff x="1872" y="2544"/>
            <a:chExt cx="1968" cy="97"/>
          </a:xfrm>
        </p:grpSpPr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872" y="2544"/>
              <a:ext cx="1920" cy="0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rot="10800000" flipH="1">
              <a:off x="1920" y="2640"/>
              <a:ext cx="1920" cy="1"/>
            </a:xfrm>
            <a:prstGeom prst="line">
              <a:avLst/>
            </a:prstGeom>
            <a:noFill/>
            <a:ln w="50800" cap="sq">
              <a:solidFill>
                <a:schemeClr val="tx1"/>
              </a:solidFill>
              <a:round/>
              <a:headEnd type="none" w="sm" len="sm"/>
              <a:tailEnd type="triangle" w="med" len="lg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pt-BR" sz="2800" dirty="0" smtClean="0"/>
              <a:t>JDBC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O JDBC (Java Data Base </a:t>
            </a:r>
            <a:r>
              <a:rPr lang="pt-BR" sz="2400" dirty="0" err="1" smtClean="0"/>
              <a:t>Conectivity</a:t>
            </a:r>
            <a:r>
              <a:rPr lang="pt-BR" sz="2400" dirty="0" smtClean="0"/>
              <a:t>) é uma especificação elaborada pela antiga Sun para prover a acessibilidade de aplicações Java com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Trata-se de um padrão de acesso a dados obedecido pela indústria de bancos de dados.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A fim de seguir este padrão, os fabricantes devem distribuir </a:t>
            </a:r>
            <a:r>
              <a:rPr lang="pt-BR" sz="2400" dirty="0" err="1" smtClean="0"/>
              <a:t>drivers</a:t>
            </a:r>
            <a:r>
              <a:rPr lang="pt-BR" sz="2400" dirty="0" smtClean="0"/>
              <a:t> JDBC aos desenvolvedores Java.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5"/>
          <p:cNvSpPr>
            <a:spLocks noChangeArrowheads="1"/>
          </p:cNvSpPr>
          <p:nvPr/>
        </p:nvSpPr>
        <p:spPr bwMode="auto">
          <a:xfrm rot="16200000">
            <a:off x="5056956" y="4860404"/>
            <a:ext cx="1066800" cy="1143000"/>
          </a:xfrm>
          <a:prstGeom prst="flowChartOnlineStorag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  <a:endParaRPr lang="pt-BR">
              <a:solidFill>
                <a:schemeClr val="tx2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r>
              <a:rPr lang="pt-BR" sz="2800" dirty="0" smtClean="0"/>
              <a:t> 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0656" y="2420888"/>
            <a:ext cx="1905000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1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04256" y="2420888"/>
            <a:ext cx="1905000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2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637856" y="2420888"/>
            <a:ext cx="1905000" cy="601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3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771456" y="2420888"/>
            <a:ext cx="1905000" cy="601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/>
              <a:t>APLICAÇÃO JAVA</a:t>
            </a:r>
            <a:br>
              <a:rPr lang="pt-BR" sz="1400" b="1" u="none" dirty="0"/>
            </a:br>
            <a:r>
              <a:rPr lang="pt-BR" sz="1400" b="1" u="none" dirty="0"/>
              <a:t>DRIVER </a:t>
            </a:r>
            <a:r>
              <a:rPr lang="pt-BR" sz="1400" b="1" u="sng" dirty="0"/>
              <a:t>TIPO 4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51656" y="4746104"/>
            <a:ext cx="1143000" cy="1219200"/>
          </a:xfrm>
          <a:prstGeom prst="can">
            <a:avLst>
              <a:gd name="adj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885256" y="4746104"/>
            <a:ext cx="1143000" cy="1219200"/>
          </a:xfrm>
          <a:prstGeom prst="can">
            <a:avLst>
              <a:gd name="adj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7152456" y="4746104"/>
            <a:ext cx="1143000" cy="1219200"/>
          </a:xfrm>
          <a:prstGeom prst="can">
            <a:avLst>
              <a:gd name="adj" fmla="val 2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pt-BR" sz="1400" b="1" u="none"/>
              <a:t>BANCO DE</a:t>
            </a:r>
          </a:p>
          <a:p>
            <a:pPr algn="ctr">
              <a:buFontTx/>
              <a:buNone/>
            </a:pPr>
            <a:r>
              <a:rPr lang="pt-BR" sz="1400" b="1" u="none"/>
              <a:t>DADOS</a:t>
            </a: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018856" y="4365104"/>
            <a:ext cx="1143000" cy="711721"/>
          </a:xfrm>
          <a:prstGeom prst="can">
            <a:avLst>
              <a:gd name="adj" fmla="val 50000"/>
            </a:avLst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ct val="50000"/>
              </a:spcBef>
              <a:buFontTx/>
              <a:buNone/>
            </a:pPr>
            <a:r>
              <a:rPr lang="pt-BR" sz="1200" b="1" u="none">
                <a:solidFill>
                  <a:srgbClr val="FFC000"/>
                </a:solidFill>
              </a:rPr>
              <a:t>MIDDLEWARE</a:t>
            </a: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208856" y="3638128"/>
            <a:ext cx="0" cy="12310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10800000">
            <a:off x="1432694" y="3638128"/>
            <a:ext cx="0" cy="12310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3347218" y="3638128"/>
            <a:ext cx="0" cy="13030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0800000">
            <a:off x="3571056" y="3638128"/>
            <a:ext cx="0" cy="13030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76057" y="3104728"/>
            <a:ext cx="0" cy="14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rot="10800000">
            <a:off x="5704656" y="3104728"/>
            <a:ext cx="0" cy="140439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609656" y="3104728"/>
            <a:ext cx="0" cy="183644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rot="10800000">
            <a:off x="7838256" y="3104728"/>
            <a:ext cx="0" cy="176443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70656" y="3068960"/>
            <a:ext cx="1905000" cy="57606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>
                <a:solidFill>
                  <a:srgbClr val="FFC000"/>
                </a:solidFill>
              </a:rPr>
              <a:t>CONFIG. ODBC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504256" y="3068960"/>
            <a:ext cx="1905000" cy="576064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pt-BR" sz="1400" b="1" u="none" dirty="0" smtClean="0">
                <a:solidFill>
                  <a:srgbClr val="FFC000"/>
                </a:solidFill>
              </a:rPr>
              <a:t>COMPONENTE </a:t>
            </a:r>
            <a:r>
              <a:rPr lang="pt-BR" sz="1400" b="1" u="none" dirty="0">
                <a:solidFill>
                  <a:srgbClr val="FFC000"/>
                </a:solidFill>
              </a:rPr>
              <a:t>“</a:t>
            </a:r>
            <a:r>
              <a:rPr lang="pt-BR" sz="1400" b="1" u="none" dirty="0" smtClean="0">
                <a:solidFill>
                  <a:srgbClr val="FFC000"/>
                </a:solidFill>
              </a:rPr>
              <a:t>CLIENT”</a:t>
            </a:r>
            <a:endParaRPr lang="pt-BR" sz="1400" b="1" u="none" dirty="0">
              <a:solidFill>
                <a:srgbClr val="FFC000"/>
              </a:solidFill>
            </a:endParaRPr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1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JDBC que usa a ponte de comunicação ODBC-JDBC para acessar a base pelo antigo padrão ODBC criado pela Microsoft.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O ODBC trata-se de um antigo padrão de acessibilidade desenvolvido pela Microsoft que ainda pode ser utilizado no acesso a fontes de dados legadas tais como Fox Pro, </a:t>
            </a:r>
            <a:r>
              <a:rPr lang="pt-BR" sz="2400" dirty="0" err="1" smtClean="0"/>
              <a:t>DBase</a:t>
            </a:r>
            <a:r>
              <a:rPr lang="pt-BR" sz="2400" dirty="0" smtClean="0"/>
              <a:t>, Clipper, Access,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2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Um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se enquadra no tipo 2 quando necessita de algum software complementar instalado na estação de trabalho (máquina cliente) para acessar a base de dados.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Utilizam </a:t>
            </a:r>
            <a:r>
              <a:rPr lang="pt-BR" sz="2400" dirty="0" err="1" smtClean="0"/>
              <a:t>API’s</a:t>
            </a:r>
            <a:r>
              <a:rPr lang="pt-BR" sz="2400" dirty="0" smtClean="0"/>
              <a:t> auxiliares e requerem a instalação de algum componente adicional nativo ao Sistema Operacional.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3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Tipo de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que necessita de uma API de rede via </a:t>
            </a:r>
            <a:r>
              <a:rPr lang="pt-BR" sz="2400" dirty="0" err="1" smtClean="0"/>
              <a:t>middleware</a:t>
            </a:r>
            <a:r>
              <a:rPr lang="pt-BR" sz="2400" dirty="0" smtClean="0"/>
              <a:t> geralmente instalado no próprio servidor de dados para traduzir requisições para 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desejado.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nenhum software adicional no cliente além do </a:t>
            </a:r>
            <a:r>
              <a:rPr lang="pt-BR" sz="2400" dirty="0" err="1" smtClean="0"/>
              <a:t>driver</a:t>
            </a:r>
            <a:r>
              <a:rPr lang="pt-BR" sz="2400" dirty="0" smtClean="0"/>
              <a:t> JDBC.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r>
              <a:rPr lang="pt-BR" sz="2800" dirty="0" smtClean="0"/>
              <a:t>Tipos de </a:t>
            </a:r>
            <a:r>
              <a:rPr lang="pt-BR" sz="2800" dirty="0" err="1" smtClean="0"/>
              <a:t>driver</a:t>
            </a:r>
            <a:endParaRPr lang="pt-BR" sz="2800" dirty="0" smtClean="0"/>
          </a:p>
          <a:p>
            <a:pPr lvl="1">
              <a:spcBef>
                <a:spcPts val="2400"/>
              </a:spcBef>
            </a:pPr>
            <a:r>
              <a:rPr lang="pt-BR" sz="2400" u="sng" dirty="0" smtClean="0"/>
              <a:t>Tipo 4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err="1" smtClean="0"/>
              <a:t>Driver</a:t>
            </a:r>
            <a:r>
              <a:rPr lang="pt-BR" sz="2400" dirty="0" smtClean="0"/>
              <a:t> que se comunica diretamente com o banco de dados usando puramente soquetes de rede.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É desenvolvido pelo fabricante totalmente em Java.</a:t>
            </a:r>
          </a:p>
          <a:p>
            <a:pPr lvl="1" indent="-1588">
              <a:spcBef>
                <a:spcPts val="2400"/>
              </a:spcBef>
              <a:buNone/>
            </a:pPr>
            <a:r>
              <a:rPr lang="pt-BR" sz="2400" dirty="0" smtClean="0"/>
              <a:t>Não requer código adicional do lado do cliente nem no servidor. É simples de usar e possui melhor performance que os demais tipos.</a:t>
            </a:r>
          </a:p>
          <a:p>
            <a:pPr lvl="1" indent="-1588">
              <a:spcBef>
                <a:spcPts val="2400"/>
              </a:spcBef>
              <a:buNone/>
            </a:pP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9A0F5-F849-4C78-8624-C3A50979DE44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521</TotalTime>
  <Words>727</Words>
  <Application>Microsoft Office PowerPoint</Application>
  <PresentationFormat>Apresentação na tela (4:3)</PresentationFormat>
  <Paragraphs>204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Técnica</vt:lpstr>
      <vt:lpstr>JDBC</vt:lpstr>
      <vt:lpstr>Java Data Base Conectivity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Pacote java.sql</vt:lpstr>
      <vt:lpstr>Pacote java.sql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Abrindo e fechando conexões</vt:lpstr>
      <vt:lpstr>Operações na base de dados</vt:lpstr>
      <vt:lpstr>Operações parametrizadas</vt:lpstr>
      <vt:lpstr>Transações</vt:lpstr>
      <vt:lpstr>Consultas</vt:lpstr>
      <vt:lpstr>Stored procedures</vt:lpstr>
      <vt:lpstr>Design pattern DAO/VO</vt:lpstr>
      <vt:lpstr>Projeto Final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Sandro Vieira</dc:creator>
  <cp:lastModifiedBy>Sandro</cp:lastModifiedBy>
  <cp:revision>106</cp:revision>
  <dcterms:created xsi:type="dcterms:W3CDTF">2011-12-17T14:07:49Z</dcterms:created>
  <dcterms:modified xsi:type="dcterms:W3CDTF">2012-06-06T03:54:54Z</dcterms:modified>
</cp:coreProperties>
</file>