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06" r:id="rId3"/>
    <p:sldId id="305" r:id="rId4"/>
    <p:sldId id="298" r:id="rId5"/>
    <p:sldId id="300" r:id="rId6"/>
    <p:sldId id="299" r:id="rId7"/>
    <p:sldId id="308" r:id="rId8"/>
    <p:sldId id="309" r:id="rId9"/>
    <p:sldId id="302" r:id="rId10"/>
    <p:sldId id="307" r:id="rId11"/>
    <p:sldId id="304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8" autoAdjust="0"/>
    <p:restoredTop sz="94265" autoAdjust="0"/>
  </p:normalViewPr>
  <p:slideViewPr>
    <p:cSldViewPr>
      <p:cViewPr varScale="1">
        <p:scale>
          <a:sx n="65" d="100"/>
          <a:sy n="65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5AAA69-860A-469D-BA72-A7F1A525CDC7}" type="datetimeFigureOut">
              <a:rPr lang="pt-BR"/>
              <a:pPr>
                <a:defRPr/>
              </a:pPr>
              <a:t>29/04/2012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3236A0-041D-4BA8-9C4A-2A0B15F4BA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659C12-70A5-4994-B179-3636DD77BFD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5E8A38-DD88-40EB-8F53-F5C67A7C1CEC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67ECAB-A1A3-4244-8E48-EEEBF8AC7036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F66EE2-097B-434D-8501-C98AFA519B9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7C0DB1-053C-4CA4-A66B-C13ABF22319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F66EE2-097B-434D-8501-C98AFA519B9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4D595E-27DA-4EA3-BA6C-26B49FB89403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6D183-2A20-40A7-A559-1163292AD108}" type="datetime1">
              <a:rPr lang="pt-BR" smtClean="0"/>
              <a:pPr>
                <a:defRPr/>
              </a:pPr>
              <a:t>29/04/2012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8DBF4-A9E6-4EDF-9D92-C81B98937D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561AD-BC1A-431B-8386-A7DBF95E3BD5}" type="datetime1">
              <a:rPr lang="pt-BR" smtClean="0"/>
              <a:pPr>
                <a:defRPr/>
              </a:pPr>
              <a:t>29/04/2012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56D4D-2BF6-47D2-84E0-BFEAC1DAC3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C78E-1D9E-42C7-94F4-3775C0C02271}" type="datetime1">
              <a:rPr lang="pt-BR" smtClean="0"/>
              <a:pPr>
                <a:defRPr/>
              </a:pPr>
              <a:t>29/04/2012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8DA97-EB04-411E-A3F5-E566A3BD67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161F1-8DD6-4BE8-B1FA-EF19470D0C98}" type="datetime1">
              <a:rPr lang="pt-BR" smtClean="0"/>
              <a:pPr>
                <a:defRPr/>
              </a:pPr>
              <a:t>29/04/2012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CC508-E2A8-4506-8DBC-E8C74C965D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B76DB-E773-4A87-BC0D-6FC7ECE68613}" type="datetime1">
              <a:rPr lang="pt-BR" smtClean="0"/>
              <a:pPr>
                <a:defRPr/>
              </a:pPr>
              <a:t>29/04/2012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42C3D-0A42-477F-B693-7E15501F3F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64C3D-2856-414F-B49F-40158F031E5A}" type="datetime1">
              <a:rPr lang="pt-BR" smtClean="0"/>
              <a:pPr>
                <a:defRPr/>
              </a:pPr>
              <a:t>29/04/2012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15361-86F7-4DC8-9495-BF4B7A0687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7863A-5955-4F21-9333-DD8A5D0FF839}" type="datetime1">
              <a:rPr lang="pt-BR" smtClean="0"/>
              <a:pPr>
                <a:defRPr/>
              </a:pPr>
              <a:t>29/04/2012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7DD5-29C1-4040-BB30-E63417F810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8A376-9422-4724-B10E-A27F8268160C}" type="datetime1">
              <a:rPr lang="pt-BR" smtClean="0"/>
              <a:pPr>
                <a:defRPr/>
              </a:pPr>
              <a:t>29/04/2012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EBD87-78DC-4536-B872-5342527607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16BDA-2E48-4E6F-892A-2F47416DFB76}" type="datetime1">
              <a:rPr lang="pt-BR" smtClean="0"/>
              <a:pPr>
                <a:defRPr/>
              </a:pPr>
              <a:t>29/04/2012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2CFD0-CB5E-4DA8-BCB2-04AD10D09F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57909-494D-4E2F-8BBF-E4E9B4417C21}" type="datetime1">
              <a:rPr lang="pt-BR" smtClean="0"/>
              <a:pPr>
                <a:defRPr/>
              </a:pPr>
              <a:t>29/04/2012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4D3FD-B727-46CD-A219-0162CC85B7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F14EE-2F31-4992-8F2A-BCB72E76EDAF}" type="datetime1">
              <a:rPr lang="pt-BR" smtClean="0"/>
              <a:pPr>
                <a:defRPr/>
              </a:pPr>
              <a:t>29/04/2012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227ED-A01D-465C-B650-328E66BC5D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D6EDE9-F6BF-45EB-8DF2-9BD4F243FCD8}" type="datetime1">
              <a:rPr lang="pt-BR" smtClean="0"/>
              <a:pPr>
                <a:defRPr/>
              </a:pPr>
              <a:t>29/04/2012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8A8F3B-D4F5-4BF1-A061-78097701209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37" r:id="rId2"/>
    <p:sldLayoutId id="2147483844" r:id="rId3"/>
    <p:sldLayoutId id="2147483838" r:id="rId4"/>
    <p:sldLayoutId id="2147483845" r:id="rId5"/>
    <p:sldLayoutId id="2147483839" r:id="rId6"/>
    <p:sldLayoutId id="2147483840" r:id="rId7"/>
    <p:sldLayoutId id="2147483846" r:id="rId8"/>
    <p:sldLayoutId id="2147483847" r:id="rId9"/>
    <p:sldLayoutId id="2147483841" r:id="rId10"/>
    <p:sldLayoutId id="214748384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Arquivos JAR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/>
          <a:lstStyle/>
          <a:p>
            <a:r>
              <a:rPr lang="pt-BR" dirty="0" err="1" smtClean="0"/>
              <a:t>Classpath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1252735"/>
          </a:xfrm>
          <a:ln>
            <a:noFill/>
          </a:ln>
        </p:spPr>
        <p:txBody>
          <a:bodyPr/>
          <a:lstStyle/>
          <a:p>
            <a:r>
              <a:rPr lang="pt-BR" sz="2400" dirty="0" smtClean="0"/>
              <a:t>Aplicações desenvolvidas em Java em geral são compostas por diversos arquivos JAR. </a:t>
            </a:r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8064" y="2852936"/>
            <a:ext cx="3240360" cy="3273227"/>
          </a:xfrm>
          <a:ln>
            <a:noFill/>
          </a:ln>
        </p:spPr>
        <p:txBody>
          <a:bodyPr/>
          <a:lstStyle/>
          <a:p>
            <a:r>
              <a:rPr lang="pt-BR" sz="2400" dirty="0" smtClean="0"/>
              <a:t>Muitos destes arquivos tratam-se de bibliotecas utilitárias que são </a:t>
            </a:r>
            <a:r>
              <a:rPr lang="pt-BR" sz="2400" dirty="0" smtClean="0"/>
              <a:t>distribuídas de forma </a:t>
            </a:r>
            <a:r>
              <a:rPr lang="pt-BR" sz="2400" i="1" dirty="0" smtClean="0"/>
              <a:t>open source</a:t>
            </a:r>
            <a:r>
              <a:rPr lang="pt-BR" sz="2400" dirty="0" smtClean="0"/>
              <a:t> na </a:t>
            </a:r>
            <a:r>
              <a:rPr lang="pt-BR" sz="2400" dirty="0" smtClean="0"/>
              <a:t>Internet.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15361-86F7-4DC8-9495-BF4B7A06873E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6" name="Imagem 5" descr="app-stru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996952"/>
            <a:ext cx="4658245" cy="3148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Classpath</a:t>
            </a:r>
            <a:endParaRPr lang="pt-BR" dirty="0" smtClean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Ao compilar e executar classes que dependam de bibliotecas externas, devemos informar o caminho de cada um dos arquivos JAR envolvidos através do argumento em linha de comando </a:t>
            </a:r>
            <a:r>
              <a:rPr lang="pt-BR" sz="2400" b="1" dirty="0" smtClean="0">
                <a:solidFill>
                  <a:srgbClr val="FFC000"/>
                </a:solidFill>
              </a:rPr>
              <a:t>-</a:t>
            </a:r>
            <a:r>
              <a:rPr lang="pt-BR" sz="2400" b="1" dirty="0" err="1" smtClean="0">
                <a:solidFill>
                  <a:srgbClr val="FFC000"/>
                </a:solidFill>
              </a:rPr>
              <a:t>classpath</a:t>
            </a:r>
            <a:r>
              <a:rPr lang="pt-BR" sz="2400" dirty="0" smtClean="0"/>
              <a:t>, ou simplesmente </a:t>
            </a:r>
            <a:r>
              <a:rPr lang="pt-BR" sz="2400" b="1" dirty="0" smtClean="0">
                <a:solidFill>
                  <a:srgbClr val="FFC000"/>
                </a:solidFill>
              </a:rPr>
              <a:t>-</a:t>
            </a:r>
            <a:r>
              <a:rPr lang="pt-BR" sz="2400" b="1" dirty="0" err="1" smtClean="0">
                <a:solidFill>
                  <a:srgbClr val="FFC000"/>
                </a:solidFill>
              </a:rPr>
              <a:t>cp</a:t>
            </a:r>
            <a:endParaRPr lang="pt-BR" sz="2400" dirty="0" smtClean="0"/>
          </a:p>
          <a:p>
            <a:r>
              <a:rPr lang="pt-BR" sz="2400" dirty="0" smtClean="0"/>
              <a:t>X</a:t>
            </a:r>
          </a:p>
          <a:p>
            <a:endParaRPr lang="pt-BR" sz="2400" b="1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JAR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Características do arquivo JAR</a:t>
            </a:r>
          </a:p>
          <a:p>
            <a:r>
              <a:rPr lang="pt-BR" dirty="0" smtClean="0"/>
              <a:t>O arquivo MANIFEST.MF</a:t>
            </a:r>
          </a:p>
          <a:p>
            <a:r>
              <a:rPr lang="pt-BR" dirty="0" smtClean="0"/>
              <a:t>Como criar um arquivo JAR</a:t>
            </a:r>
          </a:p>
          <a:p>
            <a:r>
              <a:rPr lang="pt-BR" dirty="0" smtClean="0"/>
              <a:t>O atributo </a:t>
            </a:r>
            <a:r>
              <a:rPr lang="pt-BR" dirty="0" err="1" smtClean="0"/>
              <a:t>Main-Class</a:t>
            </a:r>
            <a:endParaRPr lang="pt-BR" dirty="0" smtClean="0"/>
          </a:p>
          <a:p>
            <a:r>
              <a:rPr lang="pt-BR" dirty="0" smtClean="0"/>
              <a:t>Executando um arquivo JAR</a:t>
            </a:r>
          </a:p>
          <a:p>
            <a:r>
              <a:rPr lang="pt-BR" dirty="0" smtClean="0"/>
              <a:t>Extraindo arquivos de um JAR</a:t>
            </a:r>
          </a:p>
          <a:p>
            <a:r>
              <a:rPr lang="pt-BR" dirty="0" err="1" smtClean="0"/>
              <a:t>Classpath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15361-86F7-4DC8-9495-BF4B7A06873E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Ao fim do projeto, quando todas as classes já estão prontas e sua aplicação funcionando corretamente, devemos dar início ao processo de </a:t>
            </a:r>
            <a:r>
              <a:rPr lang="pt-BR" sz="2400" b="1" dirty="0" smtClean="0">
                <a:solidFill>
                  <a:srgbClr val="FFC000"/>
                </a:solidFill>
              </a:rPr>
              <a:t>implantação</a:t>
            </a:r>
            <a:r>
              <a:rPr lang="pt-BR" sz="2400" dirty="0" smtClean="0"/>
              <a:t>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 implantação de uma aplicação consiste em mover os arquivos que compõem o projeto para a máquina final onde ela será executada.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Uma das maneiras de fazer isto é através da criação de </a:t>
            </a:r>
            <a:r>
              <a:rPr lang="pt-BR" sz="2400" b="1" dirty="0" smtClean="0">
                <a:solidFill>
                  <a:srgbClr val="FFC000"/>
                </a:solidFill>
              </a:rPr>
              <a:t>arquivos JAR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Características do arquivo JAR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520" y="1561058"/>
            <a:ext cx="3960440" cy="4820270"/>
          </a:xfrm>
        </p:spPr>
        <p:txBody>
          <a:bodyPr/>
          <a:lstStyle/>
          <a:p>
            <a:r>
              <a:rPr lang="pt-BR" sz="2200" dirty="0" smtClean="0"/>
              <a:t>Um arquivo JAR é simplesmente um conjunto de classes Java compiladas (.</a:t>
            </a:r>
            <a:r>
              <a:rPr lang="pt-BR" sz="2200" dirty="0" err="1" smtClean="0"/>
              <a:t>class</a:t>
            </a:r>
            <a:r>
              <a:rPr lang="pt-BR" sz="2200" dirty="0" smtClean="0"/>
              <a:t>) compactadas e organizadas em um arquivo com o padrão ZIP.</a:t>
            </a:r>
          </a:p>
          <a:p>
            <a:endParaRPr lang="pt-BR" sz="2200" dirty="0" smtClean="0"/>
          </a:p>
          <a:p>
            <a:r>
              <a:rPr lang="pt-BR" sz="2200" dirty="0" smtClean="0"/>
              <a:t>Outros tipos de arquivos podem ser adicionados ao arquivo JAR como imagens, arquivos texto, etc.</a:t>
            </a:r>
          </a:p>
        </p:txBody>
      </p:sp>
      <p:pic>
        <p:nvPicPr>
          <p:cNvPr id="6" name="Espaço Reservado para Conteúdo 5" descr="jar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355976" y="1556792"/>
            <a:ext cx="4176464" cy="4820007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Como criar um arquivo JAR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 criação de arquivos JAR pode ser realizado manualmente por qualquer ferramenta de compactação compatível com o formato ZIP sempre respeitando a nomenclatura de pacotes das classes.</a:t>
            </a:r>
          </a:p>
          <a:p>
            <a:r>
              <a:rPr lang="pt-BR" sz="2400" dirty="0" smtClean="0"/>
              <a:t>O JDK possui uma ferramenta criada especificamente para gerar arquivos JAR:</a:t>
            </a:r>
          </a:p>
          <a:p>
            <a:pPr marL="0" indent="0" algn="ctr"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r>
              <a:rPr lang="pt-BR" sz="2400" dirty="0" smtClean="0">
                <a:solidFill>
                  <a:srgbClr val="FFC000"/>
                </a:solidFill>
              </a:rPr>
              <a:t>  -</a:t>
            </a:r>
            <a:r>
              <a:rPr lang="pt-BR" sz="2400" dirty="0" err="1" smtClean="0">
                <a:solidFill>
                  <a:srgbClr val="FFC000"/>
                </a:solidFill>
              </a:rPr>
              <a:t>cvf</a:t>
            </a:r>
            <a:r>
              <a:rPr lang="pt-BR" sz="2400" dirty="0" smtClean="0">
                <a:solidFill>
                  <a:srgbClr val="FFC000"/>
                </a:solidFill>
              </a:rPr>
              <a:t>  C:\dist\tabajara.jar  -C  C:\src  .</a:t>
            </a:r>
            <a:endParaRPr lang="pt-BR" sz="2400" dirty="0" smtClean="0">
              <a:solidFill>
                <a:srgbClr val="FFC000"/>
              </a:solidFill>
            </a:endParaRPr>
          </a:p>
          <a:p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3743908" y="4113076"/>
            <a:ext cx="360040" cy="244827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6048164" y="4905165"/>
            <a:ext cx="360040" cy="86409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8"/>
          <p:cNvSpPr txBox="1"/>
          <p:nvPr/>
        </p:nvSpPr>
        <p:spPr>
          <a:xfrm>
            <a:off x="2990483" y="5589240"/>
            <a:ext cx="19415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Nome do arquivo</a:t>
            </a:r>
          </a:p>
          <a:p>
            <a:pPr algn="ctr"/>
            <a:r>
              <a:rPr lang="pt-BR" dirty="0" smtClean="0"/>
              <a:t>JAR a ser criado</a:t>
            </a:r>
          </a:p>
        </p:txBody>
      </p:sp>
      <p:sp>
        <p:nvSpPr>
          <p:cNvPr id="8" name="CaixaDeTexto 8"/>
          <p:cNvSpPr txBox="1"/>
          <p:nvPr/>
        </p:nvSpPr>
        <p:spPr>
          <a:xfrm>
            <a:off x="5006708" y="5589240"/>
            <a:ext cx="24456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Pasta base contendo</a:t>
            </a:r>
          </a:p>
          <a:p>
            <a:pPr algn="ctr"/>
            <a:r>
              <a:rPr lang="pt-BR" dirty="0" smtClean="0"/>
              <a:t>o código compilado</a:t>
            </a:r>
          </a:p>
          <a:p>
            <a:pPr algn="ctr"/>
            <a:r>
              <a:rPr lang="pt-BR" dirty="0" smtClean="0"/>
              <a:t>de sua </a:t>
            </a:r>
            <a:r>
              <a:rPr lang="pt-BR" dirty="0" smtClean="0"/>
              <a:t>aplicação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Conteúdo 8" descr="manifes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80112" y="1628800"/>
            <a:ext cx="2701430" cy="1843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arquivo MANIFEST.MF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690864" cy="2404864"/>
          </a:xfrm>
        </p:spPr>
        <p:txBody>
          <a:bodyPr/>
          <a:lstStyle/>
          <a:p>
            <a:r>
              <a:rPr lang="pt-BR" sz="2400" dirty="0" smtClean="0"/>
              <a:t>Embora não seja obrigatório, arquivos JAR em geral possuem um arquivo interno </a:t>
            </a:r>
            <a:r>
              <a:rPr lang="pt-BR" sz="2400" dirty="0" smtClean="0">
                <a:solidFill>
                  <a:srgbClr val="FFC000"/>
                </a:solidFill>
              </a:rPr>
              <a:t>META-INF/</a:t>
            </a:r>
            <a:r>
              <a:rPr lang="pt-BR" sz="2400" b="1" u="sng" dirty="0" smtClean="0">
                <a:solidFill>
                  <a:srgbClr val="FFC000"/>
                </a:solidFill>
              </a:rPr>
              <a:t>MANIFEST.MF</a:t>
            </a:r>
            <a:r>
              <a:rPr lang="pt-BR" sz="2400" dirty="0" smtClean="0"/>
              <a:t> chamado simplesmente de manifesto.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6372200" y="2996952"/>
            <a:ext cx="1728192" cy="3600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467544" y="4005064"/>
            <a:ext cx="7992888" cy="2121099"/>
          </a:xfrm>
        </p:spPr>
        <p:txBody>
          <a:bodyPr/>
          <a:lstStyle/>
          <a:p>
            <a:r>
              <a:rPr lang="pt-BR" sz="2400" dirty="0" smtClean="0"/>
              <a:t>O manifesto é um arquivo texto contendo </a:t>
            </a:r>
            <a:r>
              <a:rPr lang="pt-BR" sz="2400" dirty="0" smtClean="0"/>
              <a:t>informações adicionais sobre as classes empacotadas no JAR tais como versão da aplicação, autor e outros.</a:t>
            </a:r>
            <a:endParaRPr lang="pt-BR" sz="2400" dirty="0" smtClean="0"/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arquivo MANIFEST.MF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99176" cy="2044823"/>
          </a:xfrm>
        </p:spPr>
        <p:txBody>
          <a:bodyPr/>
          <a:lstStyle/>
          <a:p>
            <a:r>
              <a:rPr lang="pt-BR" sz="2800" dirty="0" smtClean="0"/>
              <a:t>O atributo </a:t>
            </a:r>
            <a:r>
              <a:rPr lang="pt-BR" sz="2800" dirty="0" err="1" smtClean="0"/>
              <a:t>Main-Class</a:t>
            </a:r>
            <a:endParaRPr lang="pt-BR" sz="2800" dirty="0" smtClean="0"/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Ao gerar um arquivo JAR executável (que possui o método </a:t>
            </a:r>
            <a:r>
              <a:rPr lang="pt-BR" sz="2400" i="1" dirty="0" err="1" smtClean="0"/>
              <a:t>main</a:t>
            </a:r>
            <a:r>
              <a:rPr lang="pt-BR" sz="2400" dirty="0" smtClean="0"/>
              <a:t> em alguma de suas classes) podemos utilizar o manifesto para indicar qual é a classe que contem o método </a:t>
            </a:r>
            <a:r>
              <a:rPr lang="pt-BR" sz="2400" dirty="0" err="1" smtClean="0"/>
              <a:t>main</a:t>
            </a:r>
            <a:r>
              <a:rPr lang="pt-BR" sz="2400" dirty="0" smtClean="0"/>
              <a:t> facilitando sua execução.</a:t>
            </a:r>
            <a:endParaRPr lang="pt-BR" sz="2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724000" y="4830018"/>
            <a:ext cx="6944344" cy="1551310"/>
          </a:xfrm>
        </p:spPr>
        <p:txBody>
          <a:bodyPr/>
          <a:lstStyle/>
          <a:p>
            <a:pPr marL="900113" indent="0">
              <a:spcBef>
                <a:spcPts val="0"/>
              </a:spcBef>
              <a:buNone/>
            </a:pPr>
            <a:r>
              <a:rPr lang="pt-BR" sz="2000" dirty="0" err="1" smtClean="0"/>
              <a:t>Implementation-Version</a:t>
            </a:r>
            <a:r>
              <a:rPr lang="pt-BR" sz="2000" dirty="0" smtClean="0"/>
              <a:t>: 1.2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000" dirty="0" err="1" smtClean="0"/>
              <a:t>Implementation-Vendor</a:t>
            </a:r>
            <a:r>
              <a:rPr lang="pt-BR" sz="2000" dirty="0" smtClean="0"/>
              <a:t>: Impacta Tecnologia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000" b="1" dirty="0" err="1" smtClean="0">
                <a:solidFill>
                  <a:srgbClr val="FFC000"/>
                </a:solidFill>
              </a:rPr>
              <a:t>Main-Class</a:t>
            </a:r>
            <a:r>
              <a:rPr lang="pt-BR" sz="2000" dirty="0" smtClean="0"/>
              <a:t>: </a:t>
            </a:r>
            <a:r>
              <a:rPr lang="pt-BR" sz="2000" u="sng" dirty="0" smtClean="0"/>
              <a:t>br.com.tabajara.banking.Start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000" dirty="0" err="1" smtClean="0"/>
              <a:t>Created-By</a:t>
            </a:r>
            <a:r>
              <a:rPr lang="pt-BR" sz="2000" dirty="0" smtClean="0"/>
              <a:t>: </a:t>
            </a:r>
            <a:r>
              <a:rPr lang="en-US" sz="2000" dirty="0" smtClean="0"/>
              <a:t>1.6.0_22 (Sun Microsystems Inc</a:t>
            </a:r>
            <a:r>
              <a:rPr lang="en-US" sz="2000" dirty="0" smtClean="0"/>
              <a:t>.)</a:t>
            </a: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arquivo MANIFEST.MF</a:t>
            </a:r>
            <a:endParaRPr lang="pt-BR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756792"/>
          </a:xfrm>
        </p:spPr>
        <p:txBody>
          <a:bodyPr/>
          <a:lstStyle/>
          <a:p>
            <a:r>
              <a:rPr lang="pt-BR" sz="2400" dirty="0" smtClean="0"/>
              <a:t>Para customizar o seu manifesto, utilize a sintaxe abaixo:</a:t>
            </a:r>
          </a:p>
          <a:p>
            <a:pPr marL="0" indent="0" algn="ctr"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r>
              <a:rPr lang="pt-BR" sz="2400" dirty="0" smtClean="0">
                <a:solidFill>
                  <a:srgbClr val="FFC000"/>
                </a:solidFill>
              </a:rPr>
              <a:t>  -</a:t>
            </a:r>
            <a:r>
              <a:rPr lang="pt-BR" sz="2400" dirty="0" err="1" smtClean="0">
                <a:solidFill>
                  <a:srgbClr val="FFC000"/>
                </a:solidFill>
              </a:rPr>
              <a:t>cvf</a:t>
            </a:r>
            <a:r>
              <a:rPr lang="pt-BR" sz="2400" u="sng" dirty="0" err="1" smtClean="0">
                <a:solidFill>
                  <a:srgbClr val="FFC000"/>
                </a:solidFill>
              </a:rPr>
              <a:t>m</a:t>
            </a:r>
            <a:r>
              <a:rPr lang="pt-BR" sz="2400" dirty="0" smtClean="0">
                <a:solidFill>
                  <a:srgbClr val="FFC000"/>
                </a:solidFill>
              </a:rPr>
              <a:t>  tabajara.</a:t>
            </a: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r>
              <a:rPr lang="pt-BR" sz="2400" dirty="0" smtClean="0">
                <a:solidFill>
                  <a:srgbClr val="FFC000"/>
                </a:solidFill>
              </a:rPr>
              <a:t>  C:\rascunho.txt  -C  C:\src  .</a:t>
            </a:r>
            <a:endParaRPr lang="pt-BR" sz="24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4716016" y="2564904"/>
            <a:ext cx="360040" cy="194421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8"/>
          <p:cNvSpPr txBox="1"/>
          <p:nvPr/>
        </p:nvSpPr>
        <p:spPr>
          <a:xfrm>
            <a:off x="3489220" y="3789040"/>
            <a:ext cx="27389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Arquivo contendo </a:t>
            </a:r>
            <a:r>
              <a:rPr lang="pt-BR" dirty="0" smtClean="0"/>
              <a:t>o texto a ser adicionado ao manifesto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Executando um arquivo JAR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2548880"/>
          </a:xfrm>
        </p:spPr>
        <p:txBody>
          <a:bodyPr/>
          <a:lstStyle/>
          <a:p>
            <a:r>
              <a:rPr lang="pt-BR" sz="2400" dirty="0" smtClean="0"/>
              <a:t>Desta forma, podemos executar a aplicação utilizando a sintaxe abaixo:</a:t>
            </a:r>
          </a:p>
          <a:p>
            <a:pPr marL="0" indent="0" algn="ctr"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  -</a:t>
            </a: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r>
              <a:rPr lang="pt-BR" sz="2400" dirty="0" smtClean="0">
                <a:solidFill>
                  <a:srgbClr val="FFC000"/>
                </a:solidFill>
              </a:rPr>
              <a:t>  tabajara.</a:t>
            </a: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endParaRPr lang="pt-BR" sz="24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6" name="Espaço Reservado para Conteúdo 5" descr="jar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356000" y="1555200"/>
            <a:ext cx="4180535" cy="4824705"/>
          </a:xfrm>
        </p:spPr>
      </p:pic>
      <p:grpSp>
        <p:nvGrpSpPr>
          <p:cNvPr id="21" name="Grupo 20"/>
          <p:cNvGrpSpPr/>
          <p:nvPr/>
        </p:nvGrpSpPr>
        <p:grpSpPr>
          <a:xfrm>
            <a:off x="1482742" y="4509120"/>
            <a:ext cx="4241386" cy="1080120"/>
            <a:chOff x="1482742" y="4441672"/>
            <a:chExt cx="4241386" cy="1080120"/>
          </a:xfrm>
        </p:grpSpPr>
        <p:sp>
          <p:nvSpPr>
            <p:cNvPr id="7" name="CaixaDeTexto 8"/>
            <p:cNvSpPr txBox="1"/>
            <p:nvPr/>
          </p:nvSpPr>
          <p:spPr>
            <a:xfrm>
              <a:off x="1482742" y="4441672"/>
              <a:ext cx="27815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/>
                <a:t>Classe contendo o método </a:t>
              </a:r>
              <a:r>
                <a:rPr lang="pt-BR" sz="1400" b="1" dirty="0" err="1" smtClean="0">
                  <a:solidFill>
                    <a:srgbClr val="FFC000"/>
                  </a:solidFill>
                </a:rPr>
                <a:t>main</a:t>
              </a:r>
              <a:endParaRPr lang="pt-BR" sz="14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9" name="Conector reto 104"/>
            <p:cNvCxnSpPr/>
            <p:nvPr/>
          </p:nvCxnSpPr>
          <p:spPr>
            <a:xfrm flipH="1">
              <a:off x="3779912" y="5520082"/>
              <a:ext cx="576066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105"/>
            <p:cNvCxnSpPr/>
            <p:nvPr/>
          </p:nvCxnSpPr>
          <p:spPr>
            <a:xfrm>
              <a:off x="3779912" y="4745852"/>
              <a:ext cx="0" cy="7759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04"/>
            <p:cNvCxnSpPr/>
            <p:nvPr/>
          </p:nvCxnSpPr>
          <p:spPr>
            <a:xfrm flipH="1">
              <a:off x="4355976" y="5517232"/>
              <a:ext cx="1368152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482526" y="5157192"/>
            <a:ext cx="4665538" cy="864096"/>
            <a:chOff x="1418630" y="4441672"/>
            <a:chExt cx="4665538" cy="864096"/>
          </a:xfrm>
        </p:grpSpPr>
        <p:sp>
          <p:nvSpPr>
            <p:cNvPr id="30" name="CaixaDeTexto 8"/>
            <p:cNvSpPr txBox="1"/>
            <p:nvPr/>
          </p:nvSpPr>
          <p:spPr>
            <a:xfrm>
              <a:off x="1418630" y="4441672"/>
              <a:ext cx="290977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/>
                <a:t>Manifesto informando qual é a</a:t>
              </a:r>
            </a:p>
            <a:p>
              <a:pPr algn="ctr"/>
              <a:r>
                <a:rPr lang="pt-BR" sz="1400" dirty="0" smtClean="0"/>
                <a:t>class</a:t>
              </a:r>
              <a:r>
                <a:rPr lang="pt-BR" sz="1400" dirty="0" smtClean="0"/>
                <a:t>e que contem o método </a:t>
              </a:r>
              <a:r>
                <a:rPr lang="pt-BR" sz="1400" dirty="0" err="1" smtClean="0"/>
                <a:t>main</a:t>
              </a:r>
              <a:endParaRPr lang="pt-BR" sz="1400" dirty="0" smtClean="0"/>
            </a:p>
          </p:txBody>
        </p:sp>
        <p:cxnSp>
          <p:nvCxnSpPr>
            <p:cNvPr id="31" name="Conector reto 104"/>
            <p:cNvCxnSpPr/>
            <p:nvPr/>
          </p:nvCxnSpPr>
          <p:spPr>
            <a:xfrm flipH="1">
              <a:off x="2915816" y="5305768"/>
              <a:ext cx="237626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105"/>
            <p:cNvCxnSpPr/>
            <p:nvPr/>
          </p:nvCxnSpPr>
          <p:spPr>
            <a:xfrm>
              <a:off x="2915816" y="4969000"/>
              <a:ext cx="0" cy="3367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104"/>
            <p:cNvCxnSpPr/>
            <p:nvPr/>
          </p:nvCxnSpPr>
          <p:spPr>
            <a:xfrm flipH="1">
              <a:off x="5292080" y="5305768"/>
              <a:ext cx="792088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1482</TotalTime>
  <Words>485</Words>
  <Application>Microsoft Office PowerPoint</Application>
  <PresentationFormat>Apresentação na tela (4:3)</PresentationFormat>
  <Paragraphs>78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Técnica</vt:lpstr>
      <vt:lpstr>Arquivos JAR</vt:lpstr>
      <vt:lpstr>Arquivos JAR</vt:lpstr>
      <vt:lpstr>Introdução</vt:lpstr>
      <vt:lpstr>Características do arquivo JAR</vt:lpstr>
      <vt:lpstr>Como criar um arquivo JAR</vt:lpstr>
      <vt:lpstr>O arquivo MANIFEST.MF</vt:lpstr>
      <vt:lpstr>O arquivo MANIFEST.MF</vt:lpstr>
      <vt:lpstr>O arquivo MANIFEST.MF</vt:lpstr>
      <vt:lpstr>Executando um arquivo JAR</vt:lpstr>
      <vt:lpstr>Classpath</vt:lpstr>
      <vt:lpstr>Classpath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</dc:title>
  <dc:creator>Sandro Vieira</dc:creator>
  <cp:lastModifiedBy>Sandro</cp:lastModifiedBy>
  <cp:revision>113</cp:revision>
  <dcterms:created xsi:type="dcterms:W3CDTF">2011-12-17T14:07:49Z</dcterms:created>
  <dcterms:modified xsi:type="dcterms:W3CDTF">2012-04-30T04:36:53Z</dcterms:modified>
</cp:coreProperties>
</file>