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5" r:id="rId3"/>
    <p:sldId id="316" r:id="rId4"/>
    <p:sldId id="305" r:id="rId5"/>
    <p:sldId id="339" r:id="rId6"/>
    <p:sldId id="318" r:id="rId7"/>
    <p:sldId id="320" r:id="rId8"/>
    <p:sldId id="321" r:id="rId9"/>
    <p:sldId id="319" r:id="rId10"/>
    <p:sldId id="322" r:id="rId11"/>
    <p:sldId id="306" r:id="rId12"/>
    <p:sldId id="340" r:id="rId13"/>
    <p:sldId id="307" r:id="rId14"/>
    <p:sldId id="368" r:id="rId15"/>
    <p:sldId id="326" r:id="rId16"/>
    <p:sldId id="328" r:id="rId17"/>
    <p:sldId id="329" r:id="rId18"/>
    <p:sldId id="327" r:id="rId19"/>
    <p:sldId id="308" r:id="rId20"/>
    <p:sldId id="330" r:id="rId21"/>
    <p:sldId id="341" r:id="rId22"/>
    <p:sldId id="333" r:id="rId23"/>
    <p:sldId id="331" r:id="rId24"/>
    <p:sldId id="334" r:id="rId25"/>
    <p:sldId id="338" r:id="rId26"/>
    <p:sldId id="337" r:id="rId27"/>
    <p:sldId id="336" r:id="rId28"/>
    <p:sldId id="335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10" r:id="rId41"/>
    <p:sldId id="353" r:id="rId42"/>
    <p:sldId id="354" r:id="rId43"/>
    <p:sldId id="311" r:id="rId44"/>
    <p:sldId id="355" r:id="rId45"/>
    <p:sldId id="356" r:id="rId46"/>
    <p:sldId id="357" r:id="rId47"/>
    <p:sldId id="358" r:id="rId48"/>
    <p:sldId id="359" r:id="rId49"/>
    <p:sldId id="312" r:id="rId50"/>
    <p:sldId id="361" r:id="rId51"/>
    <p:sldId id="360" r:id="rId52"/>
    <p:sldId id="362" r:id="rId53"/>
    <p:sldId id="363" r:id="rId54"/>
    <p:sldId id="364" r:id="rId55"/>
    <p:sldId id="365" r:id="rId56"/>
    <p:sldId id="366" r:id="rId57"/>
    <p:sldId id="367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6696" autoAdjust="0"/>
    <p:restoredTop sz="86432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16/06/2012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ojdbc6.jar (antigo </a:t>
            </a:r>
            <a:r>
              <a:rPr lang="pt-BR" sz="2200" i="1" dirty="0" smtClean="0"/>
              <a:t>classes12.jar</a:t>
            </a:r>
            <a:r>
              <a:rPr lang="pt-BR" sz="2200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571876"/>
          <a:ext cx="1944216" cy="6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622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7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600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7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680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72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759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43306" y="3571876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43306" y="5118574"/>
          <a:ext cx="1944216" cy="73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49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998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62"/>
          <p:cNvGrpSpPr/>
          <p:nvPr/>
        </p:nvGrpSpPr>
        <p:grpSpPr>
          <a:xfrm rot="16200000" flipH="1">
            <a:off x="2516923" y="4398257"/>
            <a:ext cx="1373853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1321968" y="3107926"/>
            <a:ext cx="9279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557405"/>
          <a:ext cx="1944216" cy="7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8841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4531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143372" y="3071810"/>
            <a:ext cx="1000132" cy="1588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rot="5400000" flipH="1" flipV="1">
            <a:off x="4215604" y="4714884"/>
            <a:ext cx="856462" cy="794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3" name="Group 62"/>
          <p:cNvGrpSpPr/>
          <p:nvPr/>
        </p:nvGrpSpPr>
        <p:grpSpPr>
          <a:xfrm rot="16200000">
            <a:off x="2520915" y="2599768"/>
            <a:ext cx="1365871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9" name="Group 62"/>
          <p:cNvGrpSpPr/>
          <p:nvPr/>
        </p:nvGrpSpPr>
        <p:grpSpPr>
          <a:xfrm rot="16200000" flipV="1">
            <a:off x="5368933" y="2497741"/>
            <a:ext cx="1430470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2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  <a:endParaRPr lang="pt-BR" sz="2200" dirty="0" smtClean="0">
              <a:solidFill>
                <a:srgbClr val="FFC000"/>
              </a:solidFill>
            </a:endParaRP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marL="3175" indent="-3175">
              <a:buNone/>
            </a:pPr>
            <a:endParaRPr lang="pt-BR" sz="2200" dirty="0" smtClean="0"/>
          </a:p>
          <a:p>
            <a:pPr marL="3175"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marL="3175" indent="-3175" algn="ctr">
              <a:buNone/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com.microsoft.sqlserver.jdbc.SQLServerDriver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  <a:endParaRPr lang="pt-BR" sz="22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oracle</a:t>
            </a:r>
            <a:r>
              <a:rPr lang="pt-BR" sz="2200" dirty="0" smtClean="0"/>
              <a:t>.</a:t>
            </a:r>
            <a:r>
              <a:rPr lang="pt-BR" sz="2200" dirty="0" err="1" smtClean="0"/>
              <a:t>jdbc</a:t>
            </a:r>
            <a:r>
              <a:rPr lang="pt-BR" sz="2200" dirty="0" smtClean="0"/>
              <a:t>.</a:t>
            </a:r>
            <a:r>
              <a:rPr lang="pt-BR" sz="2200" dirty="0" err="1" smtClean="0"/>
              <a:t>driver</a:t>
            </a:r>
            <a:r>
              <a:rPr lang="pt-BR" sz="2200" dirty="0" smtClean="0"/>
              <a:t>.</a:t>
            </a:r>
            <a:r>
              <a:rPr lang="pt-BR" sz="2200" dirty="0" err="1" smtClean="0"/>
              <a:t>OracleDriver</a:t>
            </a:r>
            <a:r>
              <a:rPr lang="pt-BR" sz="2200" dirty="0" smtClean="0">
                <a:solidFill>
                  <a:srgbClr val="FFC000"/>
                </a:solidFill>
              </a:rPr>
              <a:t>”);</a:t>
            </a:r>
            <a:endParaRPr lang="pt-BR" sz="22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i="1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	System.</a:t>
            </a:r>
            <a:r>
              <a:rPr lang="pt-BR" sz="2200" i="1" dirty="0" err="1" smtClean="0">
                <a:solidFill>
                  <a:srgbClr val="FFC000"/>
                </a:solidFill>
              </a:rPr>
              <a:t>out</a:t>
            </a:r>
            <a:r>
              <a:rPr lang="pt-BR" sz="2200" dirty="0" err="1" smtClean="0">
                <a:solidFill>
                  <a:srgbClr val="FFC000"/>
                </a:solidFill>
              </a:rPr>
              <a:t>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i="1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://servidor:3306/database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jdbc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  <a:latin typeface="FixedSys"/>
              </a:rPr>
              <a:t>thin</a:t>
            </a:r>
            <a:r>
              <a:rPr lang="pt-BR" sz="2000" dirty="0" smtClean="0">
                <a:solidFill>
                  <a:srgbClr val="FFC000"/>
                </a:solidFill>
                <a:latin typeface="FixedSys"/>
              </a:rPr>
              <a:t>:@servidor:1521:instancia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3563888" y="3932857"/>
            <a:ext cx="3456384" cy="1368351"/>
            <a:chOff x="4499992" y="2348880"/>
            <a:chExt cx="3456384" cy="136835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9992" y="2348880"/>
              <a:ext cx="504056" cy="504255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5435723" y="3132456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4787651" y="2916431"/>
              <a:ext cx="646906" cy="505638"/>
              <a:chOff x="1185430" y="4152626"/>
              <a:chExt cx="648072" cy="507230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>
                <a:off x="1185430" y="4154214"/>
                <a:ext cx="374" cy="505642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5"/>
              <p:cNvCxnSpPr>
                <a:cxnSpLocks noChangeShapeType="1"/>
              </p:cNvCxnSpPr>
              <p:nvPr/>
            </p:nvCxnSpPr>
            <p:spPr bwMode="auto">
              <a:xfrm rot="10800000">
                <a:off x="1185430" y="4152626"/>
                <a:ext cx="648072" cy="158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Com a conexão aberta podemos realizar operações na base de dados, como inclusão, exclusão, alteração e outros.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Cada operação na base de dados é definida por uma instrução na linguagem SQL, chamada de “</a:t>
            </a:r>
            <a:r>
              <a:rPr lang="pt-BR" sz="2400" i="1" dirty="0" smtClean="0"/>
              <a:t>statement</a:t>
            </a:r>
            <a:r>
              <a:rPr lang="pt-BR" sz="2400" dirty="0" smtClean="0"/>
              <a:t>”: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UPDATE tab_funcionario SET salario = 5000 WHERE matr = 34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INSERT INTO tab_setor (codigo, nome) VALUES (34, ‘RH’)</a:t>
            </a:r>
          </a:p>
          <a:p>
            <a:pPr marL="446088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446088" indent="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DELETE FROM tab_produto WHERE codigo = 4983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827584" y="2564512"/>
          <a:ext cx="2664296" cy="93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256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275856" y="3717032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67937">
                <a:tc>
                  <a:txBody>
                    <a:bodyPr/>
                    <a:lstStyle/>
                    <a:p>
                      <a:pPr algn="ctr"/>
                      <a:r>
                        <a:rPr lang="pt-BR" sz="20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20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kumimoji="0" lang="pt-BR" sz="20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5796136" y="4869160"/>
          <a:ext cx="26642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20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20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864">
                <a:tc>
                  <a:txBody>
                    <a:bodyPr/>
                    <a:lstStyle/>
                    <a:p>
                      <a:endParaRPr lang="fr-FR" sz="20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Grupo 23"/>
          <p:cNvGrpSpPr/>
          <p:nvPr/>
        </p:nvGrpSpPr>
        <p:grpSpPr>
          <a:xfrm>
            <a:off x="2051720" y="3501008"/>
            <a:ext cx="1224136" cy="792088"/>
            <a:chOff x="1979712" y="3284984"/>
            <a:chExt cx="1224136" cy="792088"/>
          </a:xfrm>
        </p:grpSpPr>
        <p:sp>
          <p:nvSpPr>
            <p:cNvPr id="14" name="Triângulo isósceles 13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24"/>
          <p:cNvGrpSpPr/>
          <p:nvPr/>
        </p:nvGrpSpPr>
        <p:grpSpPr>
          <a:xfrm>
            <a:off x="4572000" y="4653136"/>
            <a:ext cx="1224136" cy="792088"/>
            <a:chOff x="1979712" y="3284984"/>
            <a:chExt cx="1224136" cy="792088"/>
          </a:xfrm>
        </p:grpSpPr>
        <p:sp>
          <p:nvSpPr>
            <p:cNvPr id="26" name="Triângulo isósceles 25"/>
            <p:cNvSpPr/>
            <p:nvPr/>
          </p:nvSpPr>
          <p:spPr>
            <a:xfrm>
              <a:off x="1979712" y="3284984"/>
              <a:ext cx="288032" cy="2880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2123728" y="3573016"/>
              <a:ext cx="0" cy="50405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H="1">
              <a:off x="2123728" y="4077072"/>
              <a:ext cx="108012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</a:t>
            </a:r>
            <a:r>
              <a:rPr lang="pt-BR" dirty="0" err="1" smtClean="0"/>
              <a:t>statements</a:t>
            </a:r>
            <a:r>
              <a:rPr lang="pt-BR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simples e pré-definidas.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PreparedStatement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instruções SQL parametrizadas.</a:t>
            </a:r>
          </a:p>
          <a:p>
            <a:pPr lvl="1">
              <a:spcBef>
                <a:spcPts val="1800"/>
              </a:spcBef>
            </a:pPr>
            <a:r>
              <a:rPr lang="pt-BR" b="1" i="1" dirty="0" err="1" smtClean="0"/>
              <a:t>CallableStatement</a:t>
            </a:r>
            <a:endParaRPr lang="pt-BR" b="1" i="1" dirty="0" smtClean="0"/>
          </a:p>
          <a:p>
            <a:pPr lvl="1" indent="-1588">
              <a:buNone/>
            </a:pPr>
            <a:r>
              <a:rPr lang="pt-BR" sz="2000" dirty="0" smtClean="0"/>
              <a:t>Utilizado para executar </a:t>
            </a:r>
            <a:r>
              <a:rPr lang="pt-BR" sz="2000" dirty="0" err="1" smtClean="0"/>
              <a:t>stored</a:t>
            </a:r>
            <a:r>
              <a:rPr lang="pt-BR" sz="2000" dirty="0" smtClean="0"/>
              <a:t> </a:t>
            </a:r>
            <a:r>
              <a:rPr lang="pt-BR" sz="2000" dirty="0" err="1" smtClean="0"/>
              <a:t>procedures</a:t>
            </a:r>
            <a:r>
              <a:rPr lang="pt-BR" sz="2000" dirty="0" smtClean="0"/>
              <a:t> e </a:t>
            </a:r>
            <a:r>
              <a:rPr lang="pt-BR" sz="2000" dirty="0" err="1" smtClean="0"/>
              <a:t>functions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Statement</a:t>
            </a:r>
            <a:endParaRPr lang="pt-BR" dirty="0" smtClean="0"/>
          </a:p>
          <a:p>
            <a:pPr lvl="1"/>
            <a:r>
              <a:rPr lang="pt-BR" dirty="0" smtClean="0"/>
              <a:t>Utilizado para execução de simples instruções SQL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createStatement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+ 200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DELETE FROM </a:t>
            </a:r>
            <a:r>
              <a:rPr lang="pt-BR" sz="2000" dirty="0" err="1" smtClean="0"/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INSERT INTO </a:t>
            </a:r>
            <a:r>
              <a:rPr lang="pt-BR" sz="2000" dirty="0" err="1" smtClean="0"/>
              <a:t>tab_cargo</a:t>
            </a:r>
            <a:r>
              <a:rPr lang="pt-BR" sz="2000" dirty="0" smtClean="0"/>
              <a:t> (nome) VALUES (‘RH’)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smtClean="0"/>
              <a:t>CREATE TABLE </a:t>
            </a:r>
            <a:r>
              <a:rPr lang="pt-BR" sz="2000" dirty="0" err="1" smtClean="0"/>
              <a:t>tab_produto</a:t>
            </a:r>
            <a:r>
              <a:rPr lang="pt-BR" sz="2000" dirty="0" smtClean="0"/>
              <a:t> (...)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st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2195736" y="2780928"/>
            <a:ext cx="4104830" cy="1152129"/>
            <a:chOff x="2267744" y="2924944"/>
            <a:chExt cx="4104830" cy="11521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16833"/>
              <a:ext cx="360040" cy="36024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5"/>
              <a:ext cx="1438996" cy="360041"/>
              <a:chOff x="-1194748" y="4001209"/>
              <a:chExt cx="1441590" cy="36117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4001209"/>
                <a:ext cx="0" cy="36117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Principal tipo de </a:t>
            </a:r>
            <a:r>
              <a:rPr lang="pt-BR" sz="2400" dirty="0" err="1" smtClean="0"/>
              <a:t>statement</a:t>
            </a:r>
            <a:r>
              <a:rPr lang="pt-BR" sz="2400" dirty="0" smtClean="0"/>
              <a:t> utilizado no acesso e manipulação de dados da base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Representa alguma instrução SQL parametrizada, onde alguns de seus valores são dinamicamente assinalados pela aplicação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principal vantagem do </a:t>
            </a:r>
            <a:r>
              <a:rPr lang="pt-BR" sz="2400" dirty="0" err="1" smtClean="0"/>
              <a:t>PreparedStatement</a:t>
            </a:r>
            <a:r>
              <a:rPr lang="pt-BR" sz="2400" dirty="0" smtClean="0"/>
              <a:t> é que sua instrução pode ser executada diversas vezes, cada hora com valores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1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INSERT INTO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(matricula, nome,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) VALUES (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, </a:t>
            </a:r>
            <a:r>
              <a:rPr lang="pt-BR" sz="1800" b="1" dirty="0" smtClean="0"/>
              <a:t>?</a:t>
            </a:r>
            <a:r>
              <a:rPr lang="pt-BR" sz="1800" dirty="0" smtClean="0"/>
              <a:t>)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“José Souza”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3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4067570" y="2348880"/>
            <a:ext cx="4104830" cy="1152128"/>
            <a:chOff x="2267744" y="2924944"/>
            <a:chExt cx="4104830" cy="115212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3851921" y="2924944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8" name="Grupo 19"/>
            <p:cNvGrpSpPr>
              <a:grpSpLocks/>
            </p:cNvGrpSpPr>
            <p:nvPr/>
          </p:nvGrpSpPr>
          <p:grpSpPr bwMode="auto">
            <a:xfrm flipV="1">
              <a:off x="2411760" y="3212978"/>
              <a:ext cx="1438996" cy="504057"/>
              <a:chOff x="-1194748" y="3856739"/>
              <a:chExt cx="1441590" cy="505645"/>
            </a:xfrm>
          </p:grpSpPr>
          <p:cxnSp>
            <p:nvCxnSpPr>
              <p:cNvPr id="9" name="Conector de seta reta 8"/>
              <p:cNvCxnSpPr>
                <a:cxnSpLocks noChangeShapeType="1"/>
              </p:cNvCxnSpPr>
              <p:nvPr/>
            </p:nvCxnSpPr>
            <p:spPr bwMode="auto">
              <a:xfrm flipV="1">
                <a:off x="-1194748" y="3856739"/>
                <a:ext cx="375" cy="505644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0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362383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7" name="Retângulo de cantos arredondados 36"/>
          <p:cNvSpPr/>
          <p:nvPr/>
        </p:nvSpPr>
        <p:spPr>
          <a:xfrm>
            <a:off x="2195736" y="4115743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579588" y="4437112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2708175" y="4725144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7380312" y="3861048"/>
            <a:ext cx="288032" cy="720080"/>
            <a:chOff x="7380312" y="3861048"/>
            <a:chExt cx="288032" cy="720080"/>
          </a:xfrm>
        </p:grpSpPr>
        <p:cxnSp>
          <p:nvCxnSpPr>
            <p:cNvPr id="15" name="Conector de seta reta 14"/>
            <p:cNvCxnSpPr>
              <a:cxnSpLocks noChangeShapeType="1"/>
              <a:stCxn id="4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1" name="Retângulo de cantos arredondados 4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7668344" y="3861048"/>
            <a:ext cx="288032" cy="1224136"/>
            <a:chOff x="7380312" y="3356992"/>
            <a:chExt cx="288032" cy="1224136"/>
          </a:xfrm>
        </p:grpSpPr>
        <p:cxnSp>
          <p:nvCxnSpPr>
            <p:cNvPr id="45" name="Conector de seta reta 44"/>
            <p:cNvCxnSpPr>
              <a:cxnSpLocks noChangeShapeType="1"/>
              <a:stCxn id="46" idx="0"/>
            </p:cNvCxnSpPr>
            <p:nvPr/>
          </p:nvCxnSpPr>
          <p:spPr bwMode="auto">
            <a:xfrm flipV="1">
              <a:off x="7524328" y="3356992"/>
              <a:ext cx="0" cy="86409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6" name="Retângulo de cantos arredondados 45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7956376" y="3861048"/>
            <a:ext cx="288032" cy="1728192"/>
            <a:chOff x="7380312" y="2852936"/>
            <a:chExt cx="288032" cy="1728192"/>
          </a:xfrm>
        </p:grpSpPr>
        <p:cxnSp>
          <p:nvCxnSpPr>
            <p:cNvPr id="48" name="Conector de seta reta 47"/>
            <p:cNvCxnSpPr>
              <a:cxnSpLocks noChangeShapeType="1"/>
              <a:stCxn id="49" idx="0"/>
            </p:cNvCxnSpPr>
            <p:nvPr/>
          </p:nvCxnSpPr>
          <p:spPr bwMode="auto">
            <a:xfrm flipV="1">
              <a:off x="7524328" y="2852936"/>
              <a:ext cx="0" cy="136815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9" name="Retângulo de cantos arredondados 48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/>
            <a:r>
              <a:rPr lang="pt-BR" dirty="0" smtClean="0"/>
              <a:t>Exemplo 2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PreparedStatement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ps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u="sng" dirty="0" err="1" smtClean="0">
                <a:solidFill>
                  <a:srgbClr val="FFC000"/>
                </a:solidFill>
              </a:rPr>
              <a:t>prepareStatement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</a:p>
          <a:p>
            <a:pPr marL="719138" lvl="1" indent="0" algn="r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1800" dirty="0" smtClean="0"/>
              <a:t>UPDATE </a:t>
            </a:r>
            <a:r>
              <a:rPr lang="pt-BR" sz="1800" dirty="0" err="1" smtClean="0"/>
              <a:t>tab_func</a:t>
            </a:r>
            <a:r>
              <a:rPr lang="pt-BR" sz="1800" dirty="0" smtClean="0"/>
              <a:t> SET </a:t>
            </a:r>
            <a:r>
              <a:rPr lang="pt-BR" sz="1800" dirty="0" err="1" smtClean="0"/>
              <a:t>salario</a:t>
            </a:r>
            <a:r>
              <a:rPr lang="pt-BR" sz="1800" dirty="0" smtClean="0"/>
              <a:t> = </a:t>
            </a:r>
            <a:r>
              <a:rPr lang="pt-BR" sz="1800" b="1" dirty="0" smtClean="0"/>
              <a:t>?</a:t>
            </a:r>
            <a:r>
              <a:rPr lang="pt-BR" sz="1800" dirty="0" smtClean="0"/>
              <a:t> WHERE matricula = </a:t>
            </a:r>
            <a:r>
              <a:rPr lang="pt-BR" sz="1800" b="1" dirty="0" smtClean="0"/>
              <a:t>?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3200.45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1001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7350.92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2</a:t>
            </a:r>
            <a:r>
              <a:rPr lang="pt-BR" sz="2000" dirty="0" smtClean="0">
                <a:solidFill>
                  <a:srgbClr val="FFC000"/>
                </a:solidFill>
              </a:rPr>
              <a:t>,</a:t>
            </a:r>
            <a:r>
              <a:rPr lang="pt-BR" sz="2000" dirty="0" smtClean="0"/>
              <a:t> 1005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executeUpdate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  <a:p>
            <a:pPr marL="719138" lvl="1" indent="0">
              <a:spcBef>
                <a:spcPts val="0"/>
              </a:spcBef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719138" lvl="1" indent="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ps.</a:t>
            </a:r>
            <a:r>
              <a:rPr lang="pt-BR" sz="2000" u="sng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grpSp>
        <p:nvGrpSpPr>
          <p:cNvPr id="11" name="Grupo 9"/>
          <p:cNvGrpSpPr/>
          <p:nvPr/>
        </p:nvGrpSpPr>
        <p:grpSpPr>
          <a:xfrm>
            <a:off x="4067944" y="2276872"/>
            <a:ext cx="4104830" cy="872807"/>
            <a:chOff x="2267744" y="3204265"/>
            <a:chExt cx="4104830" cy="87280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Conexão utilizada no acesso à base de dados</a:t>
              </a:r>
              <a:endParaRPr lang="pt-BR" sz="1600" dirty="0">
                <a:latin typeface="+mn-lt"/>
              </a:endParaRPr>
            </a:p>
          </p:txBody>
        </p:sp>
        <p:grpSp>
          <p:nvGrpSpPr>
            <p:cNvPr id="14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5" name="Conector de seta reta 14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6" name="Conector de seta reta 15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7" name="Retângulo de cantos arredondados 16"/>
          <p:cNvSpPr/>
          <p:nvPr/>
        </p:nvSpPr>
        <p:spPr>
          <a:xfrm>
            <a:off x="2699792" y="3827711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95736" y="4149080"/>
            <a:ext cx="360040" cy="2880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5220072" y="3573016"/>
            <a:ext cx="288032" cy="720080"/>
            <a:chOff x="7380312" y="3861048"/>
            <a:chExt cx="288032" cy="720080"/>
          </a:xfrm>
        </p:grpSpPr>
        <p:cxnSp>
          <p:nvCxnSpPr>
            <p:cNvPr id="20" name="Conector de seta reta 19"/>
            <p:cNvCxnSpPr>
              <a:cxnSpLocks noChangeShapeType="1"/>
              <a:stCxn id="21" idx="0"/>
            </p:cNvCxnSpPr>
            <p:nvPr/>
          </p:nvCxnSpPr>
          <p:spPr bwMode="auto">
            <a:xfrm flipH="1" flipV="1">
              <a:off x="7524327" y="3861048"/>
              <a:ext cx="1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1" name="Retângulo de cantos arredondados 20"/>
            <p:cNvSpPr/>
            <p:nvPr/>
          </p:nvSpPr>
          <p:spPr>
            <a:xfrm>
              <a:off x="7380312" y="4221088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524328" y="3573016"/>
            <a:ext cx="288032" cy="720080"/>
            <a:chOff x="7380312" y="3356992"/>
            <a:chExt cx="288032" cy="720080"/>
          </a:xfrm>
        </p:grpSpPr>
        <p:cxnSp>
          <p:nvCxnSpPr>
            <p:cNvPr id="23" name="Conector de seta reta 22"/>
            <p:cNvCxnSpPr>
              <a:cxnSpLocks noChangeShapeType="1"/>
              <a:stCxn id="24" idx="0"/>
            </p:cNvCxnSpPr>
            <p:nvPr/>
          </p:nvCxnSpPr>
          <p:spPr bwMode="auto">
            <a:xfrm flipV="1">
              <a:off x="7524328" y="3356992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4" name="Retângulo de cantos arredondados 23"/>
            <p:cNvSpPr/>
            <p:nvPr/>
          </p:nvSpPr>
          <p:spPr>
            <a:xfrm>
              <a:off x="7380312" y="3717032"/>
              <a:ext cx="288032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r>
              <a:rPr lang="pt-BR" dirty="0" smtClean="0"/>
              <a:t>A interface </a:t>
            </a:r>
            <a:r>
              <a:rPr lang="pt-BR" u="sng" dirty="0" err="1" smtClean="0"/>
              <a:t>PreparedStatement</a:t>
            </a:r>
            <a:endParaRPr lang="pt-BR" u="sng" dirty="0" smtClean="0"/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Ao criar 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devemos especificar a declaração SQL que será executada contendo caracteres de interrogação </a:t>
            </a:r>
            <a:r>
              <a:rPr lang="pt-BR" sz="2000" b="1" dirty="0" smtClean="0">
                <a:solidFill>
                  <a:srgbClr val="FFC000"/>
                </a:solidFill>
              </a:rPr>
              <a:t>?</a:t>
            </a:r>
            <a:r>
              <a:rPr lang="pt-BR" sz="2000" dirty="0" smtClean="0"/>
              <a:t>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Cada interrogação contida na declaração SQL representa um parâmetro – um valor a ser assinalado dinamicamente na aplicação.</a:t>
            </a:r>
          </a:p>
          <a:p>
            <a:pPr lvl="1">
              <a:spcBef>
                <a:spcPts val="30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PreparedStatement</a:t>
            </a:r>
            <a:r>
              <a:rPr lang="pt-BR" sz="2000" dirty="0" smtClean="0"/>
              <a:t> deve ter todos os seus valores assinalados antes de ser executado.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532656"/>
          </a:xfrm>
        </p:spPr>
        <p:txBody>
          <a:bodyPr/>
          <a:lstStyle/>
          <a:p>
            <a:r>
              <a:rPr lang="pt-BR" dirty="0" smtClean="0"/>
              <a:t>Tipos de parâmetros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0319" y="2276872"/>
          <a:ext cx="806412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634"/>
                <a:gridCol w="2160240"/>
                <a:gridCol w="2304255"/>
              </a:tblGrid>
              <a:tr h="19044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SQL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  <a:r>
                        <a:rPr kumimoji="0" lang="pt-BR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Tipo Java</a:t>
                      </a:r>
                      <a:endParaRPr kumimoji="0" lang="pt-BR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CHAR, VARCHAR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setString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lang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.String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INT, DECIMAL, NUMERIC</a:t>
                      </a:r>
                      <a:br>
                        <a:rPr lang="pt-BR" sz="16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(sem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setInt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8955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DOUBLE, DECIMAL, NUMERIC (podendo haver parte fracionária)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setDouble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setBoolean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setDate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.Date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.Time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DATETIME, 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setTimestamp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BLOB, MEDIUMBLOB, LONGBLOB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setBinaryStream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447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>
                          <a:solidFill>
                            <a:schemeClr val="tx1"/>
                          </a:solidFill>
                        </a:rPr>
                        <a:t>setNull</a:t>
                      </a: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</a:t>
            </a:r>
            <a:r>
              <a:rPr lang="pt-BR" dirty="0" err="1" smtClean="0"/>
              <a:t>setString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texto.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cargo LIKE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setString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smtClean="0">
                <a:solidFill>
                  <a:srgbClr val="FFC000"/>
                </a:solidFill>
              </a:rPr>
              <a:t>Manuel%”</a:t>
            </a:r>
            <a:r>
              <a:rPr lang="pt-BR" sz="2000" dirty="0" smtClean="0"/>
              <a:t>);</a:t>
            </a: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setInt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sem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“DELETE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matricula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setInt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7012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setDouble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numérico podendo possuir parte fracionária.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lvl="1" indent="-6350" algn="r">
              <a:spcBef>
                <a:spcPts val="0"/>
              </a:spcBef>
              <a:buNone/>
            </a:pPr>
            <a:r>
              <a:rPr lang="pt-BR" sz="2000" dirty="0" smtClean="0"/>
              <a:t>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setDouble</a:t>
            </a:r>
            <a:r>
              <a:rPr lang="pt-BR" sz="2000" dirty="0" smtClean="0"/>
              <a:t>(1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rgbClr val="FFC000"/>
                </a:solidFill>
              </a:rPr>
              <a:t>2500.35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setBoolean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booleano e armazena na base como 0 (</a:t>
            </a:r>
            <a:r>
              <a:rPr lang="pt-BR" dirty="0" err="1" smtClean="0"/>
              <a:t>false</a:t>
            </a:r>
            <a:r>
              <a:rPr lang="pt-BR" dirty="0" smtClean="0"/>
              <a:t>) ou 1 (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  <a:p>
            <a:pPr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ativo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setBoolean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true</a:t>
            </a:r>
            <a:r>
              <a:rPr lang="pt-BR" sz="2000" dirty="0" smtClean="0"/>
              <a:t>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setDate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.Date</a:t>
            </a:r>
            <a:r>
              <a:rPr lang="pt-BR" dirty="0" smtClean="0"/>
              <a:t>, que representa uma data (dia, mês e ano)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25); </a:t>
            </a:r>
            <a:r>
              <a:rPr lang="pt-BR" sz="2000" dirty="0" smtClean="0">
                <a:solidFill>
                  <a:schemeClr val="accent1"/>
                </a:solidFill>
              </a:rPr>
              <a:t>/* dia 25/01/1992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 </a:t>
            </a:r>
            <a:r>
              <a:rPr lang="pt-BR" sz="2000" dirty="0" err="1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.Date(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setDate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date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.Time</a:t>
            </a:r>
            <a:r>
              <a:rPr lang="pt-BR" dirty="0" smtClean="0"/>
              <a:t>, que representa um horário (hora,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hr_entr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.set(0, 0, 0,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 </a:t>
            </a:r>
            <a:r>
              <a:rPr lang="pt-BR" sz="2000" dirty="0" err="1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sql</a:t>
            </a:r>
            <a:r>
              <a:rPr lang="pt-BR" sz="2000" dirty="0" smtClean="0"/>
              <a:t>.Time(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</a:t>
            </a:r>
            <a:r>
              <a:rPr lang="pt-BR" sz="2000" dirty="0" smtClean="0"/>
              <a:t>(1, </a:t>
            </a:r>
            <a:r>
              <a:rPr lang="pt-BR" sz="2000" dirty="0" smtClean="0">
                <a:solidFill>
                  <a:srgbClr val="FFC000"/>
                </a:solidFill>
              </a:rPr>
              <a:t>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setTimestamp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Assinala um parâmetro do tipo </a:t>
            </a:r>
            <a:r>
              <a:rPr lang="pt-BR" dirty="0" err="1" smtClean="0">
                <a:solidFill>
                  <a:srgbClr val="FFC000"/>
                </a:solidFill>
              </a:rPr>
              <a:t>java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sql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Timestamp</a:t>
            </a:r>
            <a:r>
              <a:rPr lang="pt-BR" dirty="0" smtClean="0"/>
              <a:t>, que representa um instante no tempo (ano, mês, dia, hora, minuto e segundo)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SET </a:t>
            </a:r>
            <a:r>
              <a:rPr lang="pt-BR" sz="2000" dirty="0" err="1" smtClean="0"/>
              <a:t>nasc</a:t>
            </a:r>
            <a:r>
              <a:rPr lang="pt-BR" sz="2000" dirty="0" smtClean="0"/>
              <a:t> = </a:t>
            </a:r>
            <a:r>
              <a:rPr lang="pt-BR" sz="2000" b="1" dirty="0" smtClean="0"/>
              <a:t>?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 = 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i="1" dirty="0" err="1" smtClean="0"/>
              <a:t>getInstance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Calendar</a:t>
            </a:r>
            <a:r>
              <a:rPr lang="pt-BR" sz="2000" dirty="0" smtClean="0"/>
              <a:t>.set(1992, 0, 25, 12, 15, 30); </a:t>
            </a:r>
            <a:r>
              <a:rPr lang="pt-BR" sz="2000" dirty="0" smtClean="0">
                <a:solidFill>
                  <a:schemeClr val="accent1"/>
                </a:solidFill>
              </a:rPr>
              <a:t>/* 25/01/1992 12:15:30 */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Timestamp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Timestamp</a:t>
            </a:r>
            <a:r>
              <a:rPr lang="pt-BR" sz="2000" dirty="0" smtClean="0"/>
              <a:t>(</a:t>
            </a:r>
            <a:r>
              <a:rPr lang="pt-BR" sz="2000" dirty="0" err="1" smtClean="0"/>
              <a:t>calendar</a:t>
            </a:r>
            <a:r>
              <a:rPr lang="pt-BR" sz="2000" dirty="0" smtClean="0"/>
              <a:t>.</a:t>
            </a:r>
            <a:r>
              <a:rPr lang="pt-BR" sz="2000" dirty="0" err="1" smtClean="0"/>
              <a:t>getTimeInMillis</a:t>
            </a:r>
            <a:r>
              <a:rPr lang="pt-BR" sz="2000" dirty="0" smtClean="0"/>
              <a:t>());</a:t>
            </a:r>
            <a:endParaRPr lang="pt-BR" sz="2000" dirty="0" smtClean="0">
              <a:solidFill>
                <a:schemeClr val="accent1"/>
              </a:solidFill>
            </a:endParaRP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setTimestamp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dateTime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280920" cy="4525963"/>
          </a:xfrm>
        </p:spPr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setBinaryStream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do tipo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InputStream</a:t>
            </a:r>
            <a:r>
              <a:rPr lang="pt-BR" sz="2400" dirty="0" smtClean="0"/>
              <a:t>, que representa alguma informação binária, como uma foto, mp3, </a:t>
            </a:r>
            <a:r>
              <a:rPr lang="pt-BR" sz="2400" dirty="0" err="1" smtClean="0"/>
              <a:t>doc</a:t>
            </a:r>
            <a:r>
              <a:rPr lang="pt-BR" sz="2400" dirty="0" smtClean="0"/>
              <a:t> ou outro.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(“</a:t>
            </a:r>
            <a:r>
              <a:rPr lang="pt-BR" sz="2000" spc="-120" dirty="0" smtClean="0"/>
              <a:t>INSERT INTO </a:t>
            </a:r>
            <a:r>
              <a:rPr lang="pt-BR" sz="2000" spc="-120" dirty="0" err="1" smtClean="0"/>
              <a:t>tab_foto</a:t>
            </a:r>
            <a:r>
              <a:rPr lang="pt-BR" sz="2000" spc="-120" dirty="0" smtClean="0"/>
              <a:t> (foto) VALUES (?)</a:t>
            </a:r>
            <a:r>
              <a:rPr lang="pt-BR" sz="2000" dirty="0" smtClean="0"/>
              <a:t>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setBinaryStream</a:t>
            </a:r>
            <a:r>
              <a:rPr lang="pt-BR" sz="2000" dirty="0" smtClean="0"/>
              <a:t>(1, </a:t>
            </a:r>
            <a:r>
              <a:rPr lang="pt-BR" sz="2000" dirty="0" err="1" smtClean="0">
                <a:solidFill>
                  <a:srgbClr val="FFC000"/>
                </a:solidFill>
              </a:rPr>
              <a:t>new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000" dirty="0" smtClean="0">
                <a:solidFill>
                  <a:srgbClr val="FFC000"/>
                </a:solidFill>
              </a:rPr>
              <a:t>(“C:\\</a:t>
            </a:r>
            <a:r>
              <a:rPr lang="pt-BR" sz="2000" dirty="0" err="1" smtClean="0">
                <a:solidFill>
                  <a:srgbClr val="FFC000"/>
                </a:solidFill>
              </a:rPr>
              <a:t>image</a:t>
            </a:r>
            <a:r>
              <a:rPr lang="pt-BR" sz="2000" dirty="0" smtClean="0">
                <a:solidFill>
                  <a:srgbClr val="FFC000"/>
                </a:solidFill>
              </a:rPr>
              <a:t>\\foto.jpg”)</a:t>
            </a:r>
            <a:r>
              <a:rPr lang="pt-BR" sz="2000" dirty="0" smtClean="0"/>
              <a:t>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Operações parametrizadas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 </a:t>
            </a:r>
            <a:r>
              <a:rPr lang="pt-BR" dirty="0" err="1" smtClean="0"/>
              <a:t>setNull</a:t>
            </a:r>
            <a:r>
              <a:rPr lang="pt-BR" dirty="0" smtClean="0"/>
              <a:t>()</a:t>
            </a:r>
          </a:p>
          <a:p>
            <a:pPr lvl="1"/>
            <a:r>
              <a:rPr lang="pt-BR" sz="2400" dirty="0" smtClean="0"/>
              <a:t>Assinala um parâmetro com o valor NULL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442913" lvl="1" indent="-6350" algn="r">
              <a:spcBef>
                <a:spcPts val="0"/>
              </a:spcBef>
              <a:buNone/>
            </a:pPr>
            <a:r>
              <a:rPr lang="pt-BR" sz="2000" dirty="0" smtClean="0"/>
              <a:t>“INSERT INTO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(nome,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) VALUES (?, ?)”);</a:t>
            </a:r>
          </a:p>
          <a:p>
            <a:pPr marL="442913" lvl="1" indent="-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ps.setString</a:t>
            </a:r>
            <a:r>
              <a:rPr lang="pt-BR" sz="2000" dirty="0" smtClean="0"/>
              <a:t>(1, “Manuel silva”);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setNull</a:t>
            </a:r>
            <a:r>
              <a:rPr lang="pt-BR" sz="2000" dirty="0" smtClean="0"/>
              <a:t>(2);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ps.executeUpdate</a:t>
            </a:r>
            <a:r>
              <a:rPr lang="pt-BR" sz="2000" dirty="0" smtClean="0"/>
              <a:t>();</a:t>
            </a:r>
          </a:p>
          <a:p>
            <a:pPr marL="442913" lvl="1" indent="-6350">
              <a:spcBef>
                <a:spcPts val="0"/>
              </a:spcBef>
              <a:buNone/>
            </a:pPr>
            <a:r>
              <a:rPr lang="pt-BR" sz="2000" dirty="0" err="1" smtClean="0"/>
              <a:t>ps.close</a:t>
            </a:r>
            <a:r>
              <a:rPr lang="pt-BR" sz="2000" dirty="0" smtClean="0"/>
              <a:t>();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smtClean="0"/>
              <a:t>Crie uma aplicação para cadastrar cargos na tabela </a:t>
            </a:r>
            <a:r>
              <a:rPr lang="pt-BR" sz="2400" dirty="0" err="1" smtClean="0"/>
              <a:t>tab_role</a:t>
            </a:r>
            <a:r>
              <a:rPr lang="pt-B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A aplicação deverá solicitar que o usuário digite nomes de cargos em </a:t>
            </a:r>
            <a:r>
              <a:rPr lang="pt-BR" sz="2400" dirty="0" err="1" smtClean="0"/>
              <a:t>prompt</a:t>
            </a:r>
            <a:r>
              <a:rPr lang="pt-BR" sz="2400" dirty="0" smtClean="0"/>
              <a:t> de comando (utilize a classe Scanner).</a:t>
            </a:r>
          </a:p>
          <a:p>
            <a:pPr>
              <a:spcBef>
                <a:spcPts val="1800"/>
              </a:spcBef>
            </a:pPr>
            <a:r>
              <a:rPr lang="pt-BR" sz="2400" dirty="0" smtClean="0"/>
              <a:t>Para cada cargo digitado abra a conexão com a base de dados e execute o comando abaixo passando como parâmetro o cargo digitado pelo usuário:</a:t>
            </a:r>
          </a:p>
          <a:p>
            <a:pPr algn="ctr">
              <a:spcBef>
                <a:spcPts val="1800"/>
              </a:spcBef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INSERT INTO </a:t>
            </a:r>
            <a:r>
              <a:rPr lang="pt-BR" sz="2400" dirty="0" err="1" smtClean="0">
                <a:solidFill>
                  <a:srgbClr val="FFC000"/>
                </a:solidFill>
              </a:rPr>
              <a:t>tab_role</a:t>
            </a:r>
            <a:r>
              <a:rPr lang="pt-BR" sz="2400" dirty="0" smtClean="0">
                <a:solidFill>
                  <a:srgbClr val="FFC000"/>
                </a:solidFill>
              </a:rPr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role_name</a:t>
            </a:r>
            <a:r>
              <a:rPr lang="pt-BR" sz="2400" dirty="0" smtClean="0">
                <a:solidFill>
                  <a:srgbClr val="FFC000"/>
                </a:solidFill>
              </a:rPr>
              <a:t>) VALUES (?)</a:t>
            </a:r>
          </a:p>
          <a:p>
            <a:pPr>
              <a:spcBef>
                <a:spcPts val="18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transação a um conjunto de operações realizadas na base de dados que podem ser desfeitas em situações de falha ou outro problema.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Quando corretamente utilizada, uma transação garante a integridade dos dados contidos na base.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b="1" i="1" dirty="0" err="1" smtClean="0"/>
              <a:t>rollback</a:t>
            </a:r>
            <a:r>
              <a:rPr lang="pt-BR" sz="2400" dirty="0" smtClean="0"/>
              <a:t> ao comando utilizado para desfazer as operações retidas pela transação e </a:t>
            </a:r>
            <a:r>
              <a:rPr lang="pt-BR" sz="2400" b="1" i="1" dirty="0" err="1" smtClean="0"/>
              <a:t>commit</a:t>
            </a:r>
            <a:r>
              <a:rPr lang="pt-BR" sz="2400" dirty="0" smtClean="0"/>
              <a:t> ao comando utilizado para efetivá-las na base de dados.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JDBC permite a criação de aplicações Java que manipulam transações com bancos de dados que oferecem suporte a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com os seguintes métodos da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:</a:t>
            </a:r>
          </a:p>
          <a:p>
            <a:pPr lvl="1">
              <a:spcBef>
                <a:spcPts val="600"/>
              </a:spcBef>
            </a:pPr>
            <a:endParaRPr lang="pt-BR" sz="2000" dirty="0" smtClean="0"/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marL="2424113" lvl="1">
              <a:spcBef>
                <a:spcPts val="60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cn</a:t>
            </a:r>
            <a:r>
              <a:rPr lang="pt-BR" sz="2000" dirty="0" smtClean="0"/>
              <a:t> = </a:t>
            </a:r>
            <a:r>
              <a:rPr lang="pt-BR" sz="2000" dirty="0" err="1" smtClean="0"/>
              <a:t>DriverManager</a:t>
            </a:r>
            <a:r>
              <a:rPr lang="pt-BR" sz="2000" dirty="0" smtClean="0"/>
              <a:t>.</a:t>
            </a:r>
            <a:r>
              <a:rPr lang="pt-BR" sz="2000" dirty="0" err="1" smtClean="0"/>
              <a:t>getConnection</a:t>
            </a:r>
            <a:r>
              <a:rPr lang="pt-BR" sz="2000" dirty="0" smtClean="0"/>
              <a:t>(...);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st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createStatement</a:t>
            </a:r>
            <a:r>
              <a:rPr lang="pt-BR" sz="2000" dirty="0" smtClean="0"/>
              <a:t>();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 smtClean="0"/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err="1" smtClean="0"/>
              <a:t>try</a:t>
            </a:r>
            <a:r>
              <a:rPr lang="pt-BR" sz="2000" dirty="0" smtClean="0"/>
              <a:t>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setAutoCommit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false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 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(“INSERT INTO </a:t>
            </a:r>
            <a:r>
              <a:rPr lang="pt-BR" sz="2000" dirty="0" err="1" smtClean="0"/>
              <a:t>tab</a:t>
            </a:r>
            <a:r>
              <a:rPr lang="pt-BR" sz="2000" dirty="0" smtClean="0"/>
              <a:t> (...) VALUES (...)”);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(“DELETE FROM </a:t>
            </a:r>
            <a:r>
              <a:rPr lang="pt-BR" sz="2000" dirty="0" err="1" smtClean="0"/>
              <a:t>tab</a:t>
            </a:r>
            <a:r>
              <a:rPr lang="pt-BR" sz="2000" dirty="0" smtClean="0"/>
              <a:t> WHERE 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/>
              <a:t>executeUpdate</a:t>
            </a:r>
            <a:r>
              <a:rPr lang="pt-BR" sz="2000" dirty="0" smtClean="0"/>
              <a:t>(“UPDATE </a:t>
            </a:r>
            <a:r>
              <a:rPr lang="pt-BR" sz="2000" dirty="0" err="1" smtClean="0"/>
              <a:t>tab</a:t>
            </a:r>
            <a:r>
              <a:rPr lang="pt-BR" sz="2000" dirty="0" smtClean="0"/>
              <a:t> SET ....”);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commit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 catch (Exception e) {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rollback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r>
              <a:rPr lang="pt-BR" sz="2000" dirty="0" smtClean="0"/>
              <a:t>}</a:t>
            </a:r>
          </a:p>
          <a:p>
            <a:pPr marL="444500" indent="0">
              <a:spcBef>
                <a:spcPts val="0"/>
              </a:spcBef>
              <a:buNone/>
              <a:tabLst>
                <a:tab pos="901700" algn="l"/>
              </a:tabLst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consultas na base de dados são realizadas mediante o comando SELECT.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Através dele podemos obter os dados contidos em uma ou mais tabelas seguindo critérios, agrupamentos e/ou ordenações conforme necessidade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capturarmos os dados provenientes do comando SELECT, o JDBC conta com a 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ResultSet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ResultSet</a:t>
            </a:r>
            <a:endParaRPr lang="pt-BR" dirty="0" smtClean="0"/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Um </a:t>
            </a:r>
            <a:r>
              <a:rPr lang="pt-BR" sz="2400" dirty="0" err="1" smtClean="0"/>
              <a:t>ResultSet</a:t>
            </a:r>
            <a:r>
              <a:rPr lang="pt-BR" sz="2400" dirty="0" smtClean="0"/>
              <a:t> representa um cursor proveniente da base de dados.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Trata-se de um conjunto de dados em memória de forma tabular que possui um ponteiro apontando para uma de suas linhas, a qual é chamada de registro atual.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6394450" y="3473450"/>
            <a:ext cx="1212850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608192" y="3474591"/>
            <a:ext cx="114210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432921" y="380618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391151" y="3805684"/>
            <a:ext cx="121297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03826" y="3808090"/>
            <a:ext cx="1146473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605712" y="4139803"/>
            <a:ext cx="1144588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390207" y="4139803"/>
            <a:ext cx="1213917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433169" y="4140324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36096" y="3473450"/>
            <a:ext cx="958354" cy="333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 smtClean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grpSp>
        <p:nvGrpSpPr>
          <p:cNvPr id="7" name="Grupo 9"/>
          <p:cNvGrpSpPr/>
          <p:nvPr/>
        </p:nvGrpSpPr>
        <p:grpSpPr>
          <a:xfrm>
            <a:off x="2195362" y="836712"/>
            <a:ext cx="4104830" cy="872807"/>
            <a:chOff x="2267744" y="3204265"/>
            <a:chExt cx="4104830" cy="87280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67744" y="3789039"/>
              <a:ext cx="288406" cy="288033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3851921" y="3204265"/>
              <a:ext cx="2520653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 </a:t>
              </a:r>
              <a:r>
                <a:rPr lang="pt-BR" sz="1600" b="1" dirty="0" err="1" smtClean="0">
                  <a:latin typeface="+mn-lt"/>
                </a:rPr>
                <a:t>Statement</a:t>
              </a:r>
              <a:r>
                <a:rPr lang="pt-BR" sz="1600" dirty="0" smtClean="0">
                  <a:latin typeface="+mn-lt"/>
                </a:rPr>
                <a:t> ou </a:t>
              </a:r>
              <a:r>
                <a:rPr lang="pt-BR" sz="1600" b="1" dirty="0" err="1" smtClean="0">
                  <a:latin typeface="+mn-lt"/>
                </a:rPr>
                <a:t>PreparedStatement</a:t>
              </a:r>
              <a:endParaRPr lang="pt-BR" sz="1600" b="1" dirty="0">
                <a:latin typeface="+mn-lt"/>
              </a:endParaRPr>
            </a:p>
          </p:txBody>
        </p:sp>
        <p:grpSp>
          <p:nvGrpSpPr>
            <p:cNvPr id="10" name="Grupo 19"/>
            <p:cNvGrpSpPr>
              <a:grpSpLocks/>
            </p:cNvGrpSpPr>
            <p:nvPr/>
          </p:nvGrpSpPr>
          <p:grpSpPr bwMode="auto">
            <a:xfrm flipV="1">
              <a:off x="2411760" y="3492299"/>
              <a:ext cx="1438996" cy="224736"/>
              <a:chOff x="-1194748" y="3856739"/>
              <a:chExt cx="1441590" cy="225444"/>
            </a:xfrm>
          </p:grpSpPr>
          <p:cxnSp>
            <p:nvCxnSpPr>
              <p:cNvPr id="11" name="Conector de seta reta 10"/>
              <p:cNvCxnSpPr>
                <a:cxnSpLocks noChangeShapeType="1"/>
              </p:cNvCxnSpPr>
              <p:nvPr/>
            </p:nvCxnSpPr>
            <p:spPr bwMode="auto">
              <a:xfrm flipV="1">
                <a:off x="-1194373" y="3856739"/>
                <a:ext cx="0" cy="216708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2" name="Conector de seta reta 11"/>
              <p:cNvCxnSpPr>
                <a:cxnSpLocks noChangeShapeType="1"/>
              </p:cNvCxnSpPr>
              <p:nvPr/>
            </p:nvCxnSpPr>
            <p:spPr bwMode="auto">
              <a:xfrm flipH="1" flipV="1">
                <a:off x="-1194748" y="4082182"/>
                <a:ext cx="1441590" cy="1"/>
              </a:xfrm>
              <a:prstGeom prst="straightConnector1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13" name="Seta para a direita 12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14" grpId="0" animBg="1"/>
      <p:bldP spid="14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84176"/>
            <a:ext cx="814724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st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(“</a:t>
            </a:r>
            <a:r>
              <a:rPr lang="pt-BR" sz="1800" dirty="0" smtClean="0"/>
              <a:t>SELECT * FROM </a:t>
            </a:r>
            <a:r>
              <a:rPr lang="pt-BR" sz="1800" dirty="0" err="1" smtClean="0"/>
              <a:t>tab_func</a:t>
            </a:r>
            <a:r>
              <a:rPr lang="pt-BR" sz="20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codigo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getInt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f_code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5436096" y="2924945"/>
          <a:ext cx="33123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56"/>
                <a:gridCol w="1215053"/>
                <a:gridCol w="1142259"/>
              </a:tblGrid>
              <a:tr h="31835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f_code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f_rmnt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9176">
                <a:tc gridSpan="3">
                  <a:txBody>
                    <a:bodyPr/>
                    <a:lstStyle/>
                    <a:p>
                      <a:endParaRPr lang="pt-BR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91822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Manuel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2300" algn="dec"/>
                        </a:tabLst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	1.253,86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Joaquim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950,60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1008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Maria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1.530,15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Henrique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6.530,45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1039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João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4.350,12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Priscila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843,00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82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1128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Ricardo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tabLst>
                          <a:tab pos="622300" algn="dec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7.815,26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5004048" y="3284984"/>
            <a:ext cx="360040" cy="21602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036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68 L -2.77778E-7 0.0893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8935 L -2.77778E-7 0.131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3125 L -2.77778E-7 0.375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4" grpId="2" animBg="1"/>
      <p:bldP spid="24" grpId="3" animBg="1"/>
      <p:bldP spid="24" grpId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pt-BR" dirty="0" smtClean="0"/>
              <a:t>Outro exemplo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PreparedStatement</a:t>
            </a:r>
            <a:r>
              <a:rPr lang="pt-BR" sz="2000" dirty="0" smtClean="0"/>
              <a:t> </a:t>
            </a:r>
            <a:r>
              <a:rPr lang="pt-BR" sz="2000" dirty="0" err="1" smtClean="0"/>
              <a:t>ps</a:t>
            </a:r>
            <a:r>
              <a:rPr lang="pt-BR" sz="2000" dirty="0" smtClean="0"/>
              <a:t> = </a:t>
            </a:r>
            <a:r>
              <a:rPr lang="pt-BR" sz="2000" dirty="0" err="1" smtClean="0"/>
              <a:t>cn</a:t>
            </a:r>
            <a:r>
              <a:rPr lang="pt-BR" sz="2000" dirty="0" smtClean="0"/>
              <a:t>.</a:t>
            </a:r>
            <a:r>
              <a:rPr lang="pt-BR" sz="2000" dirty="0" err="1" smtClean="0"/>
              <a:t>prepareStatement</a:t>
            </a:r>
            <a:r>
              <a:rPr lang="pt-BR" sz="2000" dirty="0" smtClean="0"/>
              <a:t>(</a:t>
            </a:r>
          </a:p>
          <a:p>
            <a:pPr marL="0" indent="0" algn="r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“SELECT </a:t>
            </a:r>
            <a:r>
              <a:rPr lang="pt-BR" sz="2000" dirty="0" err="1" smtClean="0"/>
              <a:t>f_name</a:t>
            </a:r>
            <a:r>
              <a:rPr lang="pt-BR" sz="2000" dirty="0" smtClean="0"/>
              <a:t>, </a:t>
            </a:r>
            <a:r>
              <a:rPr lang="pt-BR" sz="2000" dirty="0" err="1" smtClean="0"/>
              <a:t>f_rmnt</a:t>
            </a:r>
            <a:r>
              <a:rPr lang="pt-BR" sz="2000" dirty="0" smtClean="0"/>
              <a:t> FROM </a:t>
            </a:r>
            <a:r>
              <a:rPr lang="pt-BR" sz="2000" dirty="0" err="1" smtClean="0"/>
              <a:t>tab_func</a:t>
            </a:r>
            <a:r>
              <a:rPr lang="pt-BR" sz="2000" dirty="0" smtClean="0"/>
              <a:t> WHERE 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&gt; ?”);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ps.setDouble</a:t>
            </a:r>
            <a:r>
              <a:rPr lang="pt-BR" sz="2000" dirty="0" smtClean="0"/>
              <a:t>(1, 1000);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ResultSet</a:t>
            </a:r>
            <a:r>
              <a:rPr lang="pt-BR" sz="2000" dirty="0" smtClean="0"/>
              <a:t> </a:t>
            </a:r>
            <a:r>
              <a:rPr lang="pt-BR" sz="2000" dirty="0" err="1" smtClean="0"/>
              <a:t>rs</a:t>
            </a:r>
            <a:r>
              <a:rPr lang="pt-BR" sz="2000" dirty="0" smtClean="0"/>
              <a:t> = </a:t>
            </a:r>
            <a:r>
              <a:rPr lang="pt-BR" sz="2000" dirty="0" err="1" smtClean="0"/>
              <a:t>ps.</a:t>
            </a:r>
            <a:r>
              <a:rPr lang="pt-BR" sz="2000" dirty="0" err="1" smtClean="0">
                <a:solidFill>
                  <a:srgbClr val="FFC000"/>
                </a:solidFill>
              </a:rPr>
              <a:t>executeQuery</a:t>
            </a:r>
            <a:r>
              <a:rPr lang="pt-BR" sz="20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while</a:t>
            </a:r>
            <a:r>
              <a:rPr lang="pt-BR" sz="2000" dirty="0" smtClean="0"/>
              <a:t> (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next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nome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getString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f_name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salario</a:t>
            </a:r>
            <a:r>
              <a:rPr lang="pt-BR" sz="2000" dirty="0" smtClean="0"/>
              <a:t> = </a:t>
            </a: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getDouble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</a:t>
            </a:r>
            <a:r>
              <a:rPr lang="pt-BR" sz="2000" dirty="0" err="1" smtClean="0"/>
              <a:t>f_rmnt</a:t>
            </a:r>
            <a:r>
              <a:rPr lang="pt-BR" sz="2000" dirty="0" smtClean="0"/>
              <a:t>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pt-BR" sz="2000" dirty="0" err="1" smtClean="0"/>
              <a:t>rs.</a:t>
            </a:r>
            <a:r>
              <a:rPr lang="pt-BR" sz="2000" dirty="0" err="1" smtClean="0">
                <a:solidFill>
                  <a:srgbClr val="FFC000"/>
                </a:solidFill>
              </a:rPr>
              <a:t>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uma aplicação que solicite ao usuário que digite um nome ou o pedaço de um nome.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Realize uma busca na tabela de funcionários exibindo na tela o nome e salário de todos os usuários que possuam o pedaço de nome digitado.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a consulta abaixo para obter os dados da base:</a:t>
            </a:r>
          </a:p>
          <a:p>
            <a:pPr marL="1787525" lvl="1" indent="6350">
              <a:spcBef>
                <a:spcPts val="300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SELECT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, </a:t>
            </a:r>
            <a:r>
              <a:rPr lang="pt-BR" sz="2000" dirty="0" err="1" smtClean="0">
                <a:solidFill>
                  <a:srgbClr val="FFC000"/>
                </a:solidFill>
              </a:rPr>
              <a:t>func_rmnt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FROM </a:t>
            </a:r>
            <a:r>
              <a:rPr lang="pt-BR" sz="2000" dirty="0" err="1" smtClean="0">
                <a:solidFill>
                  <a:srgbClr val="FFC000"/>
                </a:solidFill>
              </a:rPr>
              <a:t>tab_func</a:t>
            </a:r>
            <a:r>
              <a:rPr lang="pt-BR" sz="2000" dirty="0" smtClean="0">
                <a:solidFill>
                  <a:srgbClr val="FFC000"/>
                </a:solidFill>
              </a:rPr>
              <a:t/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WHERE </a:t>
            </a:r>
            <a:r>
              <a:rPr lang="pt-BR" sz="2000" dirty="0" err="1" smtClean="0">
                <a:solidFill>
                  <a:srgbClr val="FFC000"/>
                </a:solidFill>
              </a:rPr>
              <a:t>func_name</a:t>
            </a:r>
            <a:r>
              <a:rPr lang="pt-BR" sz="2000" dirty="0" smtClean="0">
                <a:solidFill>
                  <a:srgbClr val="FFC000"/>
                </a:solidFill>
              </a:rPr>
              <a:t> LIKE ?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Chamamos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a um conjunto de instruções SQL que juntas formam um pequeno programa armazenado e executado no banco de dados.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Alguns bancos de dados como MS SQL, Oracle,  </a:t>
            </a:r>
            <a:r>
              <a:rPr lang="pt-BR" sz="2400" dirty="0" err="1" smtClean="0"/>
              <a:t>MySQL</a:t>
            </a:r>
            <a:r>
              <a:rPr lang="pt-BR" sz="2400" dirty="0" smtClean="0"/>
              <a:t>, </a:t>
            </a:r>
            <a:r>
              <a:rPr lang="pt-BR" sz="2400" dirty="0" err="1" smtClean="0"/>
              <a:t>Postgree</a:t>
            </a:r>
            <a:r>
              <a:rPr lang="pt-BR" sz="2400" dirty="0" smtClean="0"/>
              <a:t> e outros permitem este tipo de recurso.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uso de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pode reduzir o tráfego na rede, melhorar a performance ou criar mecanismos de segurança ao realizar alguma operação na base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 </a:t>
            </a:r>
            <a:r>
              <a:rPr lang="pt-BR" sz="2400" dirty="0" err="1" smtClean="0"/>
              <a:t>Stored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Procedures</a:t>
            </a:r>
            <a:r>
              <a:rPr lang="pt-BR" sz="2400" dirty="0" smtClean="0"/>
              <a:t> são semelhantes a métodos Java. Podem possuir parâmetros e valores de retorno.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CREATE PROCEDURE </a:t>
            </a:r>
            <a:r>
              <a:rPr lang="pt-BR" sz="18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p_valor_inicial</a:t>
            </a:r>
            <a:r>
              <a:rPr lang="pt-BR" sz="1800" dirty="0" smtClean="0">
                <a:solidFill>
                  <a:srgbClr val="FFC000"/>
                </a:solidFill>
              </a:rPr>
              <a:t>	DECIMAL(10,2),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p_taxa</a:t>
            </a:r>
            <a:r>
              <a:rPr lang="pt-BR" sz="1800" dirty="0" smtClean="0">
                <a:solidFill>
                  <a:srgbClr val="FFC000"/>
                </a:solidFill>
              </a:rPr>
              <a:t>	DOUBLE,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IN	</a:t>
            </a:r>
            <a:r>
              <a:rPr lang="pt-BR" sz="1800" dirty="0" err="1" smtClean="0">
                <a:solidFill>
                  <a:srgbClr val="FFC000"/>
                </a:solidFill>
              </a:rPr>
              <a:t>p_prazo</a:t>
            </a:r>
            <a:r>
              <a:rPr lang="pt-BR" sz="1800" dirty="0" smtClean="0">
                <a:solidFill>
                  <a:srgbClr val="FFC000"/>
                </a:solidFill>
              </a:rPr>
              <a:t>	INTEGER,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OUT	</a:t>
            </a:r>
            <a:r>
              <a:rPr lang="pt-BR" sz="1800" dirty="0" err="1" smtClean="0">
                <a:solidFill>
                  <a:srgbClr val="FFC000"/>
                </a:solidFill>
              </a:rPr>
              <a:t>p_valor_final</a:t>
            </a:r>
            <a:r>
              <a:rPr lang="pt-BR" sz="1800" dirty="0" smtClean="0">
                <a:solidFill>
                  <a:srgbClr val="FFC000"/>
                </a:solidFill>
              </a:rPr>
              <a:t>	DECIMAL(10,2))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BEGIN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	... ...</a:t>
            </a:r>
          </a:p>
          <a:p>
            <a:pPr marL="1524000" indent="0">
              <a:spcBef>
                <a:spcPts val="0"/>
              </a:spcBef>
              <a:buNone/>
              <a:tabLst>
                <a:tab pos="1966913" algn="l"/>
                <a:tab pos="2605088" algn="l"/>
                <a:tab pos="41290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END;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No JDBC podemos solicitar a execução de uma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através da interface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CallableStatement</a:t>
            </a: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obter uma instância de </a:t>
            </a:r>
            <a:r>
              <a:rPr lang="pt-BR" sz="2200" dirty="0" err="1" smtClean="0"/>
              <a:t>CallableStatement</a:t>
            </a:r>
            <a:r>
              <a:rPr lang="pt-BR" sz="2200" dirty="0" smtClean="0"/>
              <a:t> utilizamos o método </a:t>
            </a:r>
            <a:r>
              <a:rPr lang="pt-BR" sz="2200" i="1" u="sng" dirty="0" err="1" smtClean="0"/>
              <a:t>prepareCall</a:t>
            </a:r>
            <a:r>
              <a:rPr lang="pt-BR" sz="2200" i="1" u="sng" dirty="0" smtClean="0"/>
              <a:t>()</a:t>
            </a:r>
            <a:r>
              <a:rPr lang="pt-BR" sz="2200" dirty="0" smtClean="0"/>
              <a:t> sobre a conexão com a base.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Devemos neste momento informar o String de execução da </a:t>
            </a:r>
            <a:r>
              <a:rPr lang="pt-BR" sz="2200" dirty="0" err="1" smtClean="0"/>
              <a:t>Stored</a:t>
            </a:r>
            <a:r>
              <a:rPr lang="pt-BR" sz="2200" dirty="0" smtClean="0"/>
              <a:t>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desejada: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2913" indent="0">
              <a:spcBef>
                <a:spcPts val="0"/>
              </a:spcBef>
              <a:buNone/>
            </a:pPr>
            <a:r>
              <a:rPr lang="pt-BR" sz="2200" dirty="0" err="1" smtClean="0"/>
              <a:t>CallableStatement</a:t>
            </a:r>
            <a:r>
              <a:rPr lang="pt-BR" sz="2200" dirty="0" smtClean="0"/>
              <a:t> </a:t>
            </a:r>
            <a:r>
              <a:rPr lang="pt-BR" sz="2200" dirty="0" err="1" smtClean="0"/>
              <a:t>cs</a:t>
            </a:r>
            <a:r>
              <a:rPr lang="pt-BR" sz="2200" dirty="0" smtClean="0"/>
              <a:t> =</a:t>
            </a:r>
          </a:p>
          <a:p>
            <a:pPr marL="442913" indent="0" algn="r">
              <a:spcBef>
                <a:spcPts val="0"/>
              </a:spcBef>
              <a:buNone/>
            </a:pPr>
            <a:r>
              <a:rPr lang="pt-BR" sz="2200" dirty="0" err="1" smtClean="0"/>
              <a:t>cn</a:t>
            </a:r>
            <a:r>
              <a:rPr lang="pt-BR" sz="2200" dirty="0" smtClean="0"/>
              <a:t>.</a:t>
            </a:r>
            <a:r>
              <a:rPr lang="pt-BR" sz="2200" u="sng" dirty="0" err="1" smtClean="0"/>
              <a:t>prepareCall</a:t>
            </a:r>
            <a:r>
              <a:rPr lang="pt-BR" sz="2200" dirty="0" smtClean="0"/>
              <a:t>(“</a:t>
            </a:r>
            <a:r>
              <a:rPr lang="pt-BR" sz="2200" dirty="0" smtClean="0">
                <a:solidFill>
                  <a:srgbClr val="FFC000"/>
                </a:solidFill>
              </a:rPr>
              <a:t>{ </a:t>
            </a:r>
            <a:r>
              <a:rPr lang="pt-BR" sz="2200" dirty="0" err="1" smtClean="0">
                <a:solidFill>
                  <a:srgbClr val="FFC000"/>
                </a:solidFill>
              </a:rPr>
              <a:t>call</a:t>
            </a:r>
            <a:r>
              <a:rPr lang="pt-BR" sz="2200" dirty="0" smtClean="0">
                <a:solidFill>
                  <a:srgbClr val="FFC000"/>
                </a:solidFill>
              </a:rPr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prc_calcula_juros</a:t>
            </a:r>
            <a:r>
              <a:rPr lang="pt-BR" sz="2200" dirty="0" smtClean="0">
                <a:solidFill>
                  <a:srgbClr val="FFC000"/>
                </a:solidFill>
              </a:rPr>
              <a:t>(?, ?, ?, ?) }</a:t>
            </a:r>
            <a:r>
              <a:rPr lang="pt-BR" sz="2200" dirty="0" smtClean="0"/>
              <a:t>”);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5616116" y="3825044"/>
            <a:ext cx="360040" cy="21602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7344308" y="4329100"/>
            <a:ext cx="360040" cy="11521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148064" y="5301208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Nome da </a:t>
            </a:r>
            <a:r>
              <a:rPr lang="pt-BR" sz="1600" b="1" dirty="0" err="1" smtClean="0"/>
              <a:t>procedure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04248" y="5301208"/>
            <a:ext cx="144016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Parâmetros</a:t>
            </a:r>
            <a:endParaRPr lang="pt-BR" sz="1600" b="1" dirty="0"/>
          </a:p>
        </p:txBody>
      </p:sp>
      <p:sp>
        <p:nvSpPr>
          <p:cNvPr id="17" name="Chave direita 16"/>
          <p:cNvSpPr/>
          <p:nvPr/>
        </p:nvSpPr>
        <p:spPr>
          <a:xfrm rot="5400000">
            <a:off x="2015716" y="4689140"/>
            <a:ext cx="360040" cy="4320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99592" y="5301208"/>
            <a:ext cx="259228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Conexão utilizada no acesso à base de dados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entrada (IN) devem ser </a:t>
            </a:r>
            <a:r>
              <a:rPr lang="pt-BR" sz="2200" u="sng" dirty="0" smtClean="0"/>
              <a:t>todos preenchidos</a:t>
            </a:r>
            <a:r>
              <a:rPr lang="pt-BR" sz="2200" dirty="0" smtClean="0"/>
              <a:t> conforme seu tipo, inserindo os valores desejados: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1, 100.0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1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2, 0.1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Parâmetro 2 */</a:t>
            </a:r>
          </a:p>
          <a:p>
            <a:pPr marL="1620838" indent="0">
              <a:spcBef>
                <a:spcPts val="0"/>
              </a:spcBef>
              <a:buNone/>
              <a:tabLst>
                <a:tab pos="4668838" algn="l"/>
              </a:tabLst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setInt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3, 2);	</a:t>
            </a:r>
            <a:r>
              <a:rPr lang="pt-BR" sz="2200" dirty="0" smtClean="0">
                <a:solidFill>
                  <a:schemeClr val="accent6"/>
                </a:solidFill>
              </a:rPr>
              <a:t>/* Parâmetro 3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Os parâmetros de saída (OUT) devem ser </a:t>
            </a:r>
            <a:r>
              <a:rPr lang="pt-BR" sz="2200" u="sng" dirty="0" smtClean="0"/>
              <a:t>todos registrados</a:t>
            </a:r>
            <a:r>
              <a:rPr lang="pt-BR" sz="2200" dirty="0" smtClean="0"/>
              <a:t> conforme seu tipo, informando ao JDBC que estes são valores que serão retornados pela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Para informar o tipo de retorno, utilize uma das constantes da classe </a:t>
            </a:r>
            <a:r>
              <a:rPr lang="pt-BR" sz="2200" dirty="0" err="1" smtClean="0"/>
              <a:t>java</a:t>
            </a:r>
            <a:r>
              <a:rPr lang="pt-BR" sz="2200" dirty="0" smtClean="0"/>
              <a:t>.</a:t>
            </a:r>
            <a:r>
              <a:rPr lang="pt-BR" sz="2200" dirty="0" err="1" smtClean="0"/>
              <a:t>sql</a:t>
            </a:r>
            <a:r>
              <a:rPr lang="pt-BR" sz="2200" dirty="0" smtClean="0"/>
              <a:t>.</a:t>
            </a:r>
            <a:r>
              <a:rPr lang="pt-BR" sz="2200" dirty="0" err="1" smtClean="0"/>
              <a:t>Types</a:t>
            </a:r>
            <a:r>
              <a:rPr lang="pt-BR" sz="2200" dirty="0" smtClean="0"/>
              <a:t>: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registerOutParameter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4, </a:t>
            </a:r>
            <a:r>
              <a:rPr lang="pt-BR" sz="2200" dirty="0" err="1" smtClean="0"/>
              <a:t>Types</a:t>
            </a:r>
            <a:r>
              <a:rPr lang="pt-BR" sz="2200" dirty="0" smtClean="0"/>
              <a:t>.DOUBLE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  </a:t>
            </a:r>
            <a:r>
              <a:rPr lang="pt-BR" sz="2200" dirty="0" smtClean="0">
                <a:solidFill>
                  <a:schemeClr val="accent6"/>
                </a:solidFill>
              </a:rPr>
              <a:t>/* Parâmetro 4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 interface </a:t>
            </a:r>
            <a:r>
              <a:rPr lang="pt-BR" u="sng" dirty="0" err="1" smtClean="0"/>
              <a:t>CallableStatement</a:t>
            </a:r>
            <a:endParaRPr lang="pt-BR" dirty="0" smtClean="0"/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preenchidos e/ou registrados todos os parâmetros, podemos executar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 com o método </a:t>
            </a:r>
            <a:r>
              <a:rPr lang="pt-BR" sz="2200" i="1" u="sng" dirty="0" err="1" smtClean="0"/>
              <a:t>executeUpdate</a:t>
            </a:r>
            <a:r>
              <a:rPr lang="pt-BR" sz="2200" i="1" u="sng" dirty="0" smtClean="0"/>
              <a:t>()</a:t>
            </a:r>
          </a:p>
          <a:p>
            <a:pPr lvl="1">
              <a:spcBef>
                <a:spcPts val="1200"/>
              </a:spcBef>
            </a:pPr>
            <a:r>
              <a:rPr lang="pt-BR" sz="2200" dirty="0" smtClean="0"/>
              <a:t>Após executada a </a:t>
            </a:r>
            <a:r>
              <a:rPr lang="pt-BR" sz="2200" dirty="0" err="1" smtClean="0"/>
              <a:t>procedure</a:t>
            </a:r>
            <a:r>
              <a:rPr lang="pt-BR" sz="2200" dirty="0" smtClean="0"/>
              <a:t>, podemos recolher os valores de retorno provenientes dos parâmetros de saída</a:t>
            </a:r>
          </a:p>
          <a:p>
            <a:pPr marL="44291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executeUpdate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1620838" indent="0">
              <a:spcBef>
                <a:spcPts val="0"/>
              </a:spcBef>
              <a:buNone/>
            </a:pPr>
            <a:r>
              <a:rPr lang="pt-BR" sz="2200" dirty="0" err="1" smtClean="0"/>
              <a:t>double</a:t>
            </a:r>
            <a:r>
              <a:rPr lang="pt-BR" sz="2200" dirty="0" smtClean="0"/>
              <a:t> </a:t>
            </a:r>
            <a:r>
              <a:rPr lang="pt-BR" sz="2200" dirty="0" err="1" smtClean="0"/>
              <a:t>result</a:t>
            </a:r>
            <a:r>
              <a:rPr lang="pt-BR" sz="2200" dirty="0" smtClean="0"/>
              <a:t> = </a:t>
            </a:r>
            <a:r>
              <a:rPr lang="pt-BR" sz="2200" dirty="0" err="1" smtClean="0"/>
              <a:t>cs</a:t>
            </a:r>
            <a:r>
              <a:rPr lang="pt-BR" sz="2200" dirty="0" smtClean="0"/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getDouble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4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4067944" y="5157192"/>
            <a:ext cx="3600400" cy="720080"/>
            <a:chOff x="5724128" y="3861048"/>
            <a:chExt cx="3600400" cy="720080"/>
          </a:xfrm>
        </p:grpSpPr>
        <p:cxnSp>
          <p:nvCxnSpPr>
            <p:cNvPr id="6" name="Conector de seta reta 5"/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7524328" y="3861048"/>
              <a:ext cx="0" cy="36004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" name="Retângulo de cantos arredondados 6"/>
            <p:cNvSpPr/>
            <p:nvPr/>
          </p:nvSpPr>
          <p:spPr>
            <a:xfrm>
              <a:off x="5724128" y="4221088"/>
              <a:ext cx="3600400" cy="36004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Número do parâmetro de saída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4349079"/>
          </a:xfrm>
        </p:spPr>
        <p:txBody>
          <a:bodyPr/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400" dirty="0" smtClean="0"/>
              <a:t> foi criada em </a:t>
            </a:r>
            <a:r>
              <a:rPr lang="pt-BR" sz="2400" dirty="0" err="1" smtClean="0"/>
              <a:t>MySql</a:t>
            </a:r>
            <a:r>
              <a:rPr lang="pt-BR" sz="2400" dirty="0" smtClean="0"/>
              <a:t> para fornecer a descrição por extenso de um número inteiro especificado.</a:t>
            </a:r>
          </a:p>
          <a:p>
            <a:r>
              <a:rPr lang="pt-BR" sz="2400" dirty="0" smtClean="0"/>
              <a:t>Para tal, esta </a:t>
            </a:r>
            <a:r>
              <a:rPr lang="pt-BR" sz="2400" dirty="0" err="1" smtClean="0"/>
              <a:t>procedure</a:t>
            </a:r>
            <a:r>
              <a:rPr lang="pt-BR" sz="2400" dirty="0" smtClean="0"/>
              <a:t> possui dois parâmetros: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/>
              <a:t>Parâmetro 1: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p_numero</a:t>
            </a:r>
            <a:endParaRPr lang="pt-BR" sz="1800" dirty="0" smtClean="0"/>
          </a:p>
          <a:p>
            <a:pPr lvl="2"/>
            <a:r>
              <a:rPr lang="pt-BR" sz="1800" dirty="0" smtClean="0"/>
              <a:t>Tipo: INTEGER</a:t>
            </a:r>
          </a:p>
          <a:p>
            <a:pPr lvl="2"/>
            <a:r>
              <a:rPr lang="pt-BR" sz="1800" dirty="0" smtClean="0"/>
              <a:t>I/O: IN (entrada)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0" indent="0">
              <a:spcBef>
                <a:spcPts val="0"/>
              </a:spcBef>
              <a:buNone/>
            </a:pPr>
            <a:endParaRPr lang="it-IT" sz="2000" dirty="0" smtClean="0"/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CREATE PROCEDURE </a:t>
            </a:r>
            <a:r>
              <a:rPr lang="it-IT" sz="2000" dirty="0" smtClean="0">
                <a:solidFill>
                  <a:srgbClr val="FFC000"/>
                </a:solidFill>
              </a:rPr>
              <a:t>prc_numero_descricao</a:t>
            </a:r>
            <a:r>
              <a:rPr lang="it-IT" sz="2000" dirty="0" smtClean="0"/>
              <a:t>(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IN	</a:t>
            </a:r>
            <a:r>
              <a:rPr lang="it-IT" sz="2000" dirty="0" smtClean="0">
                <a:solidFill>
                  <a:srgbClr val="FFC000"/>
                </a:solidFill>
              </a:rPr>
              <a:t>p_numero</a:t>
            </a:r>
            <a:r>
              <a:rPr lang="it-IT" sz="2000" dirty="0" smtClean="0"/>
              <a:t>	INTEGER,</a:t>
            </a:r>
          </a:p>
          <a:p>
            <a:pPr marL="1081088" indent="0">
              <a:spcBef>
                <a:spcPts val="0"/>
              </a:spcBef>
              <a:buNone/>
              <a:tabLst>
                <a:tab pos="1441450" algn="l"/>
                <a:tab pos="2147888" algn="l"/>
                <a:tab pos="3768725" algn="l"/>
              </a:tabLst>
            </a:pPr>
            <a:r>
              <a:rPr lang="it-IT" sz="2000" dirty="0" smtClean="0"/>
              <a:t>	OUT	</a:t>
            </a:r>
            <a:r>
              <a:rPr lang="it-IT" sz="2000" dirty="0" smtClean="0">
                <a:solidFill>
                  <a:srgbClr val="FFC000"/>
                </a:solidFill>
              </a:rPr>
              <a:t>p_descricao</a:t>
            </a:r>
            <a:r>
              <a:rPr lang="it-IT" sz="2000" dirty="0" smtClean="0"/>
              <a:t>	VARCHAR(100))</a:t>
            </a:r>
            <a:endParaRPr lang="pt-BR" sz="2000" dirty="0" smtClean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>
          <a:xfrm>
            <a:off x="3923928" y="3429000"/>
            <a:ext cx="3657600" cy="2553147"/>
          </a:xfrm>
        </p:spPr>
        <p:txBody>
          <a:bodyPr/>
          <a:lstStyle/>
          <a:p>
            <a:pPr lvl="1"/>
            <a:r>
              <a:rPr lang="pt-BR" sz="2000" dirty="0" smtClean="0"/>
              <a:t>Parâmetro 2:</a:t>
            </a:r>
          </a:p>
          <a:p>
            <a:pPr lvl="2"/>
            <a:r>
              <a:rPr lang="pt-BR" sz="1800" dirty="0" smtClean="0"/>
              <a:t>Nome: </a:t>
            </a:r>
            <a:r>
              <a:rPr lang="pt-BR" sz="1800" dirty="0" err="1" smtClean="0"/>
              <a:t>p_descricao</a:t>
            </a:r>
            <a:endParaRPr lang="pt-BR" sz="1800" dirty="0" smtClean="0"/>
          </a:p>
          <a:p>
            <a:pPr lvl="2"/>
            <a:r>
              <a:rPr lang="pt-BR" sz="1800" dirty="0" smtClean="0"/>
              <a:t>Tipo: VARCHAR(100)</a:t>
            </a:r>
          </a:p>
          <a:p>
            <a:pPr lvl="2"/>
            <a:r>
              <a:rPr lang="pt-BR" sz="1800" dirty="0" smtClean="0"/>
              <a:t>I/O: OUT (saída)</a:t>
            </a:r>
            <a:endParaRPr lang="pt-BR" sz="1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aplicação Java que solicite que o usuário digite um número inteiro.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Execute 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rgbClr val="FFC000"/>
                </a:solidFill>
              </a:rPr>
              <a:t>prc_numero_descricao</a:t>
            </a:r>
            <a:r>
              <a:rPr lang="pt-BR" sz="2800" dirty="0" smtClean="0"/>
              <a:t> passando o número inteiro digitado pelo usuário.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Resgate o valor de retorno (parâmetro 2) da </a:t>
            </a:r>
            <a:r>
              <a:rPr lang="pt-BR" sz="2800" dirty="0" err="1" smtClean="0"/>
              <a:t>procedure</a:t>
            </a:r>
            <a:r>
              <a:rPr lang="pt-BR" sz="2800" dirty="0" smtClean="0"/>
              <a:t> </a:t>
            </a:r>
            <a:r>
              <a:rPr lang="pt-BR" sz="2800" smtClean="0"/>
              <a:t>e exiba-o </a:t>
            </a:r>
            <a:r>
              <a:rPr lang="pt-BR" sz="2800" dirty="0" smtClean="0"/>
              <a:t>na tela.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1334</TotalTime>
  <Words>2674</Words>
  <Application>Microsoft Office PowerPoint</Application>
  <PresentationFormat>Apresentação na tela (4:3)</PresentationFormat>
  <Paragraphs>695</Paragraphs>
  <Slides>57</Slides>
  <Notes>57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na base de dados</vt:lpstr>
      <vt:lpstr>Operações na base de dados</vt:lpstr>
      <vt:lpstr>Operações na base de dados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Operações parametrizadas</vt:lpstr>
      <vt:lpstr>Exercício</vt:lpstr>
      <vt:lpstr>Transações</vt:lpstr>
      <vt:lpstr>Transações</vt:lpstr>
      <vt:lpstr>Transações</vt:lpstr>
      <vt:lpstr>Consultas</vt:lpstr>
      <vt:lpstr>Consultas</vt:lpstr>
      <vt:lpstr>Consultas</vt:lpstr>
      <vt:lpstr>Consultas</vt:lpstr>
      <vt:lpstr>Consultas</vt:lpstr>
      <vt:lpstr>Exercício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Exercício (parte 1)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302</cp:revision>
  <dcterms:created xsi:type="dcterms:W3CDTF">2011-12-17T14:07:49Z</dcterms:created>
  <dcterms:modified xsi:type="dcterms:W3CDTF">2012-06-17T03:58:21Z</dcterms:modified>
</cp:coreProperties>
</file>