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07" r:id="rId14"/>
    <p:sldId id="326" r:id="rId15"/>
    <p:sldId id="328" r:id="rId16"/>
    <p:sldId id="329" r:id="rId17"/>
    <p:sldId id="327" r:id="rId18"/>
    <p:sldId id="308" r:id="rId19"/>
    <p:sldId id="330" r:id="rId20"/>
    <p:sldId id="341" r:id="rId21"/>
    <p:sldId id="333" r:id="rId22"/>
    <p:sldId id="331" r:id="rId23"/>
    <p:sldId id="334" r:id="rId24"/>
    <p:sldId id="338" r:id="rId25"/>
    <p:sldId id="337" r:id="rId26"/>
    <p:sldId id="336" r:id="rId27"/>
    <p:sldId id="335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10" r:id="rId40"/>
    <p:sldId id="353" r:id="rId41"/>
    <p:sldId id="354" r:id="rId42"/>
    <p:sldId id="311" r:id="rId43"/>
    <p:sldId id="355" r:id="rId44"/>
    <p:sldId id="356" r:id="rId45"/>
    <p:sldId id="357" r:id="rId46"/>
    <p:sldId id="358" r:id="rId47"/>
    <p:sldId id="359" r:id="rId48"/>
    <p:sldId id="312" r:id="rId49"/>
    <p:sldId id="361" r:id="rId50"/>
    <p:sldId id="360" r:id="rId51"/>
    <p:sldId id="362" r:id="rId52"/>
    <p:sldId id="363" r:id="rId53"/>
    <p:sldId id="364" r:id="rId54"/>
    <p:sldId id="365" r:id="rId55"/>
    <p:sldId id="366" r:id="rId56"/>
    <p:sldId id="367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14/06/2012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7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7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43306" y="3571876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43306" y="5118574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516923" y="4398257"/>
            <a:ext cx="1373853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7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520915" y="2599768"/>
            <a:ext cx="1365871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368933" y="2497741"/>
            <a:ext cx="1430470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2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i="1" dirty="0" err="1" smtClean="0">
                <a:solidFill>
                  <a:srgbClr val="FFC000"/>
                </a:solidFill>
              </a:rPr>
              <a:t>out</a:t>
            </a:r>
            <a:r>
              <a:rPr lang="pt-BR" sz="2200" dirty="0" err="1" smtClean="0">
                <a:solidFill>
                  <a:srgbClr val="FFC000"/>
                </a:solidFill>
              </a:rPr>
              <a:t>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thin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</a:t>
            </a:r>
            <a:r>
              <a:rPr lang="pt-BR" dirty="0" smtClean="0"/>
              <a:t>dados</a:t>
            </a:r>
          </a:p>
          <a:p>
            <a:r>
              <a:rPr lang="pt-BR" dirty="0" smtClean="0"/>
              <a:t>Operações parametrizadas</a:t>
            </a:r>
          </a:p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operação na base de dados é definida por uma instrução na linguagem SQL, chamada de “</a:t>
            </a:r>
            <a:r>
              <a:rPr lang="pt-BR" sz="2400" i="1" dirty="0" smtClean="0"/>
              <a:t>statement</a:t>
            </a:r>
            <a:r>
              <a:rPr lang="pt-BR" sz="2400" dirty="0" smtClean="0"/>
              <a:t>”: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tab_funcionario SET salario = 5000 WHERE matr = 34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tab_setor (codigo, nome) VALUES (34, ‘RH’)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tab_produto WHERE codigo = 4983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tab_produto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Principal tipo de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utilizado no acesso e manipulação de dados da base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Representa alguma instrução SQL parametrizada, onde alguns de seus valores são dinamicamente assinalados pela aplicação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principal vantagem do </a:t>
            </a:r>
            <a:r>
              <a:rPr lang="pt-BR" sz="2400" dirty="0" err="1" smtClean="0"/>
              <a:t>PreparedStatement</a:t>
            </a:r>
            <a:r>
              <a:rPr lang="pt-BR" sz="2400" dirty="0" smtClean="0"/>
              <a:t> é que sua instrução pode ser executada diversas vezes, cada hora com valores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INSERT INTO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(matricula, nome,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) VALUES (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406757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219573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57958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70817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380312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668344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376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UPDATE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SET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 = </a:t>
            </a:r>
            <a:r>
              <a:rPr lang="pt-BR" sz="1800" b="1" dirty="0" smtClean="0"/>
              <a:t>?</a:t>
            </a:r>
            <a:r>
              <a:rPr lang="pt-BR" sz="1800" dirty="0" smtClean="0"/>
              <a:t> WHERE matricula = </a:t>
            </a:r>
            <a:r>
              <a:rPr lang="pt-BR" sz="1800" b="1" dirty="0" smtClean="0"/>
              <a:t>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7350.92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4067944" y="2276872"/>
            <a:ext cx="4104830" cy="872807"/>
            <a:chOff x="2267744" y="3204265"/>
            <a:chExt cx="4104830" cy="87280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2699792" y="3827711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95736" y="4149080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220072" y="3573016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524328" y="3573016"/>
            <a:ext cx="288032" cy="720080"/>
            <a:chOff x="7380312" y="3356992"/>
            <a:chExt cx="288032" cy="720080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3717032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Ao criar 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devemos especificar a declaração SQL que será executada contendo caracteres de interrogação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Cada interrogação contida na declaração SQL representa um parâmetro – um valor a ser assinalado dinamicamente na aplicação.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 ter todos os seus valores assinalados antes de ser executado.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532656"/>
          </a:xfrm>
        </p:spPr>
        <p:txBody>
          <a:bodyPr/>
          <a:lstStyle/>
          <a:p>
            <a:r>
              <a:rPr lang="pt-BR" dirty="0" smtClean="0"/>
              <a:t>Tipos de parâmetros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0319" y="2276872"/>
          <a:ext cx="806412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634"/>
                <a:gridCol w="2160240"/>
                <a:gridCol w="2304255"/>
              </a:tblGrid>
              <a:tr h="1904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SQL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pt-B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Java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CHAR, VARCHAR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.String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INT, DECIMAL, NUMERIC</a:t>
                      </a:r>
                      <a:br>
                        <a:rPr lang="pt-BR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(sem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DOUBLE, DECIMAL, NUMERIC (podendo haver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setDouble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setBoolean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DATETIME, 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setTimestamp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BLOB, MEDIUMBLOB, LONGBLOB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setBinaryStream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setNull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setString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texto.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cargo LIKE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“Manuel”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setInt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sem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matricula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7012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setDouble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podendo possuir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2500.35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setBoolean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booleano e armazena na base como 0 (</a:t>
            </a:r>
            <a:r>
              <a:rPr lang="pt-BR" dirty="0" err="1" smtClean="0"/>
              <a:t>false</a:t>
            </a:r>
            <a:r>
              <a:rPr lang="pt-BR" dirty="0" smtClean="0"/>
              <a:t>) ou 1 (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ativo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setBoolean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setDate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.Date</a:t>
            </a:r>
            <a:r>
              <a:rPr lang="pt-BR" dirty="0" smtClean="0"/>
              <a:t>, que representa uma data (dia, mês e ano)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25); </a:t>
            </a:r>
            <a:r>
              <a:rPr lang="pt-BR" sz="2000" dirty="0" smtClean="0">
                <a:solidFill>
                  <a:schemeClr val="accent1"/>
                </a:solidFill>
              </a:rPr>
              <a:t>/* dia 25/01/1992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 </a:t>
            </a:r>
            <a:r>
              <a:rPr lang="pt-BR" sz="2000" dirty="0" err="1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setDate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.Time</a:t>
            </a:r>
            <a:r>
              <a:rPr lang="pt-BR" dirty="0" smtClean="0"/>
              <a:t>, que representa um horário (hora,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hr_entr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.set(0, 0, 0,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 </a:t>
            </a:r>
            <a:r>
              <a:rPr lang="pt-BR" sz="2000" dirty="0" err="1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setTimestamp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Timestamp</a:t>
            </a:r>
            <a:r>
              <a:rPr lang="pt-BR" dirty="0" smtClean="0"/>
              <a:t>, que representa um instante no tempo (ano, mês, dia, 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25/01/1992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Timestamp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Timestamp</a:t>
            </a:r>
            <a:r>
              <a:rPr lang="pt-BR" sz="2000" dirty="0" smtClean="0"/>
              <a:t>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setTimestamp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setBinaryStream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InputStream</a:t>
            </a:r>
            <a:r>
              <a:rPr lang="pt-BR" sz="2400" dirty="0" smtClean="0"/>
              <a:t>, que representa alguma informação binária, como uma foto, mp3, </a:t>
            </a:r>
            <a:r>
              <a:rPr lang="pt-BR" sz="2400" dirty="0" err="1" smtClean="0"/>
              <a:t>doc</a:t>
            </a:r>
            <a:r>
              <a:rPr lang="pt-BR" sz="2400" dirty="0" smtClean="0"/>
              <a:t> ou outro.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spc="-120" dirty="0" smtClean="0"/>
              <a:t>INSERT INTO </a:t>
            </a:r>
            <a:r>
              <a:rPr lang="pt-BR" sz="2000" spc="-120" dirty="0" err="1" smtClean="0"/>
              <a:t>tab_foto</a:t>
            </a:r>
            <a:r>
              <a:rPr lang="pt-BR" sz="2000" spc="-120" dirty="0" smtClean="0"/>
              <a:t> (foto) VALUES (?)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setBinaryStream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(“C:\\</a:t>
            </a:r>
            <a:r>
              <a:rPr lang="pt-BR" sz="2000" dirty="0" err="1" smtClean="0">
                <a:solidFill>
                  <a:srgbClr val="FFC000"/>
                </a:solidFill>
              </a:rPr>
              <a:t>image</a:t>
            </a:r>
            <a:r>
              <a:rPr lang="pt-BR" sz="2000" dirty="0" smtClean="0">
                <a:solidFill>
                  <a:srgbClr val="FFC000"/>
                </a:solidFill>
              </a:rPr>
              <a:t>\\foto.jpg”)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setNull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com o valor NULL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442913" lvl="1" indent="-6350" algn="r">
              <a:spcBef>
                <a:spcPts val="0"/>
              </a:spcBef>
              <a:buNone/>
            </a:pPr>
            <a:r>
              <a:rPr lang="pt-BR" sz="2000" dirty="0" smtClean="0"/>
              <a:t>“INSERT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VALUES (?, ?)”);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ps.setString</a:t>
            </a:r>
            <a:r>
              <a:rPr lang="pt-BR" sz="2000" dirty="0" smtClean="0"/>
              <a:t>(1, “Manuel silva”);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setNull</a:t>
            </a:r>
            <a:r>
              <a:rPr lang="pt-BR" sz="2000" dirty="0" smtClean="0"/>
              <a:t>(2);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aplicação para cadastrar cargos na tabela </a:t>
            </a:r>
            <a:r>
              <a:rPr lang="pt-BR" sz="2400" dirty="0" err="1" smtClean="0"/>
              <a:t>tab_role</a:t>
            </a:r>
            <a:r>
              <a:rPr lang="pt-BR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aplicação deverá solicitar que o usuário digite nomes de cargos em </a:t>
            </a:r>
            <a:r>
              <a:rPr lang="pt-BR" sz="2400" dirty="0" err="1" smtClean="0"/>
              <a:t>prompt</a:t>
            </a:r>
            <a:r>
              <a:rPr lang="pt-BR" sz="2400" dirty="0" smtClean="0"/>
              <a:t> de comando (utilize a classe Scanner).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Para cada cargo digitado abra a conexão com a base de dados e execute o comando abaixo passando como parâmetro o cargo digitado pelo usuário:</a:t>
            </a:r>
          </a:p>
          <a:p>
            <a:pPr algn="ctr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INSERT INTO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>
                <a:solidFill>
                  <a:srgbClr val="FFC000"/>
                </a:solidFill>
              </a:rPr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role_name</a:t>
            </a:r>
            <a:r>
              <a:rPr lang="pt-BR" sz="2400" dirty="0" smtClean="0">
                <a:solidFill>
                  <a:srgbClr val="FFC000"/>
                </a:solidFill>
              </a:rPr>
              <a:t>) VALUES (?)</a:t>
            </a:r>
          </a:p>
          <a:p>
            <a:pPr>
              <a:spcBef>
                <a:spcPts val="18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transação a um conjunto de operações realizadas na base de dados que podem ser desfeitas em situações de falha ou outro problema.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Quando corretamente utilizada, uma transação garante a integridade dos dados contidos na base.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b="1" i="1" dirty="0" err="1" smtClean="0"/>
              <a:t>rollback</a:t>
            </a:r>
            <a:r>
              <a:rPr lang="pt-BR" sz="2400" dirty="0" smtClean="0"/>
              <a:t> ao comando utilizado para desfazer as operações retidas pela transação e </a:t>
            </a:r>
            <a:r>
              <a:rPr lang="pt-BR" sz="2400" b="1" i="1" dirty="0" err="1" smtClean="0"/>
              <a:t>commit</a:t>
            </a:r>
            <a:r>
              <a:rPr lang="pt-BR" sz="2400" dirty="0" smtClean="0"/>
              <a:t> ao comando utilizado para efetivá-las na base de dados.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JDBC permite a criação de aplicações Java que manipulam transações com bancos de dados que oferecem suporte a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com os seguintes métodos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: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</a:t>
            </a:r>
            <a:r>
              <a:rPr lang="pt-BR" sz="2000" dirty="0" smtClean="0"/>
              <a:t>.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(...);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st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();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 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(“DELETE FROM </a:t>
            </a:r>
            <a:r>
              <a:rPr lang="pt-BR" sz="2000" dirty="0" err="1" smtClean="0"/>
              <a:t>tab</a:t>
            </a:r>
            <a:r>
              <a:rPr lang="pt-BR" sz="2000" dirty="0" smtClean="0"/>
              <a:t> WHERE 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</a:t>
            </a:r>
            <a:r>
              <a:rPr lang="pt-BR" sz="2000" dirty="0" smtClean="0"/>
              <a:t> SET ....”);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 catch (Exception e)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consultas na base de dados são realizadas mediante o comando SELECT.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Através dele podemos obter os dados contidos em uma ou mais tabelas seguindo critérios, agrupamentos e/ou ordenações conforme necessidade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capturarmos os dados provenientes do comando SELECT, o JDBC conta com 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ResultSet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ResultSet</a:t>
            </a:r>
            <a:endParaRPr lang="pt-BR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 representa um cursor proveniente da base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Trata-se de um conjunto de dados em memória de forma tabular que possui um ponteiro apontando para uma de suas linhas, a qual é chamada de registro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6394450" y="3473450"/>
            <a:ext cx="1212850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8192" y="3474591"/>
            <a:ext cx="114210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432921" y="380618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91151" y="3805684"/>
            <a:ext cx="121297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03826" y="3808090"/>
            <a:ext cx="1146473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605712" y="4139803"/>
            <a:ext cx="1144588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90207" y="4139803"/>
            <a:ext cx="121391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433169" y="414032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47345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195362" y="836712"/>
            <a:ext cx="4104830" cy="872807"/>
            <a:chOff x="2267744" y="3204265"/>
            <a:chExt cx="4104830" cy="8728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b="1" dirty="0" err="1" smtClean="0">
                  <a:latin typeface="+mn-lt"/>
                </a:rPr>
                <a:t>Statement</a:t>
              </a:r>
              <a:r>
                <a:rPr lang="pt-BR" sz="1600" dirty="0" smtClean="0">
                  <a:latin typeface="+mn-lt"/>
                </a:rPr>
                <a:t> ou </a:t>
              </a:r>
              <a:r>
                <a:rPr lang="pt-BR" sz="1600" b="1" dirty="0" err="1" smtClean="0">
                  <a:latin typeface="+mn-lt"/>
                </a:rPr>
                <a:t>PreparedStatement</a:t>
              </a:r>
              <a:endParaRPr lang="pt-BR" sz="1600" b="1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" name="Seta para a direita 12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3125 L -2.77778E-7 0.3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  <p:bldP spid="24" grpId="3" animBg="1"/>
      <p:bldP spid="24" grpId="4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pt-BR" dirty="0" smtClean="0"/>
              <a:t>Outro 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indent="0" algn="r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“SELECT </a:t>
            </a:r>
            <a:r>
              <a:rPr lang="pt-BR" sz="2000" dirty="0" err="1" smtClean="0"/>
              <a:t>f_name</a:t>
            </a:r>
            <a:r>
              <a:rPr lang="pt-BR" sz="2000" dirty="0" smtClean="0"/>
              <a:t>, </a:t>
            </a:r>
            <a:r>
              <a:rPr lang="pt-BR" sz="2000" dirty="0" err="1" smtClean="0"/>
              <a:t>f_rmnt</a:t>
            </a:r>
            <a:r>
              <a:rPr lang="pt-BR" sz="2000" dirty="0" smtClean="0"/>
              <a:t>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&gt; ?”);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ps.setDouble</a:t>
            </a:r>
            <a:r>
              <a:rPr lang="pt-BR" sz="2000" dirty="0" smtClean="0"/>
              <a:t>(1, 1000);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uma aplicação que solicite ao usuário que digite um nome ou o pedaço de um nome.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Realize uma busca na tabela de funcionários exibindo na tela o nome e salário de todos os usuários que possuam o pedaço de nome digitado.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a consulta abaixo para obter os dados da base:</a:t>
            </a:r>
          </a:p>
          <a:p>
            <a:pPr marL="1787525" lvl="1" indent="6350">
              <a:spcBef>
                <a:spcPts val="30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SELECT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func_rmnt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WHERE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 LIKE ?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a um conjunto de instruções SQL que juntas formam um pequeno programa armazenado e executado no banco de dados.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Alguns bancos de dados como MS SQL, Oracle,  </a:t>
            </a:r>
            <a:r>
              <a:rPr lang="pt-BR" sz="2400" dirty="0" err="1" smtClean="0"/>
              <a:t>MySQL</a:t>
            </a:r>
            <a:r>
              <a:rPr lang="pt-BR" sz="2400" dirty="0" smtClean="0"/>
              <a:t>, </a:t>
            </a:r>
            <a:r>
              <a:rPr lang="pt-BR" sz="2400" dirty="0" err="1" smtClean="0"/>
              <a:t>Postgree</a:t>
            </a:r>
            <a:r>
              <a:rPr lang="pt-BR" sz="2400" dirty="0" smtClean="0"/>
              <a:t> e outros permitem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O uso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pode reduzir o tráfego na rede, melhorar a performance ou criar mecanismos de segurança ao realizar alguma operação na base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são semelhantes a métodos Java. Podem possuir parâmetros e valores de retorno.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CREATE PROCEDURE </a:t>
            </a:r>
            <a:r>
              <a:rPr lang="pt-BR" sz="18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p_valor_inicial</a:t>
            </a:r>
            <a:r>
              <a:rPr lang="pt-BR" sz="1800" dirty="0" smtClean="0">
                <a:solidFill>
                  <a:srgbClr val="FFC000"/>
                </a:solidFill>
              </a:rPr>
              <a:t>	DECIMAL(10,2),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p_taxa</a:t>
            </a:r>
            <a:r>
              <a:rPr lang="pt-BR" sz="1800" dirty="0" smtClean="0">
                <a:solidFill>
                  <a:srgbClr val="FFC000"/>
                </a:solidFill>
              </a:rPr>
              <a:t>	DOUBLE,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p_prazo</a:t>
            </a:r>
            <a:r>
              <a:rPr lang="pt-BR" sz="1800" dirty="0" smtClean="0">
                <a:solidFill>
                  <a:srgbClr val="FFC000"/>
                </a:solidFill>
              </a:rPr>
              <a:t>	INTEGER,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OUT	</a:t>
            </a:r>
            <a:r>
              <a:rPr lang="pt-BR" sz="1800" dirty="0" err="1" smtClean="0">
                <a:solidFill>
                  <a:srgbClr val="FFC000"/>
                </a:solidFill>
              </a:rPr>
              <a:t>p_valor_final</a:t>
            </a:r>
            <a:r>
              <a:rPr lang="pt-BR" sz="1800" dirty="0" smtClean="0">
                <a:solidFill>
                  <a:srgbClr val="FFC000"/>
                </a:solidFill>
              </a:rPr>
              <a:t>	DECIMAL(10,2))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BEGIN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END;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No JDBC podemos solicitar a execução de uma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através da interface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CallableStatement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obter uma instância de </a:t>
            </a:r>
            <a:r>
              <a:rPr lang="pt-BR" sz="2200" dirty="0" err="1" smtClean="0"/>
              <a:t>CallableStatement</a:t>
            </a:r>
            <a:r>
              <a:rPr lang="pt-BR" sz="2200" dirty="0" smtClean="0"/>
              <a:t> utilizamos o método </a:t>
            </a:r>
            <a:r>
              <a:rPr lang="pt-BR" sz="2200" i="1" u="sng" dirty="0" err="1" smtClean="0"/>
              <a:t>prepareCall</a:t>
            </a:r>
            <a:r>
              <a:rPr lang="pt-BR" sz="2200" i="1" u="sng" dirty="0" smtClean="0"/>
              <a:t>()</a:t>
            </a:r>
            <a:r>
              <a:rPr lang="pt-BR" sz="2200" dirty="0" smtClean="0"/>
              <a:t> sobre a conexão com a base.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Devemos neste momento informar o String de execução da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desejada: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u="sng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5616116" y="3825044"/>
            <a:ext cx="360040" cy="2160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7344308" y="4329100"/>
            <a:ext cx="360040" cy="11521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5301208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Nome da </a:t>
            </a:r>
            <a:r>
              <a:rPr lang="pt-BR" sz="1600" b="1" dirty="0" err="1" smtClean="0"/>
              <a:t>procedure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04248" y="5301208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Parâmetros</a:t>
            </a:r>
            <a:endParaRPr lang="pt-BR" sz="1600" b="1" dirty="0"/>
          </a:p>
        </p:txBody>
      </p:sp>
      <p:sp>
        <p:nvSpPr>
          <p:cNvPr id="17" name="Chave direita 16"/>
          <p:cNvSpPr/>
          <p:nvPr/>
        </p:nvSpPr>
        <p:spPr>
          <a:xfrm rot="5400000">
            <a:off x="2015716" y="4689140"/>
            <a:ext cx="360040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99592" y="5301208"/>
            <a:ext cx="25922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Conexão utilizada no acesso à base de dados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entrada (IN) devem ser </a:t>
            </a:r>
            <a:r>
              <a:rPr lang="pt-BR" sz="2200" u="sng" dirty="0" smtClean="0"/>
              <a:t>todos preenchidos</a:t>
            </a:r>
            <a:r>
              <a:rPr lang="pt-BR" sz="2200" dirty="0" smtClean="0"/>
              <a:t> conforme seu tipo, inserindo os valores desejados: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1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2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	</a:t>
            </a:r>
            <a:r>
              <a:rPr lang="pt-BR" sz="2200" dirty="0" smtClean="0">
                <a:solidFill>
                  <a:schemeClr val="accent6"/>
                </a:solidFill>
              </a:rPr>
              <a:t>/* Parâmetro 3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saída (OUT) devem ser </a:t>
            </a:r>
            <a:r>
              <a:rPr lang="pt-BR" sz="2200" u="sng" dirty="0" smtClean="0"/>
              <a:t>todos registrados</a:t>
            </a:r>
            <a:r>
              <a:rPr lang="pt-BR" sz="2200" dirty="0" smtClean="0"/>
              <a:t> conforme seu tipo, informando ao JDBC que estes são valores que serão retornados pela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informar o tipo de retorno, utilize uma das constantes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Types</a:t>
            </a:r>
            <a:r>
              <a:rPr lang="pt-BR" sz="2200" dirty="0" smtClean="0"/>
              <a:t>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  </a:t>
            </a:r>
            <a:r>
              <a:rPr lang="pt-BR" sz="2200" dirty="0" smtClean="0">
                <a:solidFill>
                  <a:schemeClr val="accent6"/>
                </a:solidFill>
              </a:rPr>
              <a:t>/* Parâmetro 4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preenchidos e/ou registrados todos os parâmetros, podemos executar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com o método </a:t>
            </a:r>
            <a:r>
              <a:rPr lang="pt-BR" sz="2200" i="1" u="sng" dirty="0" err="1" smtClean="0"/>
              <a:t>executeUpdate</a:t>
            </a:r>
            <a:r>
              <a:rPr lang="pt-BR" sz="2200" i="1" u="sng" dirty="0" smtClean="0"/>
              <a:t>()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executada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, podemos recolher os valores de retorno provenientes dos parâmetros de saída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4067944" y="5157192"/>
            <a:ext cx="3600400" cy="720080"/>
            <a:chOff x="5724128" y="3861048"/>
            <a:chExt cx="3600400" cy="720080"/>
          </a:xfrm>
        </p:grpSpPr>
        <p:cxnSp>
          <p:nvCxnSpPr>
            <p:cNvPr id="6" name="Conector de seta reta 5"/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7524328" y="3861048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" name="Retângulo de cantos arredondados 6"/>
            <p:cNvSpPr/>
            <p:nvPr/>
          </p:nvSpPr>
          <p:spPr>
            <a:xfrm>
              <a:off x="5724128" y="4221088"/>
              <a:ext cx="3600400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Número do parâmetro de saída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4349079"/>
          </a:xfrm>
        </p:spPr>
        <p:txBody>
          <a:bodyPr/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 foi criada em </a:t>
            </a:r>
            <a:r>
              <a:rPr lang="pt-BR" sz="2400" dirty="0" err="1" smtClean="0"/>
              <a:t>MySql</a:t>
            </a:r>
            <a:r>
              <a:rPr lang="pt-BR" sz="2400" dirty="0" smtClean="0"/>
              <a:t> para fornecer a descrição por extenso de um número inteiro especificado.</a:t>
            </a:r>
          </a:p>
          <a:p>
            <a:r>
              <a:rPr lang="pt-BR" sz="2400" dirty="0" smtClean="0"/>
              <a:t>Para tal, esta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possui dois parâmetros: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/>
              <a:t>Parâmetro 1: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p_numero</a:t>
            </a:r>
            <a:endParaRPr lang="pt-BR" sz="1800" dirty="0" smtClean="0"/>
          </a:p>
          <a:p>
            <a:pPr lvl="2"/>
            <a:r>
              <a:rPr lang="pt-BR" sz="1800" dirty="0" smtClean="0"/>
              <a:t>Tipo: INTEGER</a:t>
            </a:r>
          </a:p>
          <a:p>
            <a:pPr lvl="2"/>
            <a:r>
              <a:rPr lang="pt-BR" sz="1800" dirty="0" smtClean="0"/>
              <a:t>I/O: IN (entrada)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CREATE PROCEDURE </a:t>
            </a:r>
            <a:r>
              <a:rPr lang="it-IT" sz="2000" dirty="0" smtClean="0">
                <a:solidFill>
                  <a:srgbClr val="FFC000"/>
                </a:solidFill>
              </a:rPr>
              <a:t>prc_numero_descricao</a:t>
            </a:r>
            <a:r>
              <a:rPr lang="it-IT" sz="2000" dirty="0" smtClean="0"/>
              <a:t>(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IN	</a:t>
            </a:r>
            <a:r>
              <a:rPr lang="it-IT" sz="2000" dirty="0" smtClean="0">
                <a:solidFill>
                  <a:srgbClr val="FFC000"/>
                </a:solidFill>
              </a:rPr>
              <a:t>p_numero</a:t>
            </a:r>
            <a:r>
              <a:rPr lang="it-IT" sz="2000" dirty="0" smtClean="0"/>
              <a:t>	INTEGER,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OUT	</a:t>
            </a:r>
            <a:r>
              <a:rPr lang="it-IT" sz="2000" dirty="0" smtClean="0">
                <a:solidFill>
                  <a:srgbClr val="FFC000"/>
                </a:solidFill>
              </a:rPr>
              <a:t>p_descricao</a:t>
            </a:r>
            <a:r>
              <a:rPr lang="it-IT" sz="2000" dirty="0" smtClean="0"/>
              <a:t>	VARCHAR(100))</a:t>
            </a:r>
            <a:endParaRPr lang="pt-BR" sz="20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3923928" y="3429000"/>
            <a:ext cx="3657600" cy="2553147"/>
          </a:xfrm>
        </p:spPr>
        <p:txBody>
          <a:bodyPr/>
          <a:lstStyle/>
          <a:p>
            <a:pPr lvl="1"/>
            <a:r>
              <a:rPr lang="pt-BR" sz="2000" dirty="0" smtClean="0"/>
              <a:t>Parâmetro 2: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p_descricao</a:t>
            </a:r>
            <a:endParaRPr lang="pt-BR" sz="1800" dirty="0" smtClean="0"/>
          </a:p>
          <a:p>
            <a:pPr lvl="2"/>
            <a:r>
              <a:rPr lang="pt-BR" sz="1800" dirty="0" smtClean="0"/>
              <a:t>Tipo: VARCHAR(100)</a:t>
            </a:r>
          </a:p>
          <a:p>
            <a:pPr lvl="2"/>
            <a:r>
              <a:rPr lang="pt-BR" sz="1800" dirty="0" smtClean="0"/>
              <a:t>I/O: OUT (saída)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aplicação Java que solicite que o usuário digite um número inteiro.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Execute 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800" dirty="0" smtClean="0"/>
              <a:t> passando o número inteiro digitado pelo usuário.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Resgate o valor de retorno (parâmetro 2) da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smtClean="0"/>
              <a:t>e exiba-o </a:t>
            </a:r>
            <a:r>
              <a:rPr lang="pt-BR" sz="2800" dirty="0" smtClean="0"/>
              <a:t>na tela.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1273</TotalTime>
  <Words>2653</Words>
  <Application>Microsoft Office PowerPoint</Application>
  <PresentationFormat>Apresentação na tela (4:3)</PresentationFormat>
  <Paragraphs>684</Paragraphs>
  <Slides>56</Slides>
  <Notes>56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Exercício</vt:lpstr>
      <vt:lpstr>Transações</vt:lpstr>
      <vt:lpstr>Transações</vt:lpstr>
      <vt:lpstr>Transações</vt:lpstr>
      <vt:lpstr>Consultas</vt:lpstr>
      <vt:lpstr>Consultas</vt:lpstr>
      <vt:lpstr>Consultas</vt:lpstr>
      <vt:lpstr>Consultas</vt:lpstr>
      <vt:lpstr>Consultas</vt:lpstr>
      <vt:lpstr>Exercício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Exercício (parte 1)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296</cp:revision>
  <dcterms:created xsi:type="dcterms:W3CDTF">2011-12-17T14:07:49Z</dcterms:created>
  <dcterms:modified xsi:type="dcterms:W3CDTF">2012-06-14T03:11:44Z</dcterms:modified>
</cp:coreProperties>
</file>