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8" r:id="rId3"/>
    <p:sldId id="319" r:id="rId4"/>
    <p:sldId id="320" r:id="rId5"/>
    <p:sldId id="329" r:id="rId6"/>
    <p:sldId id="330" r:id="rId7"/>
    <p:sldId id="331" r:id="rId8"/>
    <p:sldId id="333" r:id="rId9"/>
    <p:sldId id="334" r:id="rId10"/>
    <p:sldId id="332" r:id="rId11"/>
    <p:sldId id="324" r:id="rId12"/>
    <p:sldId id="335" r:id="rId13"/>
    <p:sldId id="336" r:id="rId14"/>
    <p:sldId id="337" r:id="rId15"/>
    <p:sldId id="326" r:id="rId16"/>
    <p:sldId id="344" r:id="rId17"/>
    <p:sldId id="322" r:id="rId18"/>
    <p:sldId id="345" r:id="rId19"/>
    <p:sldId id="346" r:id="rId20"/>
    <p:sldId id="347" r:id="rId21"/>
    <p:sldId id="349" r:id="rId22"/>
    <p:sldId id="348" r:id="rId23"/>
    <p:sldId id="338" r:id="rId24"/>
    <p:sldId id="323" r:id="rId25"/>
    <p:sldId id="327" r:id="rId26"/>
    <p:sldId id="328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93369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4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BEEDA0-A168-4B2F-90B7-0ABF5617C645}" type="datetimeFigureOut">
              <a:rPr lang="pt-BR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564085-A201-4A92-B865-4522CAEE4E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8D556-DDA1-48A1-81AA-F9BB658F45B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564085-A201-4A92-B865-4522CAEE4E8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234B-CAFC-4F2B-98A6-DCA9BBF6B41C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FA56-F7E5-4E13-9B6B-53B9FEFBB41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26EEE-DF2A-48EA-A73A-AB2D54A1DB2A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4B5B8-BD1D-4E8B-BA0F-2D58C8C3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D136-109B-416C-AB31-135BF8710F08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80E1-A90B-4AB0-BCC8-7D5D5DEE07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78E6-001B-4A8D-BA6B-320E1CDD92DF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E5E8-3624-4E3E-8383-C0513FA443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3B301-4D33-472B-9EA1-FE4739FFB887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181B-C67A-4EAE-8041-178118B632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82E46-77E0-4AB1-A75D-9CBA80F15487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64F7-871B-429F-BBA8-5C9315E9C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D2ED1-D587-44B6-A55F-C7E9981403E2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DC1-F000-4B90-9425-1E014EE80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8DAE-4C14-46BA-B6A9-566ED2C85393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3E99-0AF5-4234-9A7B-21F1A4B9EC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B665-AFC7-49F0-8309-B0D524735A69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84DE9-09E8-4142-8EB6-8063466A07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40D6-50D9-41CF-A7D0-FF437F5524B1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CFF04-12D5-4F7D-BB48-86344E07B9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6C902-3F3E-4D4C-ABB1-256ED3FA33D5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D1292-EB3E-4E1B-98AD-DDF21A8EE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2A98F-05F6-48F8-A21F-3ECAEA3B5D43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398F-0C73-4DFE-AB5B-5126B5A93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C0DF7-6950-4DFB-9681-08CDE4FE5FFA}" type="datetime1">
              <a:rPr lang="pt-BR" smtClean="0"/>
              <a:pPr>
                <a:defRPr/>
              </a:pPr>
              <a:t>06/04/2012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BB4C41-CD07-4F35-A04E-31347E90ABD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73" r:id="rId2"/>
    <p:sldLayoutId id="2147483780" r:id="rId3"/>
    <p:sldLayoutId id="2147483774" r:id="rId4"/>
    <p:sldLayoutId id="2147483781" r:id="rId5"/>
    <p:sldLayoutId id="2147483775" r:id="rId6"/>
    <p:sldLayoutId id="2147483776" r:id="rId7"/>
    <p:sldLayoutId id="2147483782" r:id="rId8"/>
    <p:sldLayoutId id="2147483783" r:id="rId9"/>
    <p:sldLayoutId id="2147483777" r:id="rId10"/>
    <p:sldLayoutId id="21474837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Exceções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transferidas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utilizar instruções que exigem o tratamento de exceptions, temos duas opções: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Tratar a exception com </a:t>
            </a:r>
            <a:r>
              <a:rPr lang="pt-BR" b="1" i="1" dirty="0" err="1" smtClean="0"/>
              <a:t>try</a:t>
            </a:r>
            <a:r>
              <a:rPr lang="pt-BR" b="1" i="1" dirty="0" smtClean="0"/>
              <a:t> / catch</a:t>
            </a:r>
            <a:r>
              <a:rPr lang="pt-BR" dirty="0" smtClean="0"/>
              <a:t>, conforme já visto</a:t>
            </a:r>
            <a:endParaRPr lang="pt-BR" b="1" i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Transferir a exception para quem chamou o método atual através da cláusula </a:t>
            </a:r>
            <a:r>
              <a:rPr lang="pt-BR" b="1" i="1" dirty="0" err="1" smtClean="0"/>
              <a:t>throws</a:t>
            </a:r>
            <a:endParaRPr lang="pt-BR" b="1" i="1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transferidas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r>
              <a:rPr lang="pt-BR" sz="3200" dirty="0" smtClean="0"/>
              <a:t>Cláusula </a:t>
            </a:r>
            <a:r>
              <a:rPr lang="pt-BR" sz="3200" dirty="0" err="1" smtClean="0"/>
              <a:t>throws</a:t>
            </a:r>
            <a:endParaRPr lang="pt-BR" sz="32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abrirArquivo</a:t>
            </a:r>
            <a:r>
              <a:rPr lang="pt-BR" sz="2400" dirty="0" smtClean="0"/>
              <a:t>() </a:t>
            </a:r>
            <a:r>
              <a:rPr lang="pt-BR" sz="2400" b="1" dirty="0" err="1" smtClean="0">
                <a:solidFill>
                  <a:srgbClr val="FFC000"/>
                </a:solidFill>
              </a:rPr>
              <a:t>throws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FileNotFountException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/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</a:t>
            </a:r>
            <a:r>
              <a:rPr lang="pt-BR" sz="2400" dirty="0" smtClean="0"/>
              <a:t>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4181B-C67A-4EAE-8041-178118B632C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Bloco de código associado ao </a:t>
            </a:r>
            <a:r>
              <a:rPr lang="pt-BR" sz="2800" dirty="0" err="1" smtClean="0"/>
              <a:t>try</a:t>
            </a:r>
            <a:r>
              <a:rPr lang="pt-BR" sz="2800" dirty="0" smtClean="0"/>
              <a:t>/catch que garante a execução de um conjunto de instruções independente mesmo quando não ocorre exceções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Define um bloco de código que será executado 100% das vezes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Geralmente utilizado para finalizar alguma pendência que o método deixou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289720" y="1351309"/>
            <a:ext cx="580256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/>
              <a:t>obterSaldo</a:t>
            </a:r>
            <a:r>
              <a:rPr lang="pt-BR" sz="2000" dirty="0" smtClean="0"/>
              <a:t>() </a:t>
            </a:r>
            <a:r>
              <a:rPr lang="pt-BR" sz="2000" dirty="0" err="1" smtClean="0"/>
              <a:t>throws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IOException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Conexao</a:t>
            </a:r>
            <a:r>
              <a:rPr lang="pt-BR" sz="2000" dirty="0" smtClean="0"/>
              <a:t> </a:t>
            </a: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abrirConexao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Conta c1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obterConta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double</a:t>
            </a:r>
            <a:r>
              <a:rPr lang="pt-BR" sz="2000" dirty="0" smtClean="0"/>
              <a:t> saldo = c1.</a:t>
            </a:r>
            <a:r>
              <a:rPr lang="pt-BR" sz="2000" dirty="0" err="1" smtClean="0"/>
              <a:t>getSaldo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gravarNoArquivo</a:t>
            </a:r>
            <a:r>
              <a:rPr lang="pt-BR" sz="2000" dirty="0" smtClean="0"/>
              <a:t>(saldo);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saldo;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/>
              <a:t> </a:t>
            </a:r>
            <a:r>
              <a:rPr lang="pt-BR" sz="2000" dirty="0" err="1" smtClean="0"/>
              <a:t>sqle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ao acessar BD");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catch (</a:t>
            </a:r>
            <a:r>
              <a:rPr lang="pt-BR" sz="2000" dirty="0" err="1" smtClean="0">
                <a:solidFill>
                  <a:srgbClr val="FFC000"/>
                </a:solidFill>
              </a:rPr>
              <a:t>RuntimeException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("Erro inesperado");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 </a:t>
            </a:r>
            <a:r>
              <a:rPr lang="pt-BR" sz="2000" dirty="0" err="1" smtClean="0">
                <a:solidFill>
                  <a:srgbClr val="FFC000"/>
                </a:solidFill>
              </a:rPr>
              <a:t>finally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fecharConexao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42913" algn="l"/>
                <a:tab pos="9001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NullPointerException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NumberFormatException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ArrayIndexOutOfBoundsException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ArithmeticException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lang</a:t>
            </a:r>
            <a:r>
              <a:rPr lang="pt-BR" sz="2400" dirty="0" smtClean="0"/>
              <a:t>.</a:t>
            </a:r>
            <a:r>
              <a:rPr lang="pt-BR" sz="2400" dirty="0" err="1" smtClean="0"/>
              <a:t>ClassCastException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io</a:t>
            </a:r>
            <a:r>
              <a:rPr lang="pt-BR" sz="2400" dirty="0" smtClean="0"/>
              <a:t>.</a:t>
            </a:r>
            <a:r>
              <a:rPr lang="pt-BR" sz="2400" dirty="0" err="1" smtClean="0"/>
              <a:t>IOException</a:t>
            </a:r>
            <a:endParaRPr lang="pt-BR" sz="2400" dirty="0" smtClean="0"/>
          </a:p>
          <a:p>
            <a:r>
              <a:rPr lang="pt-BR" sz="2400" dirty="0" err="1" smtClean="0"/>
              <a:t>java</a:t>
            </a:r>
            <a:r>
              <a:rPr lang="pt-BR" sz="2400" dirty="0" smtClean="0"/>
              <a:t>.</a:t>
            </a:r>
            <a:r>
              <a:rPr lang="pt-BR" sz="2400" dirty="0" err="1" smtClean="0"/>
              <a:t>sql</a:t>
            </a:r>
            <a:r>
              <a:rPr lang="pt-BR" sz="2400" dirty="0" smtClean="0"/>
              <a:t>.</a:t>
            </a:r>
            <a:r>
              <a:rPr lang="pt-BR" sz="2400" dirty="0" err="1" smtClean="0"/>
              <a:t>SQLException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</a:t>
            </a:r>
            <a:r>
              <a:rPr lang="pt-BR" dirty="0" smtClean="0"/>
              <a:t>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executar um método sobre uma variável que não possui um objeto referenciado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null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1441450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c.setNome</a:t>
            </a:r>
            <a:r>
              <a:rPr lang="pt-BR" dirty="0" smtClean="0">
                <a:solidFill>
                  <a:srgbClr val="FFC000"/>
                </a:solidFill>
              </a:rPr>
              <a:t>(“Manuel da silva”);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NumberFormatException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não verificada pertencente </a:t>
            </a:r>
            <a:r>
              <a:rPr lang="pt-BR" dirty="0" smtClean="0"/>
              <a:t>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realizar a conversão de um String para um valor numérico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1081088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String texto = “10xpt23”;</a:t>
            </a:r>
          </a:p>
          <a:p>
            <a:pPr marL="1081088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idade = </a:t>
            </a:r>
            <a:r>
              <a:rPr lang="pt-BR" dirty="0" err="1" smtClean="0">
                <a:solidFill>
                  <a:srgbClr val="FFC000"/>
                </a:solidFill>
              </a:rPr>
              <a:t>Integer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parseInt</a:t>
            </a:r>
            <a:r>
              <a:rPr lang="pt-BR" dirty="0" smtClean="0">
                <a:solidFill>
                  <a:srgbClr val="FFC000"/>
                </a:solidFill>
              </a:rPr>
              <a:t>(texto);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ArrayIndexOutOfBoundsException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</a:t>
            </a:r>
            <a:r>
              <a:rPr lang="pt-BR" dirty="0" smtClean="0"/>
              <a:t>não verificada pertencente </a:t>
            </a:r>
            <a:r>
              <a:rPr lang="pt-BR" dirty="0" smtClean="0"/>
              <a:t>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ao tentar </a:t>
            </a:r>
            <a:r>
              <a:rPr lang="pt-BR" dirty="0" smtClean="0"/>
              <a:t>um item inexistente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[]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>
                <a:solidFill>
                  <a:srgbClr val="FFC000"/>
                </a:solidFill>
              </a:rPr>
              <a:t>= </a:t>
            </a:r>
            <a:r>
              <a:rPr lang="pt-BR" dirty="0" smtClean="0">
                <a:solidFill>
                  <a:srgbClr val="FFC000"/>
                </a:solidFill>
              </a:rPr>
              <a:t>{ 1200.5, 630.0, 950.15 };</a:t>
            </a: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double</a:t>
            </a:r>
            <a:r>
              <a:rPr lang="pt-BR" dirty="0" smtClean="0">
                <a:solidFill>
                  <a:srgbClr val="FFC000"/>
                </a:solidFill>
              </a:rPr>
              <a:t> s = </a:t>
            </a:r>
            <a:r>
              <a:rPr lang="pt-BR" dirty="0" err="1" smtClean="0">
                <a:solidFill>
                  <a:srgbClr val="FFC000"/>
                </a:solidFill>
              </a:rPr>
              <a:t>salario</a:t>
            </a:r>
            <a:r>
              <a:rPr lang="pt-BR" dirty="0" smtClean="0">
                <a:solidFill>
                  <a:srgbClr val="FFC000"/>
                </a:solidFill>
              </a:rPr>
              <a:t>[3];</a:t>
            </a:r>
            <a:endParaRPr lang="pt-BR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Exceptions</a:t>
            </a:r>
          </a:p>
          <a:p>
            <a:pPr eaLnBrk="1" hangingPunct="1"/>
            <a:r>
              <a:rPr lang="pt-BR" sz="2800" b="1" dirty="0" smtClean="0"/>
              <a:t>try</a:t>
            </a:r>
            <a:r>
              <a:rPr lang="pt-BR" sz="2800" dirty="0" smtClean="0"/>
              <a:t> / </a:t>
            </a:r>
            <a:r>
              <a:rPr lang="pt-BR" sz="2800" b="1" dirty="0" smtClean="0"/>
              <a:t>catch</a:t>
            </a:r>
          </a:p>
          <a:p>
            <a:pPr eaLnBrk="1" hangingPunct="1"/>
            <a:r>
              <a:rPr lang="pt-BR" sz="2800" dirty="0" smtClean="0"/>
              <a:t>Hierarquia de Exceptions</a:t>
            </a:r>
          </a:p>
          <a:p>
            <a:pPr eaLnBrk="1" hangingPunct="1"/>
            <a:r>
              <a:rPr lang="pt-BR" sz="2800" dirty="0" smtClean="0"/>
              <a:t>Exceções verificadas</a:t>
            </a:r>
          </a:p>
          <a:p>
            <a:pPr eaLnBrk="1" hangingPunct="1"/>
            <a:r>
              <a:rPr lang="pt-BR" sz="2800" dirty="0" smtClean="0"/>
              <a:t>Exceções transferidas</a:t>
            </a:r>
          </a:p>
          <a:p>
            <a:pPr eaLnBrk="1" hangingPunct="1"/>
            <a:r>
              <a:rPr lang="pt-BR" sz="2800" dirty="0" smtClean="0"/>
              <a:t>Cláusula </a:t>
            </a:r>
            <a:r>
              <a:rPr lang="pt-BR" sz="2800" b="1" dirty="0" err="1" smtClean="0"/>
              <a:t>throws</a:t>
            </a:r>
            <a:endParaRPr lang="pt-BR" sz="2800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finally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Principais exceções</a:t>
            </a:r>
          </a:p>
          <a:p>
            <a:pPr eaLnBrk="1" hangingPunct="1"/>
            <a:r>
              <a:rPr lang="pt-BR" sz="2800" dirty="0" smtClean="0"/>
              <a:t>Principais métodos de exceções</a:t>
            </a:r>
          </a:p>
          <a:p>
            <a:pPr eaLnBrk="1" hangingPunct="1"/>
            <a:r>
              <a:rPr lang="pt-BR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Cláusula </a:t>
            </a:r>
            <a:r>
              <a:rPr lang="pt-BR" sz="2800" b="1" dirty="0" err="1" smtClean="0"/>
              <a:t>throw</a:t>
            </a:r>
            <a:endParaRPr lang="pt-BR" sz="2800" b="1" dirty="0" smtClean="0"/>
          </a:p>
          <a:p>
            <a:pPr eaLnBrk="1" hangingPunct="1"/>
            <a:r>
              <a:rPr lang="pt-BR" sz="2800" dirty="0" smtClean="0"/>
              <a:t>Exceções personalizadas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ArithmeticException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</a:t>
            </a:r>
            <a:r>
              <a:rPr lang="pt-BR" dirty="0" smtClean="0"/>
              <a:t>não verificada pertencente </a:t>
            </a:r>
            <a:r>
              <a:rPr lang="pt-BR" dirty="0" smtClean="0"/>
              <a:t>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</a:t>
            </a:r>
            <a:r>
              <a:rPr lang="pt-BR" dirty="0" smtClean="0"/>
              <a:t>em operações aritméticas com inteiros que possuem resultado inválido</a:t>
            </a: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= 25;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 = 0;</a:t>
            </a: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int</a:t>
            </a:r>
            <a:r>
              <a:rPr lang="pt-BR" dirty="0" smtClean="0">
                <a:solidFill>
                  <a:srgbClr val="FFC000"/>
                </a:solidFill>
              </a:rPr>
              <a:t> rateio = </a:t>
            </a:r>
            <a:r>
              <a:rPr lang="pt-BR" dirty="0" err="1" smtClean="0">
                <a:solidFill>
                  <a:srgbClr val="FFC000"/>
                </a:solidFill>
              </a:rPr>
              <a:t>valorTotal</a:t>
            </a:r>
            <a:r>
              <a:rPr lang="pt-BR" dirty="0" smtClean="0">
                <a:solidFill>
                  <a:srgbClr val="FFC000"/>
                </a:solidFill>
              </a:rPr>
              <a:t> / </a:t>
            </a:r>
            <a:r>
              <a:rPr lang="pt-BR" dirty="0" err="1" smtClean="0">
                <a:solidFill>
                  <a:srgbClr val="FFC000"/>
                </a:solidFill>
              </a:rPr>
              <a:t>quantidadePessoas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  <a:endParaRPr lang="pt-BR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ClassCastException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Exceção </a:t>
            </a:r>
            <a:r>
              <a:rPr lang="pt-BR" dirty="0" smtClean="0"/>
              <a:t>não verificada pertencente </a:t>
            </a:r>
            <a:r>
              <a:rPr lang="pt-BR" dirty="0" smtClean="0"/>
              <a:t>ao pacote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dirty="0" smtClean="0"/>
              <a:t>Ocorre </a:t>
            </a:r>
            <a:r>
              <a:rPr lang="pt-BR" dirty="0" smtClean="0"/>
              <a:t>ao tentar realizar o </a:t>
            </a:r>
            <a:r>
              <a:rPr lang="pt-BR" i="1" dirty="0" err="1" smtClean="0"/>
              <a:t>cast</a:t>
            </a:r>
            <a:r>
              <a:rPr lang="pt-BR" dirty="0" smtClean="0"/>
              <a:t> (</a:t>
            </a:r>
            <a:r>
              <a:rPr lang="pt-BR" dirty="0" err="1" smtClean="0"/>
              <a:t>tipagem</a:t>
            </a:r>
            <a:r>
              <a:rPr lang="pt-BR" dirty="0" smtClean="0"/>
              <a:t>) para um tipo incompatível com o objeto</a:t>
            </a:r>
            <a:endParaRPr lang="pt-BR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C000"/>
                </a:solidFill>
              </a:rPr>
              <a:t>Cliente c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PessoaFisica</a:t>
            </a:r>
            <a:r>
              <a:rPr lang="pt-BR" dirty="0" smtClean="0">
                <a:solidFill>
                  <a:srgbClr val="FFC000"/>
                </a:solidFill>
              </a:rPr>
              <a:t>();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 f = (</a:t>
            </a:r>
            <a:r>
              <a:rPr lang="pt-BR" dirty="0" err="1" smtClean="0">
                <a:solidFill>
                  <a:srgbClr val="FFC000"/>
                </a:solidFill>
              </a:rPr>
              <a:t>Funcionario</a:t>
            </a:r>
            <a:r>
              <a:rPr lang="pt-BR" dirty="0" smtClean="0">
                <a:solidFill>
                  <a:srgbClr val="FFC000"/>
                </a:solidFill>
              </a:rPr>
              <a:t>) c;</a:t>
            </a:r>
            <a:endParaRPr lang="pt-BR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IOException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Exceção </a:t>
            </a:r>
            <a:r>
              <a:rPr lang="pt-BR" sz="2000" u="sng" dirty="0" smtClean="0"/>
              <a:t>verificada</a:t>
            </a:r>
            <a:r>
              <a:rPr lang="pt-BR" sz="2000" dirty="0" smtClean="0"/>
              <a:t> </a:t>
            </a:r>
            <a:r>
              <a:rPr lang="pt-BR" sz="2000" dirty="0" smtClean="0"/>
              <a:t>pertencente </a:t>
            </a:r>
            <a:r>
              <a:rPr lang="pt-BR" sz="2000" dirty="0" smtClean="0"/>
              <a:t>ao pacote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io</a:t>
            </a:r>
            <a:r>
              <a:rPr lang="pt-BR" sz="2000" dirty="0" smtClean="0"/>
              <a:t> (será visto no capítulo 10)</a:t>
            </a:r>
            <a:endParaRPr lang="pt-BR" sz="2000" dirty="0" smtClean="0"/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Ocorre </a:t>
            </a:r>
            <a:r>
              <a:rPr lang="pt-BR" sz="2000" dirty="0" smtClean="0"/>
              <a:t>em</a:t>
            </a:r>
            <a:r>
              <a:rPr lang="pt-BR" sz="2000" dirty="0" smtClean="0"/>
              <a:t> operações de input/output, como leitura de arquivos, comunicação por rede que não são realizados com sucesso.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Possui diversas classes filhas que representam subtipos de problemas do gênero I/O</a:t>
            </a:r>
            <a:endParaRPr lang="pt-BR" sz="2000" dirty="0" smtClean="0"/>
          </a:p>
          <a:p>
            <a:pPr marL="720725" lvl="1" indent="6350">
              <a:spcBef>
                <a:spcPts val="0"/>
              </a:spcBef>
              <a:buNone/>
            </a:pPr>
            <a:endParaRPr lang="pt-BR" dirty="0" smtClean="0">
              <a:solidFill>
                <a:srgbClr val="FFC000"/>
              </a:solidFill>
            </a:endParaRP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6350">
              <a:spcBef>
                <a:spcPts val="0"/>
              </a:spcBef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doc</a:t>
            </a:r>
            <a:r>
              <a:rPr lang="pt-BR" dirty="0" smtClean="0">
                <a:solidFill>
                  <a:srgbClr val="FFC000"/>
                </a:solidFill>
              </a:rPr>
              <a:t> = </a:t>
            </a:r>
            <a:r>
              <a:rPr lang="pt-BR" dirty="0" err="1" smtClean="0">
                <a:solidFill>
                  <a:srgbClr val="FFC000"/>
                </a:solidFill>
              </a:rPr>
              <a:t>new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err="1" smtClean="0">
                <a:solidFill>
                  <a:srgbClr val="FFC000"/>
                </a:solidFill>
              </a:rPr>
              <a:t>FileReader</a:t>
            </a:r>
            <a:r>
              <a:rPr lang="pt-BR" dirty="0" smtClean="0">
                <a:solidFill>
                  <a:srgbClr val="FFC000"/>
                </a:solidFill>
              </a:rPr>
              <a:t>(“C:\\carta.txt”);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SQLException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métodos de exceções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Cláusula 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Exceções personalizadas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Mecanismo utilizado pelo Java para informar que algo inesperado aconteceu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sua aplicação não contorna situações de exceptions, ocorre a interrupção abrupta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695468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sujeitas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a falhas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Instruções a serem executadas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6"/>
                </a:solidFill>
              </a:rPr>
              <a:t>	// em caso de falha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/ catch – Exemp</a:t>
            </a:r>
            <a:r>
              <a:rPr lang="pt-BR" dirty="0" smtClean="0"/>
              <a:t>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3656" y="1600200"/>
            <a:ext cx="7458744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try</a:t>
            </a:r>
            <a:r>
              <a:rPr lang="pt-BR" dirty="0" smtClean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Conexao</a:t>
            </a:r>
            <a:r>
              <a:rPr lang="pt-BR" dirty="0" smtClean="0"/>
              <a:t> </a:t>
            </a:r>
            <a:r>
              <a:rPr lang="pt-BR" dirty="0" err="1" smtClean="0"/>
              <a:t>cn</a:t>
            </a:r>
            <a:r>
              <a:rPr lang="pt-BR" dirty="0" smtClean="0"/>
              <a:t> = 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cn</a:t>
            </a:r>
            <a:r>
              <a:rPr lang="pt-BR" dirty="0" smtClean="0"/>
              <a:t>.</a:t>
            </a:r>
            <a:r>
              <a:rPr lang="pt-BR" dirty="0" err="1" smtClean="0"/>
              <a:t>gravarRegistro</a:t>
            </a:r>
            <a:r>
              <a:rPr lang="pt-BR" dirty="0" smtClean="0"/>
              <a:t>(aluno1);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 catch (Exception e) {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(“Erro ao gravar”);</a:t>
            </a:r>
          </a:p>
          <a:p>
            <a:pPr marL="0" indent="0">
              <a:buNone/>
            </a:pPr>
            <a:r>
              <a:rPr lang="pt-BR" dirty="0" smtClean="0"/>
              <a:t>	System.</a:t>
            </a:r>
            <a:r>
              <a:rPr lang="pt-BR" dirty="0" err="1" smtClean="0"/>
              <a:t>out.println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FFC000"/>
                </a:solidFill>
              </a:rPr>
              <a:t>e</a:t>
            </a:r>
            <a:r>
              <a:rPr lang="pt-BR" dirty="0" err="1" smtClean="0"/>
              <a:t>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C000"/>
                </a:solidFill>
              </a:rPr>
              <a:t>}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6DC1-F000-4B90-9425-1E014EE80E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graphicFrame>
        <p:nvGraphicFramePr>
          <p:cNvPr id="511009" name="Group 33"/>
          <p:cNvGraphicFramePr>
            <a:graphicFrameLocks noGrp="1"/>
          </p:cNvGraphicFramePr>
          <p:nvPr/>
        </p:nvGraphicFramePr>
        <p:xfrm>
          <a:off x="3581400" y="1828800"/>
          <a:ext cx="1905000" cy="39846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50" name="Group 74"/>
          <p:cNvGraphicFramePr>
            <a:graphicFrameLocks noGrp="1"/>
          </p:cNvGraphicFramePr>
          <p:nvPr/>
        </p:nvGraphicFramePr>
        <p:xfrm>
          <a:off x="50292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9" name="Group 73"/>
          <p:cNvGraphicFramePr>
            <a:graphicFrameLocks noGrp="1"/>
          </p:cNvGraphicFramePr>
          <p:nvPr/>
        </p:nvGraphicFramePr>
        <p:xfrm>
          <a:off x="2133600" y="2619375"/>
          <a:ext cx="1905000" cy="335280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 rot="3773350">
            <a:off x="3614737" y="2032001"/>
            <a:ext cx="138113" cy="830262"/>
            <a:chOff x="1134" y="4194"/>
            <a:chExt cx="1440" cy="5580"/>
          </a:xfrm>
        </p:grpSpPr>
        <p:sp>
          <p:nvSpPr>
            <p:cNvPr id="511007" name="AutoShape 31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08" name="Line 32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048" name="Group 72"/>
          <p:cNvGraphicFramePr>
            <a:graphicFrameLocks noGrp="1"/>
          </p:cNvGraphicFramePr>
          <p:nvPr/>
        </p:nvGraphicFramePr>
        <p:xfrm>
          <a:off x="620713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7" name="Group 71"/>
          <p:cNvGraphicFramePr>
            <a:graphicFrameLocks noGrp="1"/>
          </p:cNvGraphicFramePr>
          <p:nvPr/>
        </p:nvGraphicFramePr>
        <p:xfrm>
          <a:off x="620713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6" name="Group 70"/>
          <p:cNvGraphicFramePr>
            <a:graphicFrameLocks noGrp="1"/>
          </p:cNvGraphicFramePr>
          <p:nvPr/>
        </p:nvGraphicFramePr>
        <p:xfrm>
          <a:off x="3581400" y="34464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ParseException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45" name="Group 69"/>
          <p:cNvGraphicFramePr>
            <a:graphicFrameLocks noGrp="1"/>
          </p:cNvGraphicFramePr>
          <p:nvPr/>
        </p:nvGraphicFramePr>
        <p:xfrm>
          <a:off x="3581400" y="4284663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RuntimeException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78"/>
          <p:cNvGrpSpPr>
            <a:grpSpLocks/>
          </p:cNvGrpSpPr>
          <p:nvPr/>
        </p:nvGrpSpPr>
        <p:grpSpPr bwMode="auto">
          <a:xfrm rot="2987640">
            <a:off x="2228057" y="2856706"/>
            <a:ext cx="157162" cy="720725"/>
            <a:chOff x="1134" y="4194"/>
            <a:chExt cx="1440" cy="5580"/>
          </a:xfrm>
        </p:grpSpPr>
        <p:sp>
          <p:nvSpPr>
            <p:cNvPr id="511055" name="AutoShape 7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6" name="Line 8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 rot="18612360" flipH="1">
            <a:off x="3863182" y="2856706"/>
            <a:ext cx="157162" cy="720725"/>
            <a:chOff x="1134" y="4194"/>
            <a:chExt cx="1440" cy="5580"/>
          </a:xfrm>
        </p:grpSpPr>
        <p:sp>
          <p:nvSpPr>
            <p:cNvPr id="511058" name="AutoShape 82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59" name="Line 83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895600" y="2989263"/>
            <a:ext cx="152400" cy="914400"/>
            <a:chOff x="1134" y="4194"/>
            <a:chExt cx="1440" cy="5580"/>
          </a:xfrm>
        </p:grpSpPr>
        <p:sp>
          <p:nvSpPr>
            <p:cNvPr id="511065" name="AutoShape 8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66" name="Line 9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67" name="Line 91"/>
          <p:cNvSpPr>
            <a:spLocks noChangeShapeType="1"/>
          </p:cNvSpPr>
          <p:nvPr/>
        </p:nvSpPr>
        <p:spPr bwMode="auto">
          <a:xfrm flipH="1">
            <a:off x="1676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3124200" y="2989263"/>
            <a:ext cx="152400" cy="914400"/>
            <a:chOff x="1134" y="4194"/>
            <a:chExt cx="1440" cy="5580"/>
          </a:xfrm>
        </p:grpSpPr>
        <p:sp>
          <p:nvSpPr>
            <p:cNvPr id="511069" name="AutoShape 93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070" name="Line 94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3200400" y="39036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aphicFrame>
        <p:nvGraphicFramePr>
          <p:cNvPr id="511099" name="Group 123"/>
          <p:cNvGraphicFramePr>
            <a:graphicFrameLocks noGrp="1"/>
          </p:cNvGraphicFramePr>
          <p:nvPr/>
        </p:nvGraphicFramePr>
        <p:xfrm>
          <a:off x="971550" y="5638800"/>
          <a:ext cx="3352800" cy="33528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80" name="Group 104"/>
          <p:cNvGraphicFramePr>
            <a:graphicFrameLocks noGrp="1"/>
          </p:cNvGraphicFramePr>
          <p:nvPr/>
        </p:nvGraphicFramePr>
        <p:xfrm>
          <a:off x="838200" y="5029200"/>
          <a:ext cx="2035175" cy="335280"/>
        </p:xfrm>
        <a:graphic>
          <a:graphicData uri="http://schemas.openxmlformats.org/drawingml/2006/table">
            <a:tbl>
              <a:tblPr/>
              <a:tblGrid>
                <a:gridCol w="20351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1096" name="Group 120"/>
          <p:cNvGraphicFramePr>
            <a:graphicFrameLocks noGrp="1"/>
          </p:cNvGraphicFramePr>
          <p:nvPr/>
        </p:nvGraphicFramePr>
        <p:xfrm>
          <a:off x="4953000" y="5638800"/>
          <a:ext cx="2514600" cy="33528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NumberFormatException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4"/>
          <p:cNvGrpSpPr>
            <a:grpSpLocks/>
          </p:cNvGrpSpPr>
          <p:nvPr/>
        </p:nvGrpSpPr>
        <p:grpSpPr bwMode="auto">
          <a:xfrm rot="17826650" flipH="1">
            <a:off x="5307012" y="2032001"/>
            <a:ext cx="138113" cy="830262"/>
            <a:chOff x="1134" y="4194"/>
            <a:chExt cx="1440" cy="5580"/>
          </a:xfrm>
        </p:grpSpPr>
        <p:sp>
          <p:nvSpPr>
            <p:cNvPr id="511101" name="AutoShape 125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02" name="Line 126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1110" name="Group 134"/>
          <p:cNvGraphicFramePr>
            <a:graphicFrameLocks noGrp="1"/>
          </p:cNvGraphicFramePr>
          <p:nvPr/>
        </p:nvGraphicFramePr>
        <p:xfrm>
          <a:off x="6553200" y="5029200"/>
          <a:ext cx="2122488" cy="335280"/>
        </p:xfrm>
        <a:graphic>
          <a:graphicData uri="http://schemas.openxmlformats.org/drawingml/2006/table">
            <a:tbl>
              <a:tblPr/>
              <a:tblGrid>
                <a:gridCol w="212248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NullPointerException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35"/>
          <p:cNvGrpSpPr>
            <a:grpSpLocks/>
          </p:cNvGrpSpPr>
          <p:nvPr/>
        </p:nvGrpSpPr>
        <p:grpSpPr bwMode="auto">
          <a:xfrm rot="2987640">
            <a:off x="3558381" y="4518819"/>
            <a:ext cx="157163" cy="720725"/>
            <a:chOff x="1134" y="4194"/>
            <a:chExt cx="1440" cy="5580"/>
          </a:xfrm>
        </p:grpSpPr>
        <p:sp>
          <p:nvSpPr>
            <p:cNvPr id="511112" name="AutoShape 136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3" name="Line 137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138"/>
          <p:cNvGrpSpPr>
            <a:grpSpLocks/>
          </p:cNvGrpSpPr>
          <p:nvPr/>
        </p:nvGrpSpPr>
        <p:grpSpPr bwMode="auto">
          <a:xfrm rot="18612360" flipH="1">
            <a:off x="5463381" y="4518819"/>
            <a:ext cx="157163" cy="720725"/>
            <a:chOff x="1134" y="4194"/>
            <a:chExt cx="1440" cy="5580"/>
          </a:xfrm>
        </p:grpSpPr>
        <p:sp>
          <p:nvSpPr>
            <p:cNvPr id="511115" name="AutoShape 139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16" name="Line 140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1117" name="Line 141"/>
          <p:cNvSpPr>
            <a:spLocks noChangeShapeType="1"/>
          </p:cNvSpPr>
          <p:nvPr/>
        </p:nvSpPr>
        <p:spPr bwMode="auto">
          <a:xfrm>
            <a:off x="5791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11118" name="Line 142"/>
          <p:cNvSpPr>
            <a:spLocks noChangeShapeType="1"/>
          </p:cNvSpPr>
          <p:nvPr/>
        </p:nvSpPr>
        <p:spPr bwMode="auto">
          <a:xfrm>
            <a:off x="2895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067175" y="4648200"/>
            <a:ext cx="152400" cy="990600"/>
            <a:chOff x="1134" y="4194"/>
            <a:chExt cx="1440" cy="5580"/>
          </a:xfrm>
        </p:grpSpPr>
        <p:sp>
          <p:nvSpPr>
            <p:cNvPr id="511120" name="AutoShape 144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1" name="Line 145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5029200" y="4648200"/>
            <a:ext cx="152400" cy="990600"/>
            <a:chOff x="1134" y="4194"/>
            <a:chExt cx="1440" cy="5580"/>
          </a:xfrm>
        </p:grpSpPr>
        <p:sp>
          <p:nvSpPr>
            <p:cNvPr id="511123" name="AutoShape 147"/>
            <p:cNvSpPr>
              <a:spLocks noChangeArrowheads="1"/>
            </p:cNvSpPr>
            <p:nvPr/>
          </p:nvSpPr>
          <p:spPr bwMode="auto">
            <a:xfrm>
              <a:off x="1134" y="4194"/>
              <a:ext cx="1440" cy="12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1124" name="Line 148"/>
            <p:cNvSpPr>
              <a:spLocks noChangeShapeType="1"/>
            </p:cNvSpPr>
            <p:nvPr/>
          </p:nvSpPr>
          <p:spPr bwMode="auto">
            <a:xfrm>
              <a:off x="1854" y="5454"/>
              <a:ext cx="0" cy="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de Exceptions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41512"/>
            <a:ext cx="7992888" cy="4495800"/>
          </a:xfrm>
        </p:spPr>
        <p:txBody>
          <a:bodyPr/>
          <a:lstStyle/>
          <a:p>
            <a:pPr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try</a:t>
            </a:r>
            <a:r>
              <a:rPr lang="pt-BR" sz="2400" dirty="0" smtClean="0">
                <a:solidFill>
                  <a:srgbClr val="FFC000"/>
                </a:solidFill>
              </a:rPr>
              <a:t>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Conexao</a:t>
            </a:r>
            <a:r>
              <a:rPr lang="pt-BR" sz="2400" dirty="0" smtClean="0"/>
              <a:t> </a:t>
            </a:r>
            <a:r>
              <a:rPr lang="pt-BR" sz="2400" dirty="0" err="1" smtClean="0"/>
              <a:t>cn</a:t>
            </a:r>
            <a:r>
              <a:rPr lang="pt-BR" sz="2400" dirty="0" smtClean="0"/>
              <a:t> = </a:t>
            </a:r>
            <a:r>
              <a:rPr lang="pt-BR" sz="2400" dirty="0" err="1" smtClean="0"/>
              <a:t>abrirConexao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Aluno aluno1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obterDados</a:t>
            </a:r>
            <a:r>
              <a:rPr lang="pt-BR" sz="2400" dirty="0" smtClean="0"/>
              <a:t>();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gravarNoArquivo</a:t>
            </a:r>
            <a:r>
              <a:rPr lang="pt-BR" sz="2400" dirty="0" smtClean="0"/>
              <a:t>(aluno1);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SQLException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sqle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acessar banco de dados”);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IOException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ioe</a:t>
            </a:r>
            <a:r>
              <a:rPr lang="pt-BR" sz="2400" dirty="0" smtClean="0">
                <a:solidFill>
                  <a:srgbClr val="FFC000"/>
                </a:solidFill>
              </a:rPr>
              <a:t>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ao gravar no arquivo”);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 catch (Exception e) {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(“Erro inesperado”);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}</a:t>
            </a:r>
            <a:endParaRPr lang="pt-BR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442913" indent="0">
              <a:spcBef>
                <a:spcPts val="400"/>
              </a:spcBef>
              <a:buFontTx/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>
              <a:spcBef>
                <a:spcPts val="400"/>
              </a:spcBef>
            </a:pPr>
            <a:r>
              <a:rPr lang="pt-BR" sz="2400" dirty="0" smtClean="0"/>
              <a:t>A instrução acima oferece risco de utilização (</a:t>
            </a:r>
            <a:r>
              <a:rPr lang="pt-BR" sz="2400" dirty="0" err="1" smtClean="0"/>
              <a:t>FileNotFoundException</a:t>
            </a:r>
            <a:r>
              <a:rPr lang="pt-BR" sz="2400" dirty="0" smtClean="0"/>
              <a:t>) e deve possuir tratamento de erro.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979712" y="3932734"/>
            <a:ext cx="540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580112" y="2996952"/>
            <a:ext cx="231345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Não é permitido sem</a:t>
            </a:r>
          </a:p>
          <a:p>
            <a:pPr algn="ctr"/>
            <a:r>
              <a:rPr lang="pt-BR" dirty="0" smtClean="0"/>
              <a:t>Tratamento de erro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verificadas</a:t>
            </a:r>
            <a:endParaRPr lang="pt-BR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5154"/>
            <a:ext cx="7715200" cy="3812157"/>
          </a:xfrm>
        </p:spPr>
        <p:txBody>
          <a:bodyPr/>
          <a:lstStyle/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 texto;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...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err="1" smtClean="0"/>
              <a:t>try</a:t>
            </a:r>
            <a:r>
              <a:rPr lang="pt-BR" sz="2400" dirty="0" smtClean="0"/>
              <a:t>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	texto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FileReader</a:t>
            </a:r>
            <a:r>
              <a:rPr lang="pt-BR" sz="2400" dirty="0" smtClean="0">
                <a:solidFill>
                  <a:srgbClr val="FFC000"/>
                </a:solidFill>
              </a:rPr>
              <a:t>(“C:\\arquivos\\carta.txt”);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 catch (</a:t>
            </a:r>
            <a:r>
              <a:rPr lang="pt-BR" sz="2400" dirty="0" err="1" smtClean="0">
                <a:solidFill>
                  <a:srgbClr val="FFC000"/>
                </a:solidFill>
              </a:rPr>
              <a:t>FileNotFoundException</a:t>
            </a:r>
            <a:r>
              <a:rPr lang="pt-BR" sz="2400" dirty="0" smtClean="0"/>
              <a:t> e) {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(“Arquivo não encontrado”);</a:t>
            </a:r>
          </a:p>
          <a:p>
            <a:pPr marL="442913" indent="0">
              <a:spcBef>
                <a:spcPts val="400"/>
              </a:spcBef>
              <a:buFontTx/>
              <a:buNone/>
            </a:pPr>
            <a:r>
              <a:rPr lang="pt-BR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460</TotalTime>
  <Words>559</Words>
  <Application>Microsoft Office PowerPoint</Application>
  <PresentationFormat>Apresentação na tela (4:3)</PresentationFormat>
  <Paragraphs>229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Técnica</vt:lpstr>
      <vt:lpstr>Exceções</vt:lpstr>
      <vt:lpstr>Exceções</vt:lpstr>
      <vt:lpstr>Exceptions</vt:lpstr>
      <vt:lpstr>try / catch</vt:lpstr>
      <vt:lpstr>try / catch – Exemplo</vt:lpstr>
      <vt:lpstr>Hierarquia de Exceptions</vt:lpstr>
      <vt:lpstr>Hierarquia de Exceptions</vt:lpstr>
      <vt:lpstr>Exceções verificadas</vt:lpstr>
      <vt:lpstr>Exceções verificadas</vt:lpstr>
      <vt:lpstr>Exceções verificadas</vt:lpstr>
      <vt:lpstr>Exceções transferidas</vt:lpstr>
      <vt:lpstr>Exceções transferidas</vt:lpstr>
      <vt:lpstr>Exercício</vt:lpstr>
      <vt:lpstr>Cláusula finally</vt:lpstr>
      <vt:lpstr>Cláusula finally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exceções</vt:lpstr>
      <vt:lpstr>Principais métodos de exceções</vt:lpstr>
      <vt:lpstr>Cláusula throw</vt:lpstr>
      <vt:lpstr>Exceções personalizadas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Exceções</dc:title>
  <dc:creator>Sandro Vieira</dc:creator>
  <cp:lastModifiedBy>Sandro</cp:lastModifiedBy>
  <cp:revision>98</cp:revision>
  <dcterms:created xsi:type="dcterms:W3CDTF">2011-12-17T14:07:49Z</dcterms:created>
  <dcterms:modified xsi:type="dcterms:W3CDTF">2012-04-06T17:48:58Z</dcterms:modified>
</cp:coreProperties>
</file>