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315" r:id="rId3"/>
    <p:sldId id="316" r:id="rId4"/>
    <p:sldId id="305" r:id="rId5"/>
    <p:sldId id="339" r:id="rId6"/>
    <p:sldId id="318" r:id="rId7"/>
    <p:sldId id="320" r:id="rId8"/>
    <p:sldId id="321" r:id="rId9"/>
    <p:sldId id="319" r:id="rId10"/>
    <p:sldId id="322" r:id="rId11"/>
    <p:sldId id="306" r:id="rId12"/>
    <p:sldId id="340" r:id="rId13"/>
    <p:sldId id="307" r:id="rId14"/>
    <p:sldId id="368" r:id="rId15"/>
    <p:sldId id="326" r:id="rId16"/>
    <p:sldId id="328" r:id="rId17"/>
    <p:sldId id="329" r:id="rId18"/>
    <p:sldId id="327" r:id="rId19"/>
    <p:sldId id="308" r:id="rId20"/>
    <p:sldId id="330" r:id="rId21"/>
    <p:sldId id="341" r:id="rId22"/>
    <p:sldId id="333" r:id="rId23"/>
    <p:sldId id="331" r:id="rId24"/>
    <p:sldId id="334" r:id="rId25"/>
    <p:sldId id="338" r:id="rId26"/>
    <p:sldId id="337" r:id="rId27"/>
    <p:sldId id="336" r:id="rId28"/>
    <p:sldId id="335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10" r:id="rId41"/>
    <p:sldId id="353" r:id="rId42"/>
    <p:sldId id="354" r:id="rId43"/>
    <p:sldId id="311" r:id="rId44"/>
    <p:sldId id="355" r:id="rId45"/>
    <p:sldId id="356" r:id="rId46"/>
    <p:sldId id="357" r:id="rId47"/>
    <p:sldId id="358" r:id="rId48"/>
    <p:sldId id="359" r:id="rId49"/>
    <p:sldId id="312" r:id="rId50"/>
    <p:sldId id="361" r:id="rId51"/>
    <p:sldId id="360" r:id="rId52"/>
    <p:sldId id="362" r:id="rId53"/>
    <p:sldId id="363" r:id="rId54"/>
    <p:sldId id="364" r:id="rId55"/>
    <p:sldId id="365" r:id="rId56"/>
    <p:sldId id="366" r:id="rId57"/>
    <p:sldId id="367" r:id="rId5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26696" autoAdjust="0"/>
    <p:restoredTop sz="86432" autoAdjust="0"/>
  </p:normalViewPr>
  <p:slideViewPr>
    <p:cSldViewPr>
      <p:cViewPr varScale="1">
        <p:scale>
          <a:sx n="100" d="100"/>
          <a:sy n="100" d="100"/>
        </p:scale>
        <p:origin x="-4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4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0CB2102-3126-41B0-A873-991884B54702}" type="datetimeFigureOut">
              <a:rPr lang="pt-BR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95BD27-5466-443F-B42B-02049F05E6C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8931C-402F-424E-8E6A-694BEA4F052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1666EA-A5DC-427F-B5FA-FC81A473C0E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F6B2A-72D4-40A7-A8DB-1F8AFAF179E0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3FBC31CA-3FA7-4C4A-BCC6-EB546E9C9DB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43D4-B686-4A17-B98D-13D2A2B71264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BA46-474C-4031-914D-D6156E62CC8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B0FA1-DD8C-4C58-9110-74CAFDB4FA6B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3BA92-36B0-4560-9B74-3416633282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32F67-E43B-48EC-921C-D58481EF2426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9A0F5-F849-4C78-8624-C3A50979DE4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D2C96-D510-48AB-8522-83DF1E67F73F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93A2-92D0-4584-BC2B-AA6941FAFE8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D4D6D-64E4-4D19-B98A-5FADBCF295B2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D573D-D313-4F66-92EA-D62BFB11D2E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1C8DA-5B70-43FF-9549-C4CF6408C37C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BE1E3-DDE1-4352-B24B-3F37A97F3D5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D7EBF-039A-413C-9379-0A9C36AA08C3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45CB-1509-4013-902F-3629821538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BC476-E72E-41E1-B28A-890D38BC1A7B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57081-9EFF-4B09-BCAC-54407B0BFA9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80ADF-7D7B-4A28-9713-852E804F9466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C1D66-E15C-4162-8197-F46DC1FF60A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69B9-BF1D-4D2E-9A29-7861246DDC14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BFD0-BDD9-4532-BC72-0619BA32A46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A9998F-BBF5-43E3-95B4-6D5601814F68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136685-501C-4CD4-B955-15E6872F334B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JDBC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2800" dirty="0" smtClean="0"/>
              <a:t>Alguns </a:t>
            </a:r>
            <a:r>
              <a:rPr lang="pt-BR" sz="2800" dirty="0" err="1" smtClean="0"/>
              <a:t>drivers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dirty="0" smtClean="0"/>
              <a:t>Microsoft SQL Server JDBC </a:t>
            </a:r>
            <a:r>
              <a:rPr lang="pt-BR" sz="2400" dirty="0" err="1" smtClean="0"/>
              <a:t>Driver</a:t>
            </a:r>
            <a:endParaRPr lang="pt-BR" sz="2400" dirty="0" smtClean="0"/>
          </a:p>
          <a:p>
            <a:pPr lvl="2">
              <a:spcBef>
                <a:spcPts val="600"/>
              </a:spcBef>
            </a:pPr>
            <a:r>
              <a:rPr lang="pt-BR" sz="2200" dirty="0" smtClean="0"/>
              <a:t>sqljdbc4.</a:t>
            </a:r>
            <a:r>
              <a:rPr lang="pt-BR" sz="2200" dirty="0" err="1" smtClean="0"/>
              <a:t>jar</a:t>
            </a:r>
            <a:endParaRPr lang="pt-BR" sz="2200" dirty="0" smtClean="0"/>
          </a:p>
          <a:p>
            <a:pPr lvl="1">
              <a:spcBef>
                <a:spcPts val="2400"/>
              </a:spcBef>
            </a:pPr>
            <a:r>
              <a:rPr lang="pt-BR" sz="2400" dirty="0" err="1" smtClean="0"/>
              <a:t>MySql</a:t>
            </a:r>
            <a:r>
              <a:rPr lang="pt-BR" sz="2400" dirty="0" smtClean="0"/>
              <a:t> </a:t>
            </a:r>
            <a:r>
              <a:rPr lang="pt-BR" sz="2400" dirty="0" err="1" smtClean="0"/>
              <a:t>Connector</a:t>
            </a:r>
            <a:r>
              <a:rPr lang="pt-BR" sz="2400" dirty="0" smtClean="0"/>
              <a:t> / J</a:t>
            </a:r>
          </a:p>
          <a:p>
            <a:pPr lvl="2">
              <a:spcBef>
                <a:spcPts val="600"/>
              </a:spcBef>
            </a:pPr>
            <a:r>
              <a:rPr lang="pt-BR" sz="2200" dirty="0" err="1" smtClean="0"/>
              <a:t>mysql-connector-java</a:t>
            </a:r>
            <a:r>
              <a:rPr lang="pt-BR" sz="2200" dirty="0" smtClean="0"/>
              <a:t>-5.1.20-</a:t>
            </a:r>
            <a:r>
              <a:rPr lang="pt-BR" sz="2200" dirty="0" err="1" smtClean="0"/>
              <a:t>bin</a:t>
            </a:r>
            <a:r>
              <a:rPr lang="pt-BR" sz="2200" dirty="0" smtClean="0"/>
              <a:t>.</a:t>
            </a:r>
            <a:r>
              <a:rPr lang="pt-BR" sz="2200" dirty="0" err="1" smtClean="0"/>
              <a:t>jar</a:t>
            </a:r>
            <a:endParaRPr lang="pt-BR" sz="2200" dirty="0" smtClean="0"/>
          </a:p>
          <a:p>
            <a:pPr lvl="1">
              <a:spcBef>
                <a:spcPts val="2400"/>
              </a:spcBef>
            </a:pPr>
            <a:r>
              <a:rPr lang="pt-BR" sz="2400" dirty="0" smtClean="0"/>
              <a:t>Oracle JDBC</a:t>
            </a:r>
          </a:p>
          <a:p>
            <a:pPr lvl="2">
              <a:spcBef>
                <a:spcPts val="600"/>
              </a:spcBef>
            </a:pPr>
            <a:r>
              <a:rPr lang="pt-BR" sz="2200" dirty="0" smtClean="0"/>
              <a:t>ojdbc6.jar (antigo </a:t>
            </a:r>
            <a:r>
              <a:rPr lang="pt-BR" sz="2200" i="1" dirty="0" smtClean="0"/>
              <a:t>classes12.jar</a:t>
            </a:r>
            <a:r>
              <a:rPr lang="pt-BR" sz="2200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Contém classes utilizadas no acesso e manipulação de dados externos via JDBC.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755576" y="3571876"/>
          <a:ext cx="1944216" cy="6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0602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Connection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622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3635896" y="1844824"/>
          <a:ext cx="1944216" cy="7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5522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600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6516216" y="5013176"/>
          <a:ext cx="1944216" cy="7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6036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kumimoji="0" lang="pt-BR" sz="12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680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755576" y="1844825"/>
          <a:ext cx="1944216" cy="72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DriverManager</a:t>
                      </a:r>
                      <a:endParaRPr kumimoji="0" lang="pt-BR" sz="12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9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643306" y="3571876"/>
          <a:ext cx="1944216" cy="73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49382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 smtClean="0">
                          <a:solidFill>
                            <a:srgbClr val="FFC000"/>
                          </a:solidFill>
                        </a:rPr>
                        <a:t>PreparedStatement</a:t>
                      </a:r>
                      <a:endParaRPr lang="pt-BR" sz="12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998">
                <a:tc>
                  <a:txBody>
                    <a:bodyPr/>
                    <a:lstStyle/>
                    <a:p>
                      <a:endParaRPr kumimoji="0" lang="pt-BR" sz="12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3643306" y="5118574"/>
          <a:ext cx="1944216" cy="73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4938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998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" name="Group 62"/>
          <p:cNvGrpSpPr/>
          <p:nvPr/>
        </p:nvGrpSpPr>
        <p:grpSpPr>
          <a:xfrm rot="16200000" flipH="1">
            <a:off x="2516923" y="4398257"/>
            <a:ext cx="1373853" cy="864099"/>
            <a:chOff x="2857487" y="3286125"/>
            <a:chExt cx="214317" cy="1347797"/>
          </a:xfrm>
        </p:grpSpPr>
        <p:cxnSp>
          <p:nvCxnSpPr>
            <p:cNvPr id="64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65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6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1321968" y="3107926"/>
            <a:ext cx="9279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diamond" w="lg" len="lg"/>
          </a:ln>
        </p:spPr>
      </p:cxnSp>
      <p:graphicFrame>
        <p:nvGraphicFramePr>
          <p:cNvPr id="42" name="Espaço Reservado para Conteúdo 4"/>
          <p:cNvGraphicFramePr>
            <a:graphicFrameLocks/>
          </p:cNvGraphicFramePr>
          <p:nvPr/>
        </p:nvGraphicFramePr>
        <p:xfrm>
          <a:off x="6516216" y="3557405"/>
          <a:ext cx="1944216" cy="72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18841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4531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4143372" y="3071810"/>
            <a:ext cx="1000132" cy="1588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28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4215604" y="4714884"/>
            <a:ext cx="856462" cy="794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34" name="Conector de seta reta 22"/>
          <p:cNvCxnSpPr>
            <a:cxnSpLocks noChangeShapeType="1"/>
          </p:cNvCxnSpPr>
          <p:nvPr/>
        </p:nvCxnSpPr>
        <p:spPr bwMode="auto">
          <a:xfrm flipH="1">
            <a:off x="2771800" y="3933056"/>
            <a:ext cx="864096" cy="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diamond" w="lg" len="lg"/>
          </a:ln>
        </p:spPr>
      </p:cxnSp>
      <p:grpSp>
        <p:nvGrpSpPr>
          <p:cNvPr id="3" name="Group 62"/>
          <p:cNvGrpSpPr/>
          <p:nvPr/>
        </p:nvGrpSpPr>
        <p:grpSpPr>
          <a:xfrm rot="16200000">
            <a:off x="2520915" y="2599768"/>
            <a:ext cx="1365871" cy="864096"/>
            <a:chOff x="2857487" y="3286125"/>
            <a:chExt cx="214317" cy="1347797"/>
          </a:xfrm>
        </p:grpSpPr>
        <p:cxnSp>
          <p:nvCxnSpPr>
            <p:cNvPr id="4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44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" name="Group 62"/>
          <p:cNvGrpSpPr/>
          <p:nvPr/>
        </p:nvGrpSpPr>
        <p:grpSpPr>
          <a:xfrm rot="5400000" flipH="1" flipV="1">
            <a:off x="5436094" y="4437111"/>
            <a:ext cx="1296145" cy="864099"/>
            <a:chOff x="2857487" y="3286125"/>
            <a:chExt cx="214317" cy="1347797"/>
          </a:xfrm>
        </p:grpSpPr>
        <p:cxnSp>
          <p:nvCxnSpPr>
            <p:cNvPr id="48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49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1" name="Conector de seta reta 22"/>
          <p:cNvCxnSpPr>
            <a:cxnSpLocks noChangeShapeType="1"/>
          </p:cNvCxnSpPr>
          <p:nvPr/>
        </p:nvCxnSpPr>
        <p:spPr bwMode="auto">
          <a:xfrm flipH="1">
            <a:off x="5652120" y="3933056"/>
            <a:ext cx="864096" cy="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diamond" w="lg" len="lg"/>
          </a:ln>
        </p:spPr>
      </p:cxnSp>
      <p:grpSp>
        <p:nvGrpSpPr>
          <p:cNvPr id="9" name="Group 62"/>
          <p:cNvGrpSpPr/>
          <p:nvPr/>
        </p:nvGrpSpPr>
        <p:grpSpPr>
          <a:xfrm rot="16200000" flipV="1">
            <a:off x="5368933" y="2497741"/>
            <a:ext cx="1430470" cy="864096"/>
            <a:chOff x="2857487" y="3286125"/>
            <a:chExt cx="214317" cy="1347797"/>
          </a:xfrm>
        </p:grpSpPr>
        <p:cxnSp>
          <p:nvCxnSpPr>
            <p:cNvPr id="5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none" w="lg" len="lg"/>
            </a:ln>
          </p:spPr>
        </p:cxnSp>
        <p:cxnSp>
          <p:nvCxnSpPr>
            <p:cNvPr id="54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diamond" w="lg" len="lg"/>
              <a:tailEnd type="none" w="med" len="med"/>
            </a:ln>
          </p:spPr>
        </p:cxnSp>
      </p:grpSp>
      <p:sp>
        <p:nvSpPr>
          <p:cNvPr id="46" name="CaixaDeTexto 45"/>
          <p:cNvSpPr txBox="1"/>
          <p:nvPr/>
        </p:nvSpPr>
        <p:spPr>
          <a:xfrm>
            <a:off x="5652120" y="192880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0..1</a:t>
            </a:r>
            <a:endParaRPr lang="pt-BR" sz="14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5652120" y="362527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0..1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5652120" y="520945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0..*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Carregamento do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Antes de solicitar uma conexão com a base de dados, devemos primeiramente realizar o carregamento do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para a memória através do comando: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 algn="ctr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/>
              <a:t>com.mysql.jdbc.Driver</a:t>
            </a:r>
            <a:r>
              <a:rPr lang="pt-BR" sz="2200" dirty="0" err="1" smtClean="0">
                <a:solidFill>
                  <a:srgbClr val="FFC000"/>
                </a:solidFill>
              </a:rPr>
              <a:t>”</a:t>
            </a:r>
            <a:r>
              <a:rPr lang="pt-BR" sz="2200" dirty="0" smtClean="0">
                <a:solidFill>
                  <a:srgbClr val="FFC000"/>
                </a:solidFill>
              </a:rPr>
              <a:t>);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O comando </a:t>
            </a: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(“...”)</a:t>
            </a:r>
            <a:r>
              <a:rPr lang="pt-BR" sz="2200" dirty="0" smtClean="0"/>
              <a:t> realiza o carregamento de alguma classe para a memória sem criar instâncias.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pt-BR" sz="2800" dirty="0" smtClean="0"/>
              <a:t>Carregamento do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marL="3175" indent="-3175">
              <a:buNone/>
            </a:pPr>
            <a:endParaRPr lang="pt-BR" sz="2200" dirty="0" smtClean="0"/>
          </a:p>
          <a:p>
            <a:pPr marL="3175" indent="-3175">
              <a:buNone/>
            </a:pPr>
            <a:endParaRPr lang="pt-BR" sz="2200" dirty="0" smtClean="0"/>
          </a:p>
          <a:p>
            <a:pPr marL="3175" indent="-3175" algn="ctr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/>
              <a:t>com.mysql.jdbc.Driver</a:t>
            </a:r>
            <a:r>
              <a:rPr lang="pt-BR" sz="2200" dirty="0" err="1" smtClean="0">
                <a:solidFill>
                  <a:srgbClr val="FFC000"/>
                </a:solidFill>
              </a:rPr>
              <a:t>”</a:t>
            </a:r>
            <a:r>
              <a:rPr lang="pt-BR" sz="2200" dirty="0" smtClean="0">
                <a:solidFill>
                  <a:srgbClr val="FFC000"/>
                </a:solidFill>
              </a:rPr>
              <a:t>);</a:t>
            </a:r>
          </a:p>
          <a:p>
            <a:pPr marL="3175" indent="-3175" algn="ctr">
              <a:buNone/>
            </a:pPr>
            <a:endParaRPr lang="pt-BR" sz="2200" dirty="0" smtClean="0">
              <a:solidFill>
                <a:srgbClr val="FFC000"/>
              </a:solidFill>
            </a:endParaRPr>
          </a:p>
          <a:p>
            <a:pPr marL="3175" indent="-3175" algn="ctr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/>
              <a:t>com.microsoft.sqlserver.jdbc.SQLServerDriver</a:t>
            </a:r>
            <a:r>
              <a:rPr lang="pt-BR" sz="2200" dirty="0" err="1" smtClean="0">
                <a:solidFill>
                  <a:srgbClr val="FFC000"/>
                </a:solidFill>
              </a:rPr>
              <a:t>”</a:t>
            </a:r>
            <a:r>
              <a:rPr lang="pt-BR" sz="2200" dirty="0" smtClean="0">
                <a:solidFill>
                  <a:srgbClr val="FFC000"/>
                </a:solidFill>
              </a:rPr>
              <a:t>);</a:t>
            </a:r>
          </a:p>
          <a:p>
            <a:pPr marL="3175" indent="-3175" algn="ctr">
              <a:buNone/>
            </a:pPr>
            <a:endParaRPr lang="pt-BR" sz="2200" dirty="0" smtClean="0">
              <a:solidFill>
                <a:srgbClr val="FFC000"/>
              </a:solidFill>
            </a:endParaRPr>
          </a:p>
          <a:p>
            <a:pPr marL="3175" indent="-3175" algn="ctr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/>
              <a:t>oracle</a:t>
            </a:r>
            <a:r>
              <a:rPr lang="pt-BR" sz="2200" dirty="0" smtClean="0"/>
              <a:t>.</a:t>
            </a:r>
            <a:r>
              <a:rPr lang="pt-BR" sz="2200" dirty="0" err="1" smtClean="0"/>
              <a:t>jdbc</a:t>
            </a:r>
            <a:r>
              <a:rPr lang="pt-BR" sz="2200" dirty="0" smtClean="0"/>
              <a:t>.</a:t>
            </a:r>
            <a:r>
              <a:rPr lang="pt-BR" sz="2200" dirty="0" err="1" smtClean="0"/>
              <a:t>driver</a:t>
            </a:r>
            <a:r>
              <a:rPr lang="pt-BR" sz="2200" dirty="0" smtClean="0"/>
              <a:t>.</a:t>
            </a:r>
            <a:r>
              <a:rPr lang="pt-BR" sz="2200" dirty="0" err="1" smtClean="0"/>
              <a:t>OracleDriver</a:t>
            </a:r>
            <a:r>
              <a:rPr lang="pt-BR" sz="2200" dirty="0" smtClean="0">
                <a:solidFill>
                  <a:srgbClr val="FFC000"/>
                </a:solidFill>
              </a:rPr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r>
              <a:rPr lang="pt-BR" sz="2800" dirty="0" smtClean="0"/>
              <a:t>Carregamento do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O método </a:t>
            </a:r>
            <a:r>
              <a:rPr lang="pt-BR" sz="2200" dirty="0" err="1" smtClean="0"/>
              <a:t>forName</a:t>
            </a:r>
            <a:r>
              <a:rPr lang="pt-BR" sz="2200" dirty="0" smtClean="0"/>
              <a:t>() requer o tratamento da exception </a:t>
            </a:r>
            <a:r>
              <a:rPr lang="pt-BR" sz="2200" u="sng" dirty="0" err="1" smtClean="0"/>
              <a:t>ClassNotFoundException</a:t>
            </a:r>
            <a:r>
              <a:rPr lang="pt-BR" sz="2200" dirty="0" smtClean="0"/>
              <a:t> que pode ocorrer na aplicação caso o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não esteja no </a:t>
            </a:r>
            <a:r>
              <a:rPr lang="pt-BR" sz="2200" dirty="0" err="1" smtClean="0"/>
              <a:t>classpath</a:t>
            </a:r>
            <a:r>
              <a:rPr lang="pt-BR" sz="2200" dirty="0" smtClean="0"/>
              <a:t>: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try</a:t>
            </a:r>
            <a:r>
              <a:rPr lang="pt-BR" sz="2200" dirty="0" smtClean="0">
                <a:solidFill>
                  <a:srgbClr val="FFC000"/>
                </a:solidFill>
              </a:rPr>
              <a:t> {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	</a:t>
            </a: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>
                <a:solidFill>
                  <a:srgbClr val="FFC000"/>
                </a:solidFill>
              </a:rPr>
              <a:t>com.mysql.jdbc.Driver”</a:t>
            </a:r>
            <a:r>
              <a:rPr lang="pt-BR" sz="2200" dirty="0" smtClean="0">
                <a:solidFill>
                  <a:srgbClr val="FFC000"/>
                </a:solidFill>
              </a:rPr>
              <a:t>);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} catch (</a:t>
            </a:r>
            <a:r>
              <a:rPr lang="pt-BR" sz="2200" u="sng" dirty="0" err="1" smtClean="0">
                <a:solidFill>
                  <a:srgbClr val="FFC000"/>
                </a:solidFill>
              </a:rPr>
              <a:t>ClassNotFoundException</a:t>
            </a:r>
            <a:r>
              <a:rPr lang="pt-BR" sz="2200" dirty="0" smtClean="0">
                <a:solidFill>
                  <a:srgbClr val="FFC000"/>
                </a:solidFill>
              </a:rPr>
              <a:t> e) {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	System.</a:t>
            </a:r>
            <a:r>
              <a:rPr lang="pt-BR" sz="2200" i="1" dirty="0" err="1" smtClean="0">
                <a:solidFill>
                  <a:srgbClr val="FFC000"/>
                </a:solidFill>
              </a:rPr>
              <a:t>out</a:t>
            </a:r>
            <a:r>
              <a:rPr lang="pt-BR" sz="2200" dirty="0" err="1" smtClean="0">
                <a:solidFill>
                  <a:srgbClr val="FFC000"/>
                </a:solidFill>
              </a:rPr>
              <a:t>.println</a:t>
            </a:r>
            <a:r>
              <a:rPr lang="pt-BR" sz="2200" dirty="0" smtClean="0">
                <a:solidFill>
                  <a:srgbClr val="FFC000"/>
                </a:solidFill>
              </a:rPr>
              <a:t>(“Não foi possível carregar o </a:t>
            </a:r>
            <a:r>
              <a:rPr lang="pt-BR" sz="2200" dirty="0" err="1" smtClean="0">
                <a:solidFill>
                  <a:srgbClr val="FFC000"/>
                </a:solidFill>
              </a:rPr>
              <a:t>driver</a:t>
            </a:r>
            <a:r>
              <a:rPr lang="pt-BR" sz="2200" dirty="0" smtClean="0">
                <a:solidFill>
                  <a:srgbClr val="FFC000"/>
                </a:solidFill>
              </a:rPr>
              <a:t>.”);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Abrindo a conexão com a base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interface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.Connection</a:t>
            </a:r>
            <a:r>
              <a:rPr lang="pt-BR" sz="2400" dirty="0" smtClean="0"/>
              <a:t> representa uma conexão com a base de dados e é o ponto de partida para realizarmos qualquer tipo de operação com esta.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Podemos </a:t>
            </a:r>
            <a:r>
              <a:rPr lang="pt-BR" sz="2400" dirty="0" err="1" smtClean="0"/>
              <a:t>obtem</a:t>
            </a:r>
            <a:r>
              <a:rPr lang="pt-BR" sz="2400" dirty="0" smtClean="0"/>
              <a:t> uma Connection (abrir uma conexão) utilizando a classe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DriverManager</a:t>
            </a:r>
            <a:r>
              <a:rPr lang="pt-BR" sz="2400" dirty="0" smtClean="0"/>
              <a:t>:</a:t>
            </a:r>
            <a:endParaRPr lang="pt-BR" sz="2400" dirty="0" smtClean="0">
              <a:solidFill>
                <a:srgbClr val="FFC000"/>
              </a:solidFill>
            </a:endParaRPr>
          </a:p>
          <a:p>
            <a:pPr lvl="1" indent="-1588">
              <a:spcBef>
                <a:spcPts val="1800"/>
              </a:spcBef>
              <a:buNone/>
              <a:tabLst>
                <a:tab pos="13446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Connection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i="1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	“</a:t>
            </a:r>
            <a:r>
              <a:rPr lang="pt-BR" sz="2000" dirty="0" err="1" smtClean="0"/>
              <a:t>jdbc</a:t>
            </a:r>
            <a:r>
              <a:rPr lang="pt-BR" sz="2000" dirty="0" smtClean="0"/>
              <a:t>:</a:t>
            </a:r>
            <a:r>
              <a:rPr lang="pt-BR" sz="2000" dirty="0" err="1" smtClean="0"/>
              <a:t>mysql</a:t>
            </a:r>
            <a:r>
              <a:rPr lang="pt-BR" sz="2000" dirty="0" smtClean="0"/>
              <a:t>://sigma.server.com.</a:t>
            </a:r>
            <a:r>
              <a:rPr lang="pt-BR" sz="2000" dirty="0" err="1" smtClean="0"/>
              <a:t>br</a:t>
            </a:r>
            <a:r>
              <a:rPr lang="pt-BR" sz="2000" dirty="0" smtClean="0"/>
              <a:t>:3306/</a:t>
            </a:r>
            <a:r>
              <a:rPr lang="pt-BR" sz="2000" dirty="0" err="1" smtClean="0"/>
              <a:t>dbtest</a:t>
            </a:r>
            <a:r>
              <a:rPr lang="pt-BR" sz="2000" dirty="0" smtClean="0">
                <a:solidFill>
                  <a:srgbClr val="FFC000"/>
                </a:solidFill>
              </a:rPr>
              <a:t>”,	“</a:t>
            </a:r>
            <a:r>
              <a:rPr lang="pt-BR" sz="2000" dirty="0" err="1" smtClean="0"/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smtClean="0"/>
              <a:t>senha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Abrindo a conexão com a base de dados.</a:t>
            </a:r>
          </a:p>
          <a:p>
            <a:pPr lvl="1">
              <a:spcBef>
                <a:spcPts val="1800"/>
              </a:spcBef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1588" lvl="1" indent="-1588">
              <a:spcBef>
                <a:spcPts val="180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i="1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2000" dirty="0" err="1" smtClean="0"/>
              <a:t>jdbc</a:t>
            </a:r>
            <a:r>
              <a:rPr lang="pt-BR" sz="2000" dirty="0" smtClean="0"/>
              <a:t>:</a:t>
            </a:r>
            <a:r>
              <a:rPr lang="pt-BR" sz="2000" dirty="0" err="1" smtClean="0"/>
              <a:t>mysql</a:t>
            </a:r>
            <a:r>
              <a:rPr lang="pt-BR" sz="2000" dirty="0" smtClean="0"/>
              <a:t>://sigma.server.com.</a:t>
            </a:r>
            <a:r>
              <a:rPr lang="pt-BR" sz="2000" dirty="0" err="1" smtClean="0"/>
              <a:t>br</a:t>
            </a:r>
            <a:r>
              <a:rPr lang="pt-BR" sz="2000" dirty="0" smtClean="0"/>
              <a:t>:3306/</a:t>
            </a:r>
            <a:r>
              <a:rPr lang="pt-BR" sz="2000" dirty="0" err="1" smtClean="0"/>
              <a:t>dbtest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err="1" smtClean="0"/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smtClean="0"/>
              <a:t>senha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5" name="Chave direita 4"/>
          <p:cNvSpPr/>
          <p:nvPr/>
        </p:nvSpPr>
        <p:spPr>
          <a:xfrm rot="5400000">
            <a:off x="2987824" y="1124744"/>
            <a:ext cx="360040" cy="511256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direita 5"/>
          <p:cNvSpPr/>
          <p:nvPr/>
        </p:nvSpPr>
        <p:spPr>
          <a:xfrm rot="5400000">
            <a:off x="6264188" y="3248980"/>
            <a:ext cx="360040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 rot="5400000">
            <a:off x="7344308" y="3248980"/>
            <a:ext cx="360040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475656" y="4005064"/>
            <a:ext cx="334258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smtClean="0"/>
              <a:t>URL de conexão</a:t>
            </a:r>
          </a:p>
          <a:p>
            <a:pPr algn="ctr"/>
            <a:r>
              <a:rPr lang="pt-BR" sz="1600" b="1" dirty="0" smtClean="0"/>
              <a:t>(Caminho/endereço do servidor)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868144" y="4077072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Usuário</a:t>
            </a:r>
            <a:endParaRPr lang="pt-BR" sz="16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20272" y="4077072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Senha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pt-BR" sz="2800" dirty="0" smtClean="0"/>
              <a:t>URL de conexão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A URL de conexão define o caminho do servidor de dados e é específico para cada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utilizado:</a:t>
            </a:r>
          </a:p>
          <a:p>
            <a:pPr indent="-3175">
              <a:buNone/>
            </a:pPr>
            <a:endParaRPr lang="pt-BR" sz="2200" dirty="0" smtClean="0"/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jdbc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mysql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://servidor:3306/database</a:t>
            </a:r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jdbc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sqlserver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://servidor\instancia:1433;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databaseName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=database</a:t>
            </a:r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jdbc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oracle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thin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:@servidor:1521:instancia</a:t>
            </a:r>
          </a:p>
          <a:p>
            <a:pPr indent="-3175"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Fechando a conexão</a:t>
            </a:r>
          </a:p>
          <a:p>
            <a:pPr marL="442913" lvl="1" indent="6350">
              <a:buNone/>
            </a:pPr>
            <a:r>
              <a:rPr lang="pt-BR" dirty="0" smtClean="0"/>
              <a:t>Após encerrarmos todas as operações com a base de dados devemos fechar a conexão utilizada:</a:t>
            </a:r>
          </a:p>
          <a:p>
            <a:pPr marL="442913" lvl="1" indent="6350">
              <a:buNone/>
            </a:pPr>
            <a:endParaRPr lang="pt-BR" dirty="0" smtClean="0"/>
          </a:p>
          <a:p>
            <a:pPr marL="442913" lvl="1" indent="6350" algn="ctr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cn</a:t>
            </a:r>
            <a:r>
              <a:rPr lang="pt-BR" dirty="0" smtClean="0">
                <a:solidFill>
                  <a:srgbClr val="FFC000"/>
                </a:solidFill>
              </a:rPr>
              <a:t>.close();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3563888" y="3932857"/>
            <a:ext cx="3456384" cy="1368351"/>
            <a:chOff x="4499992" y="2348880"/>
            <a:chExt cx="3456384" cy="1368351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504056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5435723" y="3132456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0" name="Grupo 19"/>
            <p:cNvGrpSpPr>
              <a:grpSpLocks/>
            </p:cNvGrpSpPr>
            <p:nvPr/>
          </p:nvGrpSpPr>
          <p:grpSpPr bwMode="auto">
            <a:xfrm flipV="1">
              <a:off x="4787651" y="2916431"/>
              <a:ext cx="646906" cy="505638"/>
              <a:chOff x="1185430" y="4152626"/>
              <a:chExt cx="648072" cy="507230"/>
            </a:xfrm>
          </p:grpSpPr>
          <p:cxnSp>
            <p:nvCxnSpPr>
              <p:cNvPr id="11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1185430" y="4154214"/>
                <a:ext cx="374" cy="505642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2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1185430" y="415262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Data Base </a:t>
            </a:r>
            <a:r>
              <a:rPr lang="pt-BR" dirty="0" err="1" smtClean="0"/>
              <a:t>Conectivity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  <a:p>
            <a:r>
              <a:rPr lang="pt-BR" dirty="0" smtClean="0"/>
              <a:t>Abrindo e fechando conexões</a:t>
            </a:r>
          </a:p>
          <a:p>
            <a:r>
              <a:rPr lang="pt-BR" dirty="0" smtClean="0"/>
              <a:t>Operações na base de dados</a:t>
            </a:r>
          </a:p>
          <a:p>
            <a:r>
              <a:rPr lang="pt-BR" dirty="0" smtClean="0"/>
              <a:t>Operações parametrizadas</a:t>
            </a:r>
          </a:p>
          <a:p>
            <a:r>
              <a:rPr lang="pt-BR" dirty="0" smtClean="0"/>
              <a:t>Transações</a:t>
            </a:r>
          </a:p>
          <a:p>
            <a:r>
              <a:rPr lang="pt-BR" dirty="0" smtClean="0"/>
              <a:t>Consultas</a:t>
            </a:r>
          </a:p>
          <a:p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Fechando a conexão</a:t>
            </a:r>
          </a:p>
          <a:p>
            <a:pPr marL="442913" lvl="1" indent="6350">
              <a:buNone/>
            </a:pPr>
            <a:r>
              <a:rPr lang="pt-BR" sz="2200" dirty="0" smtClean="0"/>
              <a:t>Tanto a abertura quanto o fechamento da conexão requerem o tratamento da exceção </a:t>
            </a:r>
            <a:r>
              <a:rPr lang="pt-BR" sz="2200" dirty="0" err="1" smtClean="0"/>
              <a:t>SQLException</a:t>
            </a:r>
            <a:r>
              <a:rPr lang="pt-BR" sz="2200" dirty="0" smtClean="0"/>
              <a:t>: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try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Class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forName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err="1" smtClean="0">
                <a:solidFill>
                  <a:srgbClr val="FFC000"/>
                </a:solidFill>
              </a:rPr>
              <a:t>com.mysql.jdbc.Driver”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Connection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		“</a:t>
            </a:r>
            <a:r>
              <a:rPr lang="pt-BR" sz="2000" dirty="0" err="1" smtClean="0">
                <a:solidFill>
                  <a:srgbClr val="FFC000"/>
                </a:solidFill>
              </a:rPr>
              <a:t>jdbc</a:t>
            </a:r>
            <a:r>
              <a:rPr lang="pt-BR" sz="2000" dirty="0" smtClean="0">
                <a:solidFill>
                  <a:srgbClr val="FFC000"/>
                </a:solidFill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</a:rPr>
              <a:t>mysql</a:t>
            </a:r>
            <a:r>
              <a:rPr lang="pt-BR" sz="2000" dirty="0" smtClean="0">
                <a:solidFill>
                  <a:srgbClr val="FFC000"/>
                </a:solidFill>
              </a:rPr>
              <a:t>://</a:t>
            </a:r>
            <a:r>
              <a:rPr lang="pt-BR" sz="2000" dirty="0" err="1" smtClean="0">
                <a:solidFill>
                  <a:srgbClr val="FFC000"/>
                </a:solidFill>
              </a:rPr>
              <a:t>server</a:t>
            </a:r>
            <a:r>
              <a:rPr lang="pt-BR" sz="2000" dirty="0" smtClean="0">
                <a:solidFill>
                  <a:srgbClr val="FFC000"/>
                </a:solidFill>
              </a:rPr>
              <a:t>:3306/</a:t>
            </a:r>
            <a:r>
              <a:rPr lang="pt-BR" sz="2000" dirty="0" err="1" smtClean="0">
                <a:solidFill>
                  <a:srgbClr val="FFC000"/>
                </a:solidFill>
              </a:rPr>
              <a:t>db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err="1" smtClean="0">
                <a:solidFill>
                  <a:srgbClr val="FFC000"/>
                </a:solidFill>
              </a:rPr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“senha”);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accent6"/>
                </a:solidFill>
              </a:rPr>
              <a:t>	/* ... operações com a base de dados ... */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.close();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 catch (</a:t>
            </a:r>
            <a:r>
              <a:rPr lang="pt-BR" sz="2000" dirty="0" err="1" smtClean="0">
                <a:solidFill>
                  <a:srgbClr val="FFC000"/>
                </a:solidFill>
              </a:rPr>
              <a:t>ClassNotFoundException</a:t>
            </a:r>
            <a:r>
              <a:rPr lang="pt-BR" sz="2000" dirty="0" smtClean="0">
                <a:solidFill>
                  <a:srgbClr val="FFC000"/>
                </a:solidFill>
              </a:rPr>
              <a:t> e)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(“Não foi possível carregar o </a:t>
            </a:r>
            <a:r>
              <a:rPr lang="pt-BR" sz="2000" dirty="0" err="1" smtClean="0">
                <a:solidFill>
                  <a:srgbClr val="FFC000"/>
                </a:solidFill>
              </a:rPr>
              <a:t>driver</a:t>
            </a:r>
            <a:r>
              <a:rPr lang="pt-BR" sz="2000" dirty="0" smtClean="0">
                <a:solidFill>
                  <a:srgbClr val="FFC000"/>
                </a:solidFill>
              </a:rPr>
              <a:t>.”);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 catch (</a:t>
            </a:r>
            <a:r>
              <a:rPr lang="pt-BR" sz="2000" dirty="0" err="1" smtClean="0">
                <a:solidFill>
                  <a:srgbClr val="FFC000"/>
                </a:solidFill>
              </a:rPr>
              <a:t>SQLException</a:t>
            </a:r>
            <a:r>
              <a:rPr lang="pt-BR" sz="2000" dirty="0" smtClean="0">
                <a:solidFill>
                  <a:srgbClr val="FFC000"/>
                </a:solidFill>
              </a:rPr>
              <a:t> e)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(“Falha ao conectar à base de dados.”);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28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Com a conexão aberta podemos realizar operações na base de dados, como inclusão, exclusão, alteração e outros.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Cada operação na base de dados é definida por uma instrução na linguagem SQL, chamada de “</a:t>
            </a:r>
            <a:r>
              <a:rPr lang="pt-BR" sz="2400" i="1" dirty="0" smtClean="0"/>
              <a:t>statement</a:t>
            </a:r>
            <a:r>
              <a:rPr lang="pt-BR" sz="2400" dirty="0" smtClean="0"/>
              <a:t>”: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6088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6088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UPDATE tab_funcionario SET salario = 5000 WHERE matr = 34</a:t>
            </a:r>
          </a:p>
          <a:p>
            <a:pPr marL="446088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6088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INSERT INTO tab_setor (codigo, nome) VALUES (34, ‘RH’)</a:t>
            </a:r>
          </a:p>
          <a:p>
            <a:pPr marL="446088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6088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DELETE FROM tab_produto WHERE codigo = 4983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</a:t>
            </a:r>
            <a:r>
              <a:rPr lang="pt-BR" dirty="0" err="1" smtClean="0"/>
              <a:t>statements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827584" y="2564512"/>
          <a:ext cx="2664296" cy="936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5522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20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endParaRPr kumimoji="0" lang="pt-BR" sz="20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256">
                <a:tc>
                  <a:txBody>
                    <a:bodyPr/>
                    <a:lstStyle/>
                    <a:p>
                      <a:endParaRPr lang="fr-FR" sz="20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275856" y="3717032"/>
          <a:ext cx="26642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67937">
                <a:tc>
                  <a:txBody>
                    <a:bodyPr/>
                    <a:lstStyle/>
                    <a:p>
                      <a:pPr algn="ctr"/>
                      <a:r>
                        <a:rPr lang="pt-BR" sz="2000" i="1" dirty="0" err="1" smtClean="0">
                          <a:solidFill>
                            <a:srgbClr val="FFC000"/>
                          </a:solidFill>
                        </a:rPr>
                        <a:t>PreparedStatement</a:t>
                      </a:r>
                      <a:endParaRPr lang="pt-BR" sz="20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864">
                <a:tc>
                  <a:txBody>
                    <a:bodyPr/>
                    <a:lstStyle/>
                    <a:p>
                      <a:endParaRPr kumimoji="0" lang="pt-BR" sz="20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5796136" y="4869160"/>
          <a:ext cx="26642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1602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20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endParaRPr kumimoji="0" lang="pt-BR" sz="20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864">
                <a:tc>
                  <a:txBody>
                    <a:bodyPr/>
                    <a:lstStyle/>
                    <a:p>
                      <a:endParaRPr lang="fr-FR" sz="20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" name="Grupo 23"/>
          <p:cNvGrpSpPr/>
          <p:nvPr/>
        </p:nvGrpSpPr>
        <p:grpSpPr>
          <a:xfrm>
            <a:off x="2051720" y="3501008"/>
            <a:ext cx="1224136" cy="792088"/>
            <a:chOff x="1979712" y="3284984"/>
            <a:chExt cx="1224136" cy="792088"/>
          </a:xfrm>
        </p:grpSpPr>
        <p:sp>
          <p:nvSpPr>
            <p:cNvPr id="14" name="Triângulo isósceles 13"/>
            <p:cNvSpPr/>
            <p:nvPr/>
          </p:nvSpPr>
          <p:spPr>
            <a:xfrm>
              <a:off x="1979712" y="3284984"/>
              <a:ext cx="288032" cy="2880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2123728" y="3573016"/>
              <a:ext cx="0" cy="50405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H="1">
              <a:off x="2123728" y="4077072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24"/>
          <p:cNvGrpSpPr/>
          <p:nvPr/>
        </p:nvGrpSpPr>
        <p:grpSpPr>
          <a:xfrm>
            <a:off x="4572000" y="4653136"/>
            <a:ext cx="1224136" cy="792088"/>
            <a:chOff x="1979712" y="3284984"/>
            <a:chExt cx="1224136" cy="792088"/>
          </a:xfrm>
        </p:grpSpPr>
        <p:sp>
          <p:nvSpPr>
            <p:cNvPr id="26" name="Triângulo isósceles 25"/>
            <p:cNvSpPr/>
            <p:nvPr/>
          </p:nvSpPr>
          <p:spPr>
            <a:xfrm>
              <a:off x="1979712" y="3284984"/>
              <a:ext cx="288032" cy="2880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2123728" y="3573016"/>
              <a:ext cx="0" cy="50405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 flipH="1">
              <a:off x="2123728" y="4077072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</a:t>
            </a:r>
            <a:r>
              <a:rPr lang="pt-BR" dirty="0" err="1" smtClean="0"/>
              <a:t>statements</a:t>
            </a:r>
            <a:r>
              <a:rPr lang="pt-BR" dirty="0" smtClean="0"/>
              <a:t>:</a:t>
            </a:r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instruções SQL simples e pré-definidas.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PreparedStatement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instruções SQL parametrizadas.</a:t>
            </a:r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CallableStatement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</a:t>
            </a:r>
            <a:r>
              <a:rPr lang="pt-BR" sz="2000" dirty="0" err="1" smtClean="0"/>
              <a:t>stored</a:t>
            </a:r>
            <a:r>
              <a:rPr lang="pt-BR" sz="2000" dirty="0" smtClean="0"/>
              <a:t> </a:t>
            </a:r>
            <a:r>
              <a:rPr lang="pt-BR" sz="2000" dirty="0" err="1" smtClean="0"/>
              <a:t>procedures</a:t>
            </a:r>
            <a:r>
              <a:rPr lang="pt-BR" sz="2000" dirty="0" smtClean="0"/>
              <a:t> e </a:t>
            </a:r>
            <a:r>
              <a:rPr lang="pt-BR" sz="2000" dirty="0" err="1" smtClean="0"/>
              <a:t>functions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Statement</a:t>
            </a:r>
            <a:endParaRPr lang="pt-BR" dirty="0" smtClean="0"/>
          </a:p>
          <a:p>
            <a:pPr lvl="1"/>
            <a:r>
              <a:rPr lang="pt-BR" dirty="0" smtClean="0"/>
              <a:t>Utilizado para execução de simples instruções SQL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createStatement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+ 200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DELETE FROM </a:t>
            </a:r>
            <a:r>
              <a:rPr lang="pt-BR" sz="2000" dirty="0" err="1" smtClean="0"/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INSERT INTO </a:t>
            </a:r>
            <a:r>
              <a:rPr lang="pt-BR" sz="2000" dirty="0" err="1" smtClean="0"/>
              <a:t>tab_cargo</a:t>
            </a:r>
            <a:r>
              <a:rPr lang="pt-BR" sz="2000" dirty="0" smtClean="0"/>
              <a:t> (nome) VALUES (‘RH’)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CREATE TABLE </a:t>
            </a:r>
            <a:r>
              <a:rPr lang="pt-BR" sz="2000" dirty="0" err="1" smtClean="0"/>
              <a:t>tab_produto</a:t>
            </a:r>
            <a:r>
              <a:rPr lang="pt-BR" sz="2000" dirty="0" smtClean="0"/>
              <a:t> (...)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2195736" y="2780928"/>
            <a:ext cx="4104830" cy="1152129"/>
            <a:chOff x="2267744" y="2924944"/>
            <a:chExt cx="4104830" cy="1152129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267744" y="3716833"/>
              <a:ext cx="360040" cy="360240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3851921" y="2924944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2411760" y="3212975"/>
              <a:ext cx="1438996" cy="360041"/>
              <a:chOff x="-1194748" y="4001209"/>
              <a:chExt cx="1441590" cy="361175"/>
            </a:xfrm>
          </p:grpSpPr>
          <p:cxnSp>
            <p:nvCxnSpPr>
              <p:cNvPr id="9" name="Conector de seta reta 8"/>
              <p:cNvCxnSpPr>
                <a:cxnSpLocks noChangeShapeType="1"/>
              </p:cNvCxnSpPr>
              <p:nvPr/>
            </p:nvCxnSpPr>
            <p:spPr bwMode="auto">
              <a:xfrm flipV="1">
                <a:off x="-1194748" y="4001209"/>
                <a:ext cx="0" cy="36117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36238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Principal tipo de </a:t>
            </a:r>
            <a:r>
              <a:rPr lang="pt-BR" sz="2400" dirty="0" err="1" smtClean="0"/>
              <a:t>statement</a:t>
            </a:r>
            <a:r>
              <a:rPr lang="pt-BR" sz="2400" dirty="0" smtClean="0"/>
              <a:t> utilizado no acesso e manipulação de dados da base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Representa alguma instrução SQL parametrizada, onde alguns de seus valores são dinamicamente assinalados pela aplicação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principal vantagem do </a:t>
            </a:r>
            <a:r>
              <a:rPr lang="pt-BR" sz="2400" dirty="0" err="1" smtClean="0"/>
              <a:t>PreparedStatement</a:t>
            </a:r>
            <a:r>
              <a:rPr lang="pt-BR" sz="2400" dirty="0" smtClean="0"/>
              <a:t> é que sua instrução pode ser executada diversas vezes, cada hora com valores diferentes.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/>
            <a:r>
              <a:rPr lang="pt-BR" dirty="0" smtClean="0"/>
              <a:t>Exemplo 1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PreparedStatement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ps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prepareStatement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</a:p>
          <a:p>
            <a:pPr marL="719138" lvl="1" indent="0" algn="r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1800" dirty="0" smtClean="0"/>
              <a:t>INSERT INTO </a:t>
            </a:r>
            <a:r>
              <a:rPr lang="pt-BR" sz="1800" dirty="0" err="1" smtClean="0"/>
              <a:t>tab_func</a:t>
            </a:r>
            <a:r>
              <a:rPr lang="pt-BR" sz="1800" dirty="0" smtClean="0"/>
              <a:t> (matricula, nome, </a:t>
            </a:r>
            <a:r>
              <a:rPr lang="pt-BR" sz="1800" dirty="0" err="1" smtClean="0"/>
              <a:t>salario</a:t>
            </a:r>
            <a:r>
              <a:rPr lang="pt-BR" sz="1800" dirty="0" smtClean="0"/>
              <a:t>) VALUES (</a:t>
            </a:r>
            <a:r>
              <a:rPr lang="pt-BR" sz="1800" b="1" dirty="0" smtClean="0"/>
              <a:t>?</a:t>
            </a:r>
            <a:r>
              <a:rPr lang="pt-BR" sz="1800" dirty="0" smtClean="0"/>
              <a:t>, </a:t>
            </a:r>
            <a:r>
              <a:rPr lang="pt-BR" sz="1800" b="1" dirty="0" smtClean="0"/>
              <a:t>?</a:t>
            </a:r>
            <a:r>
              <a:rPr lang="pt-BR" sz="1800" dirty="0" smtClean="0"/>
              <a:t>, </a:t>
            </a:r>
            <a:r>
              <a:rPr lang="pt-BR" sz="1800" b="1" dirty="0" smtClean="0"/>
              <a:t>?</a:t>
            </a:r>
            <a:r>
              <a:rPr lang="pt-BR" sz="18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1001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“José Souza”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3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3200.45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4067570" y="2348880"/>
            <a:ext cx="4104830" cy="1152128"/>
            <a:chOff x="2267744" y="2924944"/>
            <a:chExt cx="4104830" cy="1152128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3851921" y="2924944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2411760" y="3212978"/>
              <a:ext cx="1438996" cy="504057"/>
              <a:chOff x="-1194748" y="3856739"/>
              <a:chExt cx="1441590" cy="505645"/>
            </a:xfrm>
          </p:grpSpPr>
          <p:cxnSp>
            <p:nvCxnSpPr>
              <p:cNvPr id="9" name="Conector de seta reta 8"/>
              <p:cNvCxnSpPr>
                <a:cxnSpLocks noChangeShapeType="1"/>
              </p:cNvCxnSpPr>
              <p:nvPr/>
            </p:nvCxnSpPr>
            <p:spPr bwMode="auto">
              <a:xfrm flipV="1">
                <a:off x="-1194748" y="3856739"/>
                <a:ext cx="375" cy="50564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36238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37" name="Retângulo de cantos arredondados 36"/>
          <p:cNvSpPr/>
          <p:nvPr/>
        </p:nvSpPr>
        <p:spPr>
          <a:xfrm>
            <a:off x="2195736" y="4115743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2579588" y="4437112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2708175" y="4725144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7380312" y="3861048"/>
            <a:ext cx="288032" cy="720080"/>
            <a:chOff x="7380312" y="3861048"/>
            <a:chExt cx="288032" cy="720080"/>
          </a:xfrm>
        </p:grpSpPr>
        <p:cxnSp>
          <p:nvCxnSpPr>
            <p:cNvPr id="15" name="Conector de seta reta 14"/>
            <p:cNvCxnSpPr>
              <a:cxnSpLocks noChangeShapeType="1"/>
              <a:stCxn id="41" idx="0"/>
            </p:cNvCxnSpPr>
            <p:nvPr/>
          </p:nvCxnSpPr>
          <p:spPr bwMode="auto">
            <a:xfrm flipH="1" flipV="1">
              <a:off x="7524327" y="3861048"/>
              <a:ext cx="1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1" name="Retângulo de cantos arredondados 40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7668344" y="3861048"/>
            <a:ext cx="288032" cy="1224136"/>
            <a:chOff x="7380312" y="3356992"/>
            <a:chExt cx="288032" cy="1224136"/>
          </a:xfrm>
        </p:grpSpPr>
        <p:cxnSp>
          <p:nvCxnSpPr>
            <p:cNvPr id="45" name="Conector de seta reta 44"/>
            <p:cNvCxnSpPr>
              <a:cxnSpLocks noChangeShapeType="1"/>
              <a:stCxn id="46" idx="0"/>
            </p:cNvCxnSpPr>
            <p:nvPr/>
          </p:nvCxnSpPr>
          <p:spPr bwMode="auto">
            <a:xfrm flipV="1">
              <a:off x="7524328" y="3356992"/>
              <a:ext cx="0" cy="86409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6" name="Retângulo de cantos arredondados 45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7956376" y="3861048"/>
            <a:ext cx="288032" cy="1728192"/>
            <a:chOff x="7380312" y="2852936"/>
            <a:chExt cx="288032" cy="1728192"/>
          </a:xfrm>
        </p:grpSpPr>
        <p:cxnSp>
          <p:nvCxnSpPr>
            <p:cNvPr id="48" name="Conector de seta reta 47"/>
            <p:cNvCxnSpPr>
              <a:cxnSpLocks noChangeShapeType="1"/>
              <a:stCxn id="49" idx="0"/>
            </p:cNvCxnSpPr>
            <p:nvPr/>
          </p:nvCxnSpPr>
          <p:spPr bwMode="auto">
            <a:xfrm flipV="1">
              <a:off x="7524328" y="2852936"/>
              <a:ext cx="0" cy="1368152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9" name="Retângulo de cantos arredondados 48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3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/>
            <a:r>
              <a:rPr lang="pt-BR" dirty="0" smtClean="0"/>
              <a:t>Exemplo 2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PreparedStatement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ps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prepareStatement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</a:p>
          <a:p>
            <a:pPr marL="719138" lvl="1" indent="0" algn="r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1800" dirty="0" smtClean="0"/>
              <a:t>UPDATE </a:t>
            </a:r>
            <a:r>
              <a:rPr lang="pt-BR" sz="1800" dirty="0" err="1" smtClean="0"/>
              <a:t>tab_func</a:t>
            </a:r>
            <a:r>
              <a:rPr lang="pt-BR" sz="1800" dirty="0" smtClean="0"/>
              <a:t> SET </a:t>
            </a:r>
            <a:r>
              <a:rPr lang="pt-BR" sz="1800" dirty="0" err="1" smtClean="0"/>
              <a:t>salario</a:t>
            </a:r>
            <a:r>
              <a:rPr lang="pt-BR" sz="1800" dirty="0" smtClean="0"/>
              <a:t> = </a:t>
            </a:r>
            <a:r>
              <a:rPr lang="pt-BR" sz="1800" b="1" dirty="0" smtClean="0"/>
              <a:t>?</a:t>
            </a:r>
            <a:r>
              <a:rPr lang="pt-BR" sz="1800" dirty="0" smtClean="0"/>
              <a:t> WHERE matricula = </a:t>
            </a:r>
            <a:r>
              <a:rPr lang="pt-BR" sz="1800" b="1" dirty="0" smtClean="0"/>
              <a:t>?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3200.45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1001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7350.92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grpSp>
        <p:nvGrpSpPr>
          <p:cNvPr id="11" name="Grupo 9"/>
          <p:cNvGrpSpPr/>
          <p:nvPr/>
        </p:nvGrpSpPr>
        <p:grpSpPr>
          <a:xfrm>
            <a:off x="4067944" y="2276872"/>
            <a:ext cx="4104830" cy="872807"/>
            <a:chOff x="2267744" y="3204265"/>
            <a:chExt cx="4104830" cy="872807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 bwMode="auto">
            <a:xfrm>
              <a:off x="3851921" y="3204265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4" name="Grupo 19"/>
            <p:cNvGrpSpPr>
              <a:grpSpLocks/>
            </p:cNvGrpSpPr>
            <p:nvPr/>
          </p:nvGrpSpPr>
          <p:grpSpPr bwMode="auto">
            <a:xfrm flipV="1">
              <a:off x="2411760" y="3492299"/>
              <a:ext cx="1438996" cy="224736"/>
              <a:chOff x="-1194748" y="3856739"/>
              <a:chExt cx="1441590" cy="225444"/>
            </a:xfrm>
          </p:grpSpPr>
          <p:cxnSp>
            <p:nvCxnSpPr>
              <p:cNvPr id="15" name="Conector de seta reta 14"/>
              <p:cNvCxnSpPr>
                <a:cxnSpLocks noChangeShapeType="1"/>
              </p:cNvCxnSpPr>
              <p:nvPr/>
            </p:nvCxnSpPr>
            <p:spPr bwMode="auto">
              <a:xfrm flipV="1">
                <a:off x="-1194373" y="3856739"/>
                <a:ext cx="0" cy="21670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6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082182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7" name="Retângulo de cantos arredondados 16"/>
          <p:cNvSpPr/>
          <p:nvPr/>
        </p:nvSpPr>
        <p:spPr>
          <a:xfrm>
            <a:off x="2699792" y="3827711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95736" y="4149080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Grupo 18"/>
          <p:cNvGrpSpPr/>
          <p:nvPr/>
        </p:nvGrpSpPr>
        <p:grpSpPr>
          <a:xfrm>
            <a:off x="5220072" y="3573016"/>
            <a:ext cx="288032" cy="720080"/>
            <a:chOff x="7380312" y="3861048"/>
            <a:chExt cx="288032" cy="720080"/>
          </a:xfrm>
        </p:grpSpPr>
        <p:cxnSp>
          <p:nvCxnSpPr>
            <p:cNvPr id="20" name="Conector de seta reta 19"/>
            <p:cNvCxnSpPr>
              <a:cxnSpLocks noChangeShapeType="1"/>
              <a:stCxn id="21" idx="0"/>
            </p:cNvCxnSpPr>
            <p:nvPr/>
          </p:nvCxnSpPr>
          <p:spPr bwMode="auto">
            <a:xfrm flipH="1" flipV="1">
              <a:off x="7524327" y="3861048"/>
              <a:ext cx="1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1" name="Retângulo de cantos arredondados 20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7524328" y="3573016"/>
            <a:ext cx="288032" cy="720080"/>
            <a:chOff x="7380312" y="3356992"/>
            <a:chExt cx="288032" cy="720080"/>
          </a:xfrm>
        </p:grpSpPr>
        <p:cxnSp>
          <p:nvCxnSpPr>
            <p:cNvPr id="23" name="Conector de seta reta 22"/>
            <p:cNvCxnSpPr>
              <a:cxnSpLocks noChangeShapeType="1"/>
              <a:stCxn id="24" idx="0"/>
            </p:cNvCxnSpPr>
            <p:nvPr/>
          </p:nvCxnSpPr>
          <p:spPr bwMode="auto">
            <a:xfrm flipV="1">
              <a:off x="7524328" y="3356992"/>
              <a:ext cx="0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4" name="Retângulo de cantos arredondados 23"/>
            <p:cNvSpPr/>
            <p:nvPr/>
          </p:nvSpPr>
          <p:spPr>
            <a:xfrm>
              <a:off x="7380312" y="3717032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>
              <a:spcBef>
                <a:spcPts val="3000"/>
              </a:spcBef>
            </a:pPr>
            <a:r>
              <a:rPr lang="pt-BR" sz="2000" dirty="0" smtClean="0"/>
              <a:t>Ao criar um </a:t>
            </a:r>
            <a:r>
              <a:rPr lang="pt-BR" sz="2000" dirty="0" err="1" smtClean="0"/>
              <a:t>PreparedStatement</a:t>
            </a:r>
            <a:r>
              <a:rPr lang="pt-BR" sz="2000" dirty="0" smtClean="0"/>
              <a:t> devemos especificar a declaração SQL que será executada contendo caracteres de interrogação </a:t>
            </a:r>
            <a:r>
              <a:rPr lang="pt-BR" sz="2000" b="1" dirty="0" smtClean="0">
                <a:solidFill>
                  <a:srgbClr val="FFC000"/>
                </a:solidFill>
              </a:rPr>
              <a:t>?</a:t>
            </a:r>
            <a:r>
              <a:rPr lang="pt-BR" sz="2000" dirty="0" smtClean="0"/>
              <a:t>.</a:t>
            </a:r>
          </a:p>
          <a:p>
            <a:pPr lvl="1">
              <a:spcBef>
                <a:spcPts val="3000"/>
              </a:spcBef>
            </a:pPr>
            <a:r>
              <a:rPr lang="pt-BR" sz="2000" dirty="0" smtClean="0"/>
              <a:t>Cada interrogação contida na declaração SQL representa um parâmetro – um valor a ser assinalado dinamicamente na aplicação.</a:t>
            </a:r>
          </a:p>
          <a:p>
            <a:pPr lvl="1">
              <a:spcBef>
                <a:spcPts val="3000"/>
              </a:spcBef>
            </a:pPr>
            <a:r>
              <a:rPr lang="pt-BR" sz="2000" dirty="0" smtClean="0"/>
              <a:t>Um </a:t>
            </a:r>
            <a:r>
              <a:rPr lang="pt-BR" sz="2000" dirty="0" err="1" smtClean="0"/>
              <a:t>PreparedStatement</a:t>
            </a:r>
            <a:r>
              <a:rPr lang="pt-BR" sz="2000" dirty="0" smtClean="0"/>
              <a:t> deve ter todos os seus valores assinalados antes de ser executado.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532656"/>
          </a:xfrm>
        </p:spPr>
        <p:txBody>
          <a:bodyPr/>
          <a:lstStyle/>
          <a:p>
            <a:r>
              <a:rPr lang="pt-BR" dirty="0" smtClean="0"/>
              <a:t>Tipos de parâmetros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540319" y="2276872"/>
          <a:ext cx="806412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634"/>
                <a:gridCol w="2160240"/>
                <a:gridCol w="2304255"/>
              </a:tblGrid>
              <a:tr h="1904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 SQL</a:t>
                      </a:r>
                      <a:endParaRPr kumimoji="0" lang="pt-B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pt-B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</a:t>
                      </a:r>
                      <a:endParaRPr kumimoji="0" lang="pt-B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 Java</a:t>
                      </a:r>
                      <a:endParaRPr kumimoji="0" lang="pt-B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CHAR, VARCHAR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setString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lang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.String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955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INT, DECIMAL, NUMERIC</a:t>
                      </a:r>
                      <a:br>
                        <a:rPr lang="pt-BR" sz="16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(sem parte fracionária)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setInt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955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DOUBLE, DECIMAL, NUMERIC (podendo haver parte fracionária)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setDouble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setBoolean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setDate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.Date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setTime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.Time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DATETIME, TIMESTAMP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setTimestamp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BLOB, MEDIUMBLOB, LONGBLOB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setBinaryStream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io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setNull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5122912" cy="604663"/>
          </a:xfrm>
        </p:spPr>
        <p:txBody>
          <a:bodyPr/>
          <a:lstStyle/>
          <a:p>
            <a:r>
              <a:rPr lang="pt-BR" sz="2800" dirty="0" smtClean="0"/>
              <a:t>Arquitetura Cliente/Servidor</a:t>
            </a:r>
            <a:endParaRPr lang="pt-BR" sz="2800" dirty="0"/>
          </a:p>
        </p:txBody>
      </p:sp>
      <p:sp>
        <p:nvSpPr>
          <p:cNvPr id="5" name="Rectangle 20"/>
          <p:cNvSpPr txBox="1">
            <a:spLocks noChangeArrowheads="1"/>
          </p:cNvSpPr>
          <p:nvPr/>
        </p:nvSpPr>
        <p:spPr bwMode="auto">
          <a:xfrm>
            <a:off x="683568" y="4744616"/>
            <a:ext cx="2376264" cy="14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Servidor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000" b="1" dirty="0" smtClean="0">
                <a:latin typeface="+mn-lt"/>
                <a:cs typeface="+mn-cs"/>
              </a:rPr>
              <a:t>MS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Server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21"/>
          <p:cNvSpPr txBox="1">
            <a:spLocks noChangeArrowheads="1"/>
          </p:cNvSpPr>
          <p:nvPr/>
        </p:nvSpPr>
        <p:spPr bwMode="auto">
          <a:xfrm>
            <a:off x="7135416" y="2153816"/>
            <a:ext cx="12573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  <a:endParaRPr kumimoji="0" lang="pt-BR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3373016"/>
            <a:ext cx="1204913" cy="1371600"/>
          </a:xfrm>
          <a:prstGeom prst="rect">
            <a:avLst/>
          </a:prstGeom>
          <a:noFill/>
        </p:spPr>
      </p:pic>
      <p:pic>
        <p:nvPicPr>
          <p:cNvPr id="8" name="Picture 4" descr="E:\Java Programas\Apresentaçao\Dado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0416" y="3373016"/>
            <a:ext cx="965200" cy="1371600"/>
          </a:xfrm>
          <a:prstGeom prst="rect">
            <a:avLst/>
          </a:prstGeom>
          <a:noFill/>
        </p:spPr>
      </p:pic>
      <p:pic>
        <p:nvPicPr>
          <p:cNvPr id="9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1772816"/>
            <a:ext cx="1204913" cy="1371600"/>
          </a:xfrm>
          <a:prstGeom prst="rect">
            <a:avLst/>
          </a:prstGeom>
          <a:noFill/>
        </p:spPr>
      </p:pic>
      <p:pic>
        <p:nvPicPr>
          <p:cNvPr id="10" name="Picture 6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5049416"/>
            <a:ext cx="1204913" cy="1371600"/>
          </a:xfrm>
          <a:prstGeom prst="rect">
            <a:avLst/>
          </a:prstGeom>
          <a:noFill/>
        </p:spPr>
      </p:pic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487216" y="4058816"/>
            <a:ext cx="3124200" cy="153988"/>
            <a:chOff x="1872" y="2544"/>
            <a:chExt cx="1968" cy="97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 rot="-1107980">
            <a:off x="2411016" y="3144416"/>
            <a:ext cx="3124200" cy="153988"/>
            <a:chOff x="1872" y="2544"/>
            <a:chExt cx="1968" cy="97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 rot="1149601">
            <a:off x="2487216" y="4971629"/>
            <a:ext cx="3124200" cy="153987"/>
            <a:chOff x="1872" y="2544"/>
            <a:chExt cx="1968" cy="97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 err="1" smtClean="0"/>
              <a:t>setString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texto.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lvl="1" indent="-6350" algn="r">
              <a:spcBef>
                <a:spcPts val="0"/>
              </a:spcBef>
              <a:buNone/>
            </a:pPr>
            <a:r>
              <a:rPr lang="pt-BR" sz="2000" dirty="0" smtClean="0"/>
              <a:t>“DELETE FROM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WHERE cargo LIKE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setString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“Manuel%”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setInt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numérico sem parte fracionária.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lvl="1" indent="-6350" algn="r">
              <a:spcBef>
                <a:spcPts val="0"/>
              </a:spcBef>
              <a:buNone/>
            </a:pPr>
            <a:r>
              <a:rPr lang="pt-BR" sz="2000" dirty="0" smtClean="0"/>
              <a:t>“DELETE FROM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WHERE matricula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7012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setDouble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numérico podendo possuir parte fracionária.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lvl="1" indent="-6350" algn="r">
              <a:spcBef>
                <a:spcPts val="0"/>
              </a:spcBef>
              <a:buNone/>
            </a:pPr>
            <a:r>
              <a:rPr lang="pt-BR" sz="2000" dirty="0" smtClean="0"/>
              <a:t>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2500.35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setBoolean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booleano e armazena na base como 0 (</a:t>
            </a:r>
            <a:r>
              <a:rPr lang="pt-BR" dirty="0" err="1" smtClean="0"/>
              <a:t>false</a:t>
            </a:r>
            <a:r>
              <a:rPr lang="pt-BR" dirty="0" smtClean="0"/>
              <a:t>) ou 1 (</a:t>
            </a:r>
            <a:r>
              <a:rPr lang="pt-BR" dirty="0" err="1" smtClean="0"/>
              <a:t>true</a:t>
            </a:r>
            <a:r>
              <a:rPr lang="pt-BR" dirty="0" smtClean="0"/>
              <a:t>)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ativo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setBoolean</a:t>
            </a:r>
            <a:r>
              <a:rPr lang="pt-BR" sz="2000" dirty="0" smtClean="0"/>
              <a:t>(1, </a:t>
            </a:r>
            <a:r>
              <a:rPr lang="pt-BR" sz="2000" dirty="0" err="1" smtClean="0">
                <a:solidFill>
                  <a:srgbClr val="FFC000"/>
                </a:solidFill>
              </a:rPr>
              <a:t>true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setDate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</a:t>
            </a:r>
            <a:r>
              <a:rPr lang="pt-BR" dirty="0" err="1" smtClean="0">
                <a:solidFill>
                  <a:srgbClr val="FFC000"/>
                </a:solidFill>
              </a:rPr>
              <a:t>java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sql</a:t>
            </a:r>
            <a:r>
              <a:rPr lang="pt-BR" dirty="0" smtClean="0">
                <a:solidFill>
                  <a:srgbClr val="FFC000"/>
                </a:solidFill>
              </a:rPr>
              <a:t>.Date</a:t>
            </a:r>
            <a:r>
              <a:rPr lang="pt-BR" dirty="0" smtClean="0"/>
              <a:t>, que representa uma data (dia, mês e ano)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nasc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 =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i="1" dirty="0" err="1" smtClean="0"/>
              <a:t>getInstance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.set(1992, 0, 25); </a:t>
            </a:r>
            <a:r>
              <a:rPr lang="pt-BR" sz="2000" dirty="0" smtClean="0">
                <a:solidFill>
                  <a:schemeClr val="accent1"/>
                </a:solidFill>
              </a:rPr>
              <a:t>/* dia 25/01/1992 */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.Date </a:t>
            </a:r>
            <a:r>
              <a:rPr lang="pt-BR" sz="2000" dirty="0" err="1" smtClean="0">
                <a:solidFill>
                  <a:srgbClr val="FFC000"/>
                </a:solidFill>
              </a:rPr>
              <a:t>date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.Date(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dirty="0" err="1" smtClean="0"/>
              <a:t>getTimeInMillis</a:t>
            </a:r>
            <a:r>
              <a:rPr lang="pt-BR" sz="2000" dirty="0" smtClean="0"/>
              <a:t>());</a:t>
            </a:r>
            <a:endParaRPr lang="pt-BR" sz="2000" dirty="0" smtClean="0">
              <a:solidFill>
                <a:schemeClr val="accent1"/>
              </a:solidFill>
            </a:endParaRP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setDate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date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setTime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</a:t>
            </a:r>
            <a:r>
              <a:rPr lang="pt-BR" dirty="0" err="1" smtClean="0">
                <a:solidFill>
                  <a:srgbClr val="FFC000"/>
                </a:solidFill>
              </a:rPr>
              <a:t>java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sql</a:t>
            </a:r>
            <a:r>
              <a:rPr lang="pt-BR" dirty="0" smtClean="0">
                <a:solidFill>
                  <a:srgbClr val="FFC000"/>
                </a:solidFill>
              </a:rPr>
              <a:t>.Time</a:t>
            </a:r>
            <a:r>
              <a:rPr lang="pt-BR" dirty="0" smtClean="0"/>
              <a:t>, que representa um horário (hora, minuto e segundo)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hr_entr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 =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i="1" dirty="0" err="1" smtClean="0"/>
              <a:t>getInstance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.set(0, 0, 0, 12, 15, 30); </a:t>
            </a:r>
            <a:r>
              <a:rPr lang="pt-BR" sz="2000" dirty="0" smtClean="0">
                <a:solidFill>
                  <a:schemeClr val="accent1"/>
                </a:solidFill>
              </a:rPr>
              <a:t>/* 12:15:30 */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.Time </a:t>
            </a:r>
            <a:r>
              <a:rPr lang="pt-BR" sz="2000" dirty="0" err="1" smtClean="0">
                <a:solidFill>
                  <a:srgbClr val="FFC000"/>
                </a:solidFill>
              </a:rPr>
              <a:t>time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.Time(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dirty="0" err="1" smtClean="0"/>
              <a:t>getTimeInMillis</a:t>
            </a:r>
            <a:r>
              <a:rPr lang="pt-BR" sz="2000" dirty="0" smtClean="0"/>
              <a:t>());</a:t>
            </a:r>
            <a:endParaRPr lang="pt-BR" sz="2000" dirty="0" smtClean="0">
              <a:solidFill>
                <a:schemeClr val="accent1"/>
              </a:solidFill>
            </a:endParaRP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setTime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time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424936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setTimestamp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</a:t>
            </a:r>
            <a:r>
              <a:rPr lang="pt-BR" dirty="0" err="1" smtClean="0">
                <a:solidFill>
                  <a:srgbClr val="FFC000"/>
                </a:solidFill>
              </a:rPr>
              <a:t>java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sql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Timestamp</a:t>
            </a:r>
            <a:r>
              <a:rPr lang="pt-BR" dirty="0" smtClean="0"/>
              <a:t>, que representa um instante no tempo (ano, mês, dia, hora, minuto e segundo)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nasc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 =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i="1" dirty="0" err="1" smtClean="0"/>
              <a:t>getInstance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.set(1992, 0, 25, 12, 15, 30); </a:t>
            </a:r>
            <a:r>
              <a:rPr lang="pt-BR" sz="2000" dirty="0" smtClean="0">
                <a:solidFill>
                  <a:schemeClr val="accent1"/>
                </a:solidFill>
              </a:rPr>
              <a:t>/* 25/01/1992 12:15:30 */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Timestamp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dateTime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Timestamp</a:t>
            </a:r>
            <a:r>
              <a:rPr lang="pt-BR" sz="2000" dirty="0" smtClean="0"/>
              <a:t>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dirty="0" err="1" smtClean="0"/>
              <a:t>getTimeInMillis</a:t>
            </a:r>
            <a:r>
              <a:rPr lang="pt-BR" sz="2000" dirty="0" smtClean="0"/>
              <a:t>());</a:t>
            </a:r>
            <a:endParaRPr lang="pt-BR" sz="2000" dirty="0" smtClean="0">
              <a:solidFill>
                <a:schemeClr val="accent1"/>
              </a:solidFill>
            </a:endParaRP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setTimestamp</a:t>
            </a:r>
            <a:r>
              <a:rPr lang="pt-BR" sz="2000" dirty="0" smtClean="0"/>
              <a:t>(1, </a:t>
            </a:r>
            <a:r>
              <a:rPr lang="pt-BR" sz="2000" dirty="0" err="1" smtClean="0">
                <a:solidFill>
                  <a:srgbClr val="FFC000"/>
                </a:solidFill>
              </a:rPr>
              <a:t>dateTime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280920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setBinaryStream</a:t>
            </a:r>
            <a:r>
              <a:rPr lang="pt-BR" dirty="0" smtClean="0"/>
              <a:t>()</a:t>
            </a:r>
          </a:p>
          <a:p>
            <a:pPr lvl="1"/>
            <a:r>
              <a:rPr lang="pt-BR" sz="2400" dirty="0" smtClean="0"/>
              <a:t>Assinala um parâmetro do tipo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io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InputStream</a:t>
            </a:r>
            <a:r>
              <a:rPr lang="pt-BR" sz="2400" dirty="0" smtClean="0"/>
              <a:t>, que representa alguma informação binária, como uma foto, mp3, </a:t>
            </a:r>
            <a:r>
              <a:rPr lang="pt-BR" sz="2400" dirty="0" err="1" smtClean="0"/>
              <a:t>doc</a:t>
            </a:r>
            <a:r>
              <a:rPr lang="pt-BR" sz="2400" dirty="0" smtClean="0"/>
              <a:t> ou outro.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</a:t>
            </a:r>
            <a:r>
              <a:rPr lang="pt-BR" sz="2000" spc="-120" dirty="0" smtClean="0"/>
              <a:t>INSERT INTO </a:t>
            </a:r>
            <a:r>
              <a:rPr lang="pt-BR" sz="2000" spc="-120" dirty="0" err="1" smtClean="0"/>
              <a:t>tab_foto</a:t>
            </a:r>
            <a:r>
              <a:rPr lang="pt-BR" sz="2000" spc="-120" dirty="0" smtClean="0"/>
              <a:t> (foto) VALUES (?)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setBinaryStream</a:t>
            </a:r>
            <a:r>
              <a:rPr lang="pt-BR" sz="2000" dirty="0" smtClean="0"/>
              <a:t>(1,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000" dirty="0" smtClean="0">
                <a:solidFill>
                  <a:srgbClr val="FFC000"/>
                </a:solidFill>
              </a:rPr>
              <a:t>(“C:\\</a:t>
            </a:r>
            <a:r>
              <a:rPr lang="pt-BR" sz="2000" dirty="0" err="1" smtClean="0">
                <a:solidFill>
                  <a:srgbClr val="FFC000"/>
                </a:solidFill>
              </a:rPr>
              <a:t>image</a:t>
            </a:r>
            <a:r>
              <a:rPr lang="pt-BR" sz="2000" dirty="0" smtClean="0">
                <a:solidFill>
                  <a:srgbClr val="FFC000"/>
                </a:solidFill>
              </a:rPr>
              <a:t>\\foto.jpg”)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setNull</a:t>
            </a:r>
            <a:r>
              <a:rPr lang="pt-BR" dirty="0" smtClean="0"/>
              <a:t>()</a:t>
            </a:r>
          </a:p>
          <a:p>
            <a:pPr lvl="1"/>
            <a:r>
              <a:rPr lang="pt-BR" sz="2400" dirty="0" smtClean="0"/>
              <a:t>Assinala um parâmetro com o valor NULL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marL="442913" lvl="1" indent="-6350" algn="r">
              <a:spcBef>
                <a:spcPts val="0"/>
              </a:spcBef>
              <a:buNone/>
            </a:pPr>
            <a:r>
              <a:rPr lang="pt-BR" sz="2000" dirty="0" smtClean="0"/>
              <a:t>“INSERT INTO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(nome,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) VALUES (?, ?)”);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ps.setString</a:t>
            </a:r>
            <a:r>
              <a:rPr lang="pt-BR" sz="2000" dirty="0" smtClean="0"/>
              <a:t>(1, “Manuel silva”);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smtClean="0"/>
              <a:t>ps.</a:t>
            </a:r>
            <a:r>
              <a:rPr lang="pt-BR" sz="2000" smtClean="0">
                <a:solidFill>
                  <a:srgbClr val="FFC000"/>
                </a:solidFill>
              </a:rPr>
              <a:t>setNull</a:t>
            </a:r>
            <a:r>
              <a:rPr lang="pt-BR" sz="2000" smtClean="0"/>
              <a:t>(2, Types.VARCHAR);</a:t>
            </a: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Crie uma aplicação para cadastrar cargos na tabela </a:t>
            </a:r>
            <a:r>
              <a:rPr lang="pt-BR" sz="2400" dirty="0" err="1" smtClean="0"/>
              <a:t>tab_role</a:t>
            </a:r>
            <a:r>
              <a:rPr lang="pt-BR" sz="24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A aplicação deverá solicitar que o usuário digite nomes de cargos em </a:t>
            </a:r>
            <a:r>
              <a:rPr lang="pt-BR" sz="2400" dirty="0" err="1" smtClean="0"/>
              <a:t>prompt</a:t>
            </a:r>
            <a:r>
              <a:rPr lang="pt-BR" sz="2400" dirty="0" smtClean="0"/>
              <a:t> de comando (utilize a classe Scanner).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Para cada cargo digitado abra a conexão com a base de dados e execute o comando abaixo passando como parâmetro o cargo digitado pelo usuário:</a:t>
            </a:r>
          </a:p>
          <a:p>
            <a:pPr algn="ctr">
              <a:spcBef>
                <a:spcPts val="1800"/>
              </a:spcBef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INSERT INTO </a:t>
            </a:r>
            <a:r>
              <a:rPr lang="pt-BR" sz="2400" dirty="0" err="1" smtClean="0">
                <a:solidFill>
                  <a:srgbClr val="FFC000"/>
                </a:solidFill>
              </a:rPr>
              <a:t>tab_role</a:t>
            </a:r>
            <a:r>
              <a:rPr lang="pt-BR" sz="2400" dirty="0" smtClean="0">
                <a:solidFill>
                  <a:srgbClr val="FFC000"/>
                </a:solidFill>
              </a:rPr>
              <a:t> (</a:t>
            </a:r>
            <a:r>
              <a:rPr lang="pt-BR" sz="2400" dirty="0" err="1" smtClean="0">
                <a:solidFill>
                  <a:srgbClr val="FFC000"/>
                </a:solidFill>
              </a:rPr>
              <a:t>role_name</a:t>
            </a:r>
            <a:r>
              <a:rPr lang="pt-BR" sz="2400" dirty="0" smtClean="0">
                <a:solidFill>
                  <a:srgbClr val="FFC000"/>
                </a:solidFill>
              </a:rPr>
              <a:t>) VALUES (?)</a:t>
            </a:r>
          </a:p>
          <a:p>
            <a:pPr>
              <a:spcBef>
                <a:spcPts val="1800"/>
              </a:spcBef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JDBC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O JDBC (Java Data Base </a:t>
            </a:r>
            <a:r>
              <a:rPr lang="pt-BR" sz="2400" dirty="0" err="1" smtClean="0"/>
              <a:t>Conectivity</a:t>
            </a:r>
            <a:r>
              <a:rPr lang="pt-BR" sz="2400" dirty="0" smtClean="0"/>
              <a:t>) é uma especificação elaborada pela antiga Sun para prover a acessibilidade de aplicações Java com bancos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Trata-se de um padrão de acesso a dados obedecido pela indústria de bancos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fim de seguir este padrão, os fabricantes devem distribuir </a:t>
            </a:r>
            <a:r>
              <a:rPr lang="pt-BR" sz="2400" dirty="0" err="1" smtClean="0"/>
              <a:t>drivers</a:t>
            </a:r>
            <a:r>
              <a:rPr lang="pt-BR" sz="2400" dirty="0" smtClean="0"/>
              <a:t> JDBC aos desenvolvedores Java.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Chamamos de transação a um conjunto de operações realizadas na base de dados que podem ser desfeitas em situações de falha ou outro problema.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Quando corretamente utilizada, uma transação garante a integridade dos dados contidos na base.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Chamamos de </a:t>
            </a:r>
            <a:r>
              <a:rPr lang="pt-BR" sz="2400" b="1" i="1" dirty="0" err="1" smtClean="0"/>
              <a:t>rollback</a:t>
            </a:r>
            <a:r>
              <a:rPr lang="pt-BR" sz="2400" dirty="0" smtClean="0"/>
              <a:t> ao comando utilizado para desfazer as operações retidas pela transação e </a:t>
            </a:r>
            <a:r>
              <a:rPr lang="pt-BR" sz="2400" b="1" i="1" dirty="0" err="1" smtClean="0"/>
              <a:t>commit</a:t>
            </a:r>
            <a:r>
              <a:rPr lang="pt-BR" sz="2400" dirty="0" smtClean="0"/>
              <a:t> ao comando utilizado para efetivá-las na base de dados.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O JDBC permite a criação de aplicações Java que manipulam transações com bancos de dados que oferecem suporte a este tipo de recurso.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Para isto contamos com os seguintes métodos da interface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.Connection</a:t>
            </a:r>
            <a:r>
              <a:rPr lang="pt-BR" sz="2400" dirty="0" smtClean="0"/>
              <a:t>:</a:t>
            </a:r>
          </a:p>
          <a:p>
            <a:pPr lvl="1">
              <a:spcBef>
                <a:spcPts val="600"/>
              </a:spcBef>
            </a:pPr>
            <a:endParaRPr lang="pt-BR" sz="2000" dirty="0" smtClean="0"/>
          </a:p>
          <a:p>
            <a:pPr marL="2424113" lvl="1">
              <a:spcBef>
                <a:spcPts val="60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setAutoCommit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boolean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</a:p>
          <a:p>
            <a:pPr marL="2424113" lvl="1">
              <a:spcBef>
                <a:spcPts val="60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commit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marL="2424113" lvl="1">
              <a:spcBef>
                <a:spcPts val="60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rollback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Exemplo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DriverManager</a:t>
            </a:r>
            <a:r>
              <a:rPr lang="pt-BR" sz="2000" dirty="0" smtClean="0"/>
              <a:t>.</a:t>
            </a:r>
            <a:r>
              <a:rPr lang="pt-BR" sz="2000" dirty="0" err="1" smtClean="0"/>
              <a:t>getConnection</a:t>
            </a:r>
            <a:r>
              <a:rPr lang="pt-BR" sz="2000" dirty="0" smtClean="0"/>
              <a:t>(...);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err="1" smtClean="0"/>
              <a:t>st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createStatement</a:t>
            </a:r>
            <a:r>
              <a:rPr lang="pt-BR" sz="2000" dirty="0" smtClean="0"/>
              <a:t>();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endParaRPr lang="pt-BR" sz="2000" dirty="0" smtClean="0"/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setAutoCommit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false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(“INSERT INTO </a:t>
            </a:r>
            <a:r>
              <a:rPr lang="pt-BR" sz="2000" dirty="0" err="1" smtClean="0"/>
              <a:t>tab</a:t>
            </a:r>
            <a:r>
              <a:rPr lang="pt-BR" sz="2000" dirty="0" smtClean="0"/>
              <a:t> (...) VALUES (...)”); 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(“INSERT INTO </a:t>
            </a:r>
            <a:r>
              <a:rPr lang="pt-BR" sz="2000" dirty="0" err="1" smtClean="0"/>
              <a:t>tab</a:t>
            </a:r>
            <a:r>
              <a:rPr lang="pt-BR" sz="2000" dirty="0" smtClean="0"/>
              <a:t> (...) VALUES (...)”);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(“DELETE FROM </a:t>
            </a:r>
            <a:r>
              <a:rPr lang="pt-BR" sz="2000" dirty="0" err="1" smtClean="0"/>
              <a:t>tab</a:t>
            </a:r>
            <a:r>
              <a:rPr lang="pt-BR" sz="2000" dirty="0" smtClean="0"/>
              <a:t> WHERE ...”);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</a:t>
            </a:r>
            <a:r>
              <a:rPr lang="pt-BR" sz="2000" dirty="0" smtClean="0"/>
              <a:t> SET ....”);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commit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} catch (Exception e) {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rollback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}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As consultas na base de dados são realizadas mediante o comando SELECT.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Através dele podemos obter os dados contidos em uma ou mais tabelas seguindo critérios, agrupamentos e/ou ordenações conforme necessidade da aplicação.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Para capturarmos os dados provenientes do comando SELECT, o JDBC conta com a interface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ResultSet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ResultSet</a:t>
            </a:r>
            <a:endParaRPr lang="pt-BR" dirty="0" smtClean="0"/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Um </a:t>
            </a:r>
            <a:r>
              <a:rPr lang="pt-BR" sz="2400" dirty="0" err="1" smtClean="0"/>
              <a:t>ResultSet</a:t>
            </a:r>
            <a:r>
              <a:rPr lang="pt-BR" sz="2400" dirty="0" smtClean="0"/>
              <a:t> representa um cursor proveniente da base de dados.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Trata-se de um conjunto de dados em memória de forma tabular que possui um ponteiro apontando para uma de suas linhas, a qual é chamada de registro atual.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6394450" y="3473450"/>
            <a:ext cx="1212850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608192" y="3474591"/>
            <a:ext cx="1142107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432921" y="3806180"/>
            <a:ext cx="95835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391151" y="3805684"/>
            <a:ext cx="121297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603826" y="3808090"/>
            <a:ext cx="1146473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605712" y="4139803"/>
            <a:ext cx="1144588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390207" y="4139803"/>
            <a:ext cx="1213917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5433169" y="4140324"/>
            <a:ext cx="95835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473450"/>
            <a:ext cx="95835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84176"/>
            <a:ext cx="814724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ResultSet</a:t>
            </a:r>
            <a:r>
              <a:rPr lang="pt-BR" sz="2000" dirty="0" smtClean="0"/>
              <a:t> </a:t>
            </a:r>
            <a:r>
              <a:rPr lang="pt-BR" sz="2000" dirty="0" err="1" smtClean="0"/>
              <a:t>rs</a:t>
            </a:r>
            <a:r>
              <a:rPr lang="pt-BR" sz="2000" dirty="0" smtClean="0"/>
              <a:t> = 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executeQuery</a:t>
            </a:r>
            <a:r>
              <a:rPr lang="pt-BR" sz="2000" dirty="0" smtClean="0"/>
              <a:t>(“</a:t>
            </a:r>
            <a:r>
              <a:rPr lang="pt-BR" sz="1800" dirty="0" smtClean="0"/>
              <a:t>SELECT * FROM </a:t>
            </a:r>
            <a:r>
              <a:rPr lang="pt-BR" sz="1800" dirty="0" err="1" smtClean="0"/>
              <a:t>tab_func</a:t>
            </a:r>
            <a:r>
              <a:rPr lang="pt-BR" sz="2000" dirty="0" smtClean="0"/>
              <a:t>”);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 smtClean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5436096" y="2924945"/>
          <a:ext cx="33123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56"/>
                <a:gridCol w="1215053"/>
                <a:gridCol w="1142259"/>
              </a:tblGrid>
              <a:tr h="31835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f_code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f_name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f_rmnt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176">
                <a:tc gridSpan="3">
                  <a:txBody>
                    <a:bodyPr/>
                    <a:lstStyle/>
                    <a:p>
                      <a:endParaRPr lang="pt-BR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1822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Manuel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2300" algn="dec"/>
                        </a:tabLst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	1.253,86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Joaquim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950,60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1.530,15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Henrique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6.530,45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1039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João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4.350,12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Priscila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843,00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1128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Ricardo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7.815,26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2195362" y="836712"/>
            <a:ext cx="4104830" cy="872807"/>
            <a:chOff x="2267744" y="3204265"/>
            <a:chExt cx="4104830" cy="87280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3851921" y="3204265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 </a:t>
              </a:r>
              <a:r>
                <a:rPr lang="pt-BR" sz="1600" b="1" dirty="0" err="1" smtClean="0">
                  <a:latin typeface="+mn-lt"/>
                </a:rPr>
                <a:t>Statement</a:t>
              </a:r>
              <a:r>
                <a:rPr lang="pt-BR" sz="1600" dirty="0" smtClean="0">
                  <a:latin typeface="+mn-lt"/>
                </a:rPr>
                <a:t> ou </a:t>
              </a:r>
              <a:r>
                <a:rPr lang="pt-BR" sz="1600" b="1" dirty="0" err="1" smtClean="0">
                  <a:latin typeface="+mn-lt"/>
                </a:rPr>
                <a:t>PreparedStatement</a:t>
              </a:r>
              <a:endParaRPr lang="pt-BR" sz="1600" b="1" dirty="0">
                <a:latin typeface="+mn-lt"/>
              </a:endParaRPr>
            </a:p>
          </p:txBody>
        </p:sp>
        <p:grpSp>
          <p:nvGrpSpPr>
            <p:cNvPr id="10" name="Grupo 19"/>
            <p:cNvGrpSpPr>
              <a:grpSpLocks/>
            </p:cNvGrpSpPr>
            <p:nvPr/>
          </p:nvGrpSpPr>
          <p:grpSpPr bwMode="auto">
            <a:xfrm flipV="1">
              <a:off x="2411760" y="3492299"/>
              <a:ext cx="1438996" cy="224736"/>
              <a:chOff x="-1194748" y="3856739"/>
              <a:chExt cx="1441590" cy="225444"/>
            </a:xfrm>
          </p:grpSpPr>
          <p:cxnSp>
            <p:nvCxnSpPr>
              <p:cNvPr id="11" name="Conector de seta reta 10"/>
              <p:cNvCxnSpPr>
                <a:cxnSpLocks noChangeShapeType="1"/>
              </p:cNvCxnSpPr>
              <p:nvPr/>
            </p:nvCxnSpPr>
            <p:spPr bwMode="auto">
              <a:xfrm flipV="1">
                <a:off x="-1194373" y="3856739"/>
                <a:ext cx="0" cy="21670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2" name="Conector de seta reta 11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082182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3" name="Seta para a direita 12"/>
          <p:cNvSpPr/>
          <p:nvPr/>
        </p:nvSpPr>
        <p:spPr>
          <a:xfrm>
            <a:off x="5004048" y="3284984"/>
            <a:ext cx="360040" cy="21602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2.77778E-7 0.036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368 L -2.77778E-7 0.08935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8935 L -2.77778E-7 0.13125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14" grpId="0" animBg="1"/>
      <p:bldP spid="14" grpId="1" animBg="1"/>
      <p:bldP spid="13" grpId="0" animBg="1"/>
      <p:bldP spid="13" grpId="1" animBg="1"/>
      <p:bldP spid="13" grpId="2" animBg="1"/>
      <p:bldP spid="13" grpId="3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84176"/>
            <a:ext cx="814724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ResultSet</a:t>
            </a:r>
            <a:r>
              <a:rPr lang="pt-BR" sz="2000" dirty="0" smtClean="0"/>
              <a:t> </a:t>
            </a:r>
            <a:r>
              <a:rPr lang="pt-BR" sz="2000" dirty="0" err="1" smtClean="0"/>
              <a:t>rs</a:t>
            </a:r>
            <a:r>
              <a:rPr lang="pt-BR" sz="2000" dirty="0" smtClean="0"/>
              <a:t> = 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executeQuery</a:t>
            </a:r>
            <a:r>
              <a:rPr lang="pt-BR" sz="2000" dirty="0" smtClean="0"/>
              <a:t>(“</a:t>
            </a:r>
            <a:r>
              <a:rPr lang="pt-BR" sz="1800" dirty="0" smtClean="0"/>
              <a:t>SELECT * FROM </a:t>
            </a:r>
            <a:r>
              <a:rPr lang="pt-BR" sz="1800" dirty="0" err="1" smtClean="0"/>
              <a:t>tab_func</a:t>
            </a:r>
            <a:r>
              <a:rPr lang="pt-BR" sz="20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5436096" y="2924945"/>
          <a:ext cx="33123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56"/>
                <a:gridCol w="1215053"/>
                <a:gridCol w="1142259"/>
              </a:tblGrid>
              <a:tr h="31835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f_code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f_name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f_rmnt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176">
                <a:tc gridSpan="3">
                  <a:txBody>
                    <a:bodyPr/>
                    <a:lstStyle/>
                    <a:p>
                      <a:endParaRPr lang="pt-BR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1822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Manuel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2300" algn="dec"/>
                        </a:tabLst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	1.253,86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Joaquim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950,60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1.530,15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Henrique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6.530,45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1039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João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4.350,12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Priscila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843,00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1128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Ricardo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7.815,26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  <p:sp>
        <p:nvSpPr>
          <p:cNvPr id="24" name="Seta para a direita 23"/>
          <p:cNvSpPr/>
          <p:nvPr/>
        </p:nvSpPr>
        <p:spPr>
          <a:xfrm>
            <a:off x="5004048" y="3284984"/>
            <a:ext cx="360040" cy="21602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2.77778E-7 0.036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368 L -2.77778E-7 0.0893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8935 L -2.77778E-7 0.1312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13125 L -2.77778E-7 0.375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animBg="1"/>
      <p:bldP spid="24" grpId="2" animBg="1"/>
      <p:bldP spid="24" grpId="3" animBg="1"/>
      <p:bldP spid="24" grpId="4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tabLst>
                <a:tab pos="533400" algn="l"/>
              </a:tabLst>
            </a:pPr>
            <a:r>
              <a:rPr lang="pt-BR" dirty="0" smtClean="0"/>
              <a:t>Outro exemplo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PreparedStatement</a:t>
            </a:r>
            <a:r>
              <a:rPr lang="pt-BR" sz="2000" dirty="0" smtClean="0"/>
              <a:t> </a:t>
            </a: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marL="0" indent="0" algn="r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“SELECT </a:t>
            </a:r>
            <a:r>
              <a:rPr lang="pt-BR" sz="2000" dirty="0" err="1" smtClean="0"/>
              <a:t>f_name</a:t>
            </a:r>
            <a:r>
              <a:rPr lang="pt-BR" sz="2000" dirty="0" smtClean="0"/>
              <a:t>, </a:t>
            </a:r>
            <a:r>
              <a:rPr lang="pt-BR" sz="2000" dirty="0" err="1" smtClean="0"/>
              <a:t>f_rmnt</a:t>
            </a:r>
            <a:r>
              <a:rPr lang="pt-BR" sz="2000" dirty="0" smtClean="0"/>
              <a:t> FROM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WHERE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&gt; ?”);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ps.setDouble</a:t>
            </a:r>
            <a:r>
              <a:rPr lang="pt-BR" sz="2000" dirty="0" smtClean="0"/>
              <a:t>(1, 1000);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ResultSet</a:t>
            </a:r>
            <a:r>
              <a:rPr lang="pt-BR" sz="2000" dirty="0" smtClean="0"/>
              <a:t> </a:t>
            </a:r>
            <a:r>
              <a:rPr lang="pt-BR" sz="2000" dirty="0" err="1" smtClean="0"/>
              <a:t>rs</a:t>
            </a:r>
            <a:r>
              <a:rPr lang="pt-BR" sz="2000" dirty="0" smtClean="0"/>
              <a:t> = </a:t>
            </a: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executeQuery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Crie uma aplicação que solicite ao usuário que digite um nome ou o pedaço de um nome.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Realize uma busca na tabela de funcionários exibindo na tela o nome e salário de todos os usuários que possuam o pedaço de nome digitado.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Utilize a consulta abaixo para obter os dados da base:</a:t>
            </a:r>
          </a:p>
          <a:p>
            <a:pPr marL="1787525" lvl="1" indent="6350">
              <a:spcBef>
                <a:spcPts val="300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SELECT </a:t>
            </a:r>
            <a:r>
              <a:rPr lang="pt-BR" sz="2000" dirty="0" err="1" smtClean="0">
                <a:solidFill>
                  <a:srgbClr val="FFC000"/>
                </a:solidFill>
              </a:rPr>
              <a:t>func_name</a:t>
            </a:r>
            <a:r>
              <a:rPr lang="pt-BR" sz="2000" dirty="0" smtClean="0">
                <a:solidFill>
                  <a:srgbClr val="FFC000"/>
                </a:solidFill>
              </a:rPr>
              <a:t>, </a:t>
            </a:r>
            <a:r>
              <a:rPr lang="pt-BR" sz="2000" dirty="0" err="1" smtClean="0">
                <a:solidFill>
                  <a:srgbClr val="FFC000"/>
                </a:solidFill>
              </a:rPr>
              <a:t>func_rmnt</a:t>
            </a:r>
            <a:r>
              <a:rPr lang="pt-BR" sz="2000" dirty="0" smtClean="0">
                <a:solidFill>
                  <a:srgbClr val="FFC000"/>
                </a:solidFill>
              </a:rPr>
              <a:t/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FROM </a:t>
            </a:r>
            <a:r>
              <a:rPr lang="pt-BR" sz="2000" dirty="0" err="1" smtClean="0">
                <a:solidFill>
                  <a:srgbClr val="FFC000"/>
                </a:solidFill>
              </a:rPr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/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WHERE </a:t>
            </a:r>
            <a:r>
              <a:rPr lang="pt-BR" sz="2000" dirty="0" err="1" smtClean="0">
                <a:solidFill>
                  <a:srgbClr val="FFC000"/>
                </a:solidFill>
              </a:rPr>
              <a:t>func_name</a:t>
            </a:r>
            <a:r>
              <a:rPr lang="pt-BR" sz="2000" dirty="0" smtClean="0">
                <a:solidFill>
                  <a:srgbClr val="FFC000"/>
                </a:solidFill>
              </a:rPr>
              <a:t> LIKE ?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Chamamos de </a:t>
            </a:r>
            <a:r>
              <a:rPr lang="pt-BR" sz="2400" dirty="0" err="1" smtClean="0"/>
              <a:t>Stored</a:t>
            </a:r>
            <a:r>
              <a:rPr lang="pt-BR" sz="2400" dirty="0" smtClean="0"/>
              <a:t> </a:t>
            </a:r>
            <a:r>
              <a:rPr lang="pt-BR" sz="2400" dirty="0" err="1" smtClean="0"/>
              <a:t>Procedure</a:t>
            </a:r>
            <a:r>
              <a:rPr lang="pt-BR" sz="2400" dirty="0" smtClean="0"/>
              <a:t> a um conjunto de instruções SQL que juntas formam um pequeno programa armazenado e executado no banco de dados.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Alguns bancos de dados como MS SQL, Oracle,  </a:t>
            </a:r>
            <a:r>
              <a:rPr lang="pt-BR" sz="2400" dirty="0" err="1" smtClean="0"/>
              <a:t>MySQL</a:t>
            </a:r>
            <a:r>
              <a:rPr lang="pt-BR" sz="2400" dirty="0" smtClean="0"/>
              <a:t>, </a:t>
            </a:r>
            <a:r>
              <a:rPr lang="pt-BR" sz="2400" dirty="0" err="1" smtClean="0"/>
              <a:t>Postgree</a:t>
            </a:r>
            <a:r>
              <a:rPr lang="pt-BR" sz="2400" dirty="0" smtClean="0"/>
              <a:t> e outros permitem este tipo de recurso.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O uso de </a:t>
            </a:r>
            <a:r>
              <a:rPr lang="pt-BR" sz="2400" dirty="0" err="1" smtClean="0"/>
              <a:t>Stored</a:t>
            </a:r>
            <a:r>
              <a:rPr lang="pt-BR" sz="2400" dirty="0" smtClean="0"/>
              <a:t> </a:t>
            </a:r>
            <a:r>
              <a:rPr lang="pt-BR" sz="2400" dirty="0" err="1" smtClean="0"/>
              <a:t>Procedures</a:t>
            </a:r>
            <a:r>
              <a:rPr lang="pt-BR" sz="2400" dirty="0" smtClean="0"/>
              <a:t> pode reduzir o tráfego na rede, melhorar a performance ou criar mecanismos de segurança ao realizar alguma operação na base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5"/>
          <p:cNvSpPr>
            <a:spLocks noChangeArrowheads="1"/>
          </p:cNvSpPr>
          <p:nvPr/>
        </p:nvSpPr>
        <p:spPr bwMode="auto">
          <a:xfrm rot="16200000">
            <a:off x="5056956" y="4860404"/>
            <a:ext cx="1066800" cy="1143000"/>
          </a:xfrm>
          <a:prstGeom prst="flowChartOnlineStorag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0656" y="2420888"/>
            <a:ext cx="1905000" cy="6480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1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04256" y="2420888"/>
            <a:ext cx="1905000" cy="6480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37856" y="2420888"/>
            <a:ext cx="1905000" cy="6012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3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771456" y="2420888"/>
            <a:ext cx="1905000" cy="6012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4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516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8852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71524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5018856" y="4365104"/>
            <a:ext cx="1143000" cy="711721"/>
          </a:xfrm>
          <a:prstGeom prst="can">
            <a:avLst>
              <a:gd name="adj" fmla="val 50000"/>
            </a:avLst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ct val="50000"/>
              </a:spcBef>
              <a:buFontTx/>
              <a:buNone/>
            </a:pPr>
            <a:r>
              <a:rPr lang="pt-BR" sz="1200" b="1" u="none">
                <a:solidFill>
                  <a:srgbClr val="FFC000"/>
                </a:solidFill>
              </a:rPr>
              <a:t>MIDDLEWARE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208856" y="3638128"/>
            <a:ext cx="0" cy="12310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rot="10800000">
            <a:off x="1432694" y="3638128"/>
            <a:ext cx="0" cy="12310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3347218" y="3638128"/>
            <a:ext cx="0" cy="13030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rot="10800000">
            <a:off x="3571056" y="3638128"/>
            <a:ext cx="0" cy="13030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476057" y="3104728"/>
            <a:ext cx="0" cy="147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>
            <a:off x="5704656" y="3104728"/>
            <a:ext cx="0" cy="140439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609656" y="3104728"/>
            <a:ext cx="0" cy="18364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>
            <a:off x="7838256" y="3104728"/>
            <a:ext cx="0" cy="17644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70656" y="3068960"/>
            <a:ext cx="1905000" cy="57606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>
                <a:solidFill>
                  <a:srgbClr val="FFC000"/>
                </a:solidFill>
              </a:rPr>
              <a:t>CONFIG. ODBC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04256" y="3068960"/>
            <a:ext cx="1905000" cy="57606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 smtClean="0">
                <a:solidFill>
                  <a:srgbClr val="FFC000"/>
                </a:solidFill>
              </a:rPr>
              <a:t>COMPONENTE </a:t>
            </a:r>
            <a:r>
              <a:rPr lang="pt-BR" sz="1400" b="1" u="none" dirty="0">
                <a:solidFill>
                  <a:srgbClr val="FFC000"/>
                </a:solidFill>
              </a:rPr>
              <a:t>“</a:t>
            </a:r>
            <a:r>
              <a:rPr lang="pt-BR" sz="1400" b="1" u="none" dirty="0" smtClean="0">
                <a:solidFill>
                  <a:srgbClr val="FFC000"/>
                </a:solidFill>
              </a:rPr>
              <a:t>CLIENT”</a:t>
            </a:r>
            <a:endParaRPr lang="pt-BR" sz="1400" b="1" u="none" dirty="0">
              <a:solidFill>
                <a:srgbClr val="FFC000"/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As </a:t>
            </a:r>
            <a:r>
              <a:rPr lang="pt-BR" sz="2400" dirty="0" err="1" smtClean="0"/>
              <a:t>Stored</a:t>
            </a:r>
            <a:r>
              <a:rPr lang="pt-BR" sz="2400" dirty="0" smtClean="0"/>
              <a:t> </a:t>
            </a:r>
            <a:r>
              <a:rPr lang="pt-BR" sz="2400" dirty="0" err="1" smtClean="0"/>
              <a:t>Procedures</a:t>
            </a:r>
            <a:r>
              <a:rPr lang="pt-BR" sz="2400" dirty="0" smtClean="0"/>
              <a:t> são semelhantes a métodos Java. Podem possuir parâmetros e valores de retorno.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CREATE PROCEDURE </a:t>
            </a:r>
            <a:r>
              <a:rPr lang="pt-BR" sz="1800" dirty="0" err="1" smtClean="0">
                <a:solidFill>
                  <a:srgbClr val="FFC000"/>
                </a:solidFill>
              </a:rPr>
              <a:t>prc_calcula_juros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IN	</a:t>
            </a:r>
            <a:r>
              <a:rPr lang="pt-BR" sz="1800" dirty="0" err="1" smtClean="0">
                <a:solidFill>
                  <a:srgbClr val="FFC000"/>
                </a:solidFill>
              </a:rPr>
              <a:t>p_valor_inicial</a:t>
            </a:r>
            <a:r>
              <a:rPr lang="pt-BR" sz="1800" dirty="0" smtClean="0">
                <a:solidFill>
                  <a:srgbClr val="FFC000"/>
                </a:solidFill>
              </a:rPr>
              <a:t>	DECIMAL(10,2),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IN	</a:t>
            </a:r>
            <a:r>
              <a:rPr lang="pt-BR" sz="1800" dirty="0" err="1" smtClean="0">
                <a:solidFill>
                  <a:srgbClr val="FFC000"/>
                </a:solidFill>
              </a:rPr>
              <a:t>p_taxa</a:t>
            </a:r>
            <a:r>
              <a:rPr lang="pt-BR" sz="1800" dirty="0" smtClean="0">
                <a:solidFill>
                  <a:srgbClr val="FFC000"/>
                </a:solidFill>
              </a:rPr>
              <a:t>	DOUBLE,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IN	</a:t>
            </a:r>
            <a:r>
              <a:rPr lang="pt-BR" sz="1800" dirty="0" err="1" smtClean="0">
                <a:solidFill>
                  <a:srgbClr val="FFC000"/>
                </a:solidFill>
              </a:rPr>
              <a:t>p_prazo</a:t>
            </a:r>
            <a:r>
              <a:rPr lang="pt-BR" sz="1800" dirty="0" smtClean="0">
                <a:solidFill>
                  <a:srgbClr val="FFC000"/>
                </a:solidFill>
              </a:rPr>
              <a:t>	INTEGER,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OUT	</a:t>
            </a:r>
            <a:r>
              <a:rPr lang="pt-BR" sz="1800" dirty="0" err="1" smtClean="0">
                <a:solidFill>
                  <a:srgbClr val="FFC000"/>
                </a:solidFill>
              </a:rPr>
              <a:t>p_valor_final</a:t>
            </a:r>
            <a:r>
              <a:rPr lang="pt-BR" sz="1800" dirty="0" smtClean="0">
                <a:solidFill>
                  <a:srgbClr val="FFC000"/>
                </a:solidFill>
              </a:rPr>
              <a:t>	DECIMAL(10,2))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BEGIN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... ...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... ...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... ...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END;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No JDBC podemos solicitar a execução de uma </a:t>
            </a:r>
            <a:r>
              <a:rPr lang="pt-BR" sz="2200" dirty="0" err="1" smtClean="0"/>
              <a:t>Stored</a:t>
            </a:r>
            <a:r>
              <a:rPr lang="pt-BR" sz="2200" dirty="0" smtClean="0"/>
              <a:t>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 através da interface </a:t>
            </a:r>
            <a:r>
              <a:rPr lang="pt-BR" sz="2200" dirty="0" err="1" smtClean="0"/>
              <a:t>java</a:t>
            </a:r>
            <a:r>
              <a:rPr lang="pt-BR" sz="2200" dirty="0" smtClean="0"/>
              <a:t>.</a:t>
            </a:r>
            <a:r>
              <a:rPr lang="pt-BR" sz="2200" dirty="0" err="1" smtClean="0"/>
              <a:t>sql</a:t>
            </a:r>
            <a:r>
              <a:rPr lang="pt-BR" sz="2200" dirty="0" smtClean="0"/>
              <a:t>.</a:t>
            </a:r>
            <a:r>
              <a:rPr lang="pt-BR" sz="2200" dirty="0" err="1" smtClean="0"/>
              <a:t>CallableStatement</a:t>
            </a: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CallableStatement</a:t>
            </a:r>
            <a:r>
              <a:rPr lang="pt-BR" sz="2200" dirty="0" smtClean="0"/>
              <a:t> </a:t>
            </a:r>
            <a:r>
              <a:rPr lang="pt-BR" sz="2200" dirty="0" err="1" smtClean="0"/>
              <a:t>cs</a:t>
            </a:r>
            <a:r>
              <a:rPr lang="pt-BR" sz="2200" dirty="0" smtClean="0"/>
              <a:t> =</a:t>
            </a:r>
          </a:p>
          <a:p>
            <a:pPr marL="442913" indent="0" algn="r">
              <a:spcBef>
                <a:spcPts val="0"/>
              </a:spcBef>
              <a:buNone/>
            </a:pPr>
            <a:r>
              <a:rPr lang="pt-BR" sz="2200" dirty="0" err="1" smtClean="0"/>
              <a:t>cn</a:t>
            </a:r>
            <a:r>
              <a:rPr lang="pt-BR" sz="2200" dirty="0" smtClean="0"/>
              <a:t>.</a:t>
            </a:r>
            <a:r>
              <a:rPr lang="pt-BR" sz="2200" dirty="0" err="1" smtClean="0"/>
              <a:t>prepareCall</a:t>
            </a:r>
            <a:r>
              <a:rPr lang="pt-BR" sz="2200" dirty="0" smtClean="0"/>
              <a:t>(“</a:t>
            </a:r>
            <a:r>
              <a:rPr lang="pt-BR" sz="2200" dirty="0" smtClean="0">
                <a:solidFill>
                  <a:srgbClr val="FFC000"/>
                </a:solidFill>
              </a:rPr>
              <a:t>{ </a:t>
            </a:r>
            <a:r>
              <a:rPr lang="pt-BR" sz="2200" dirty="0" err="1" smtClean="0">
                <a:solidFill>
                  <a:srgbClr val="FFC000"/>
                </a:solidFill>
              </a:rPr>
              <a:t>call</a:t>
            </a:r>
            <a:r>
              <a:rPr lang="pt-BR" sz="2200" dirty="0" smtClean="0">
                <a:solidFill>
                  <a:srgbClr val="FFC000"/>
                </a:solidFill>
              </a:rPr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prc_calcula_juros</a:t>
            </a:r>
            <a:r>
              <a:rPr lang="pt-BR" sz="2200" dirty="0" smtClean="0">
                <a:solidFill>
                  <a:srgbClr val="FFC000"/>
                </a:solidFill>
              </a:rPr>
              <a:t>(?, ?, ?, ?) }</a:t>
            </a:r>
            <a:r>
              <a:rPr lang="pt-BR" sz="2200" dirty="0" smtClean="0"/>
              <a:t>”);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1, 100.0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2, 0.1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setInt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3, 2);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registerOutParameter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4, </a:t>
            </a:r>
            <a:r>
              <a:rPr lang="pt-BR" sz="2200" dirty="0" err="1" smtClean="0"/>
              <a:t>Types</a:t>
            </a:r>
            <a:r>
              <a:rPr lang="pt-BR" sz="2200" dirty="0" smtClean="0"/>
              <a:t>.DOUBLE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executeUpdate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double</a:t>
            </a:r>
            <a:r>
              <a:rPr lang="pt-BR" sz="2200" dirty="0" smtClean="0"/>
              <a:t> </a:t>
            </a:r>
            <a:r>
              <a:rPr lang="pt-BR" sz="2200" dirty="0" err="1" smtClean="0"/>
              <a:t>result</a:t>
            </a:r>
            <a:r>
              <a:rPr lang="pt-BR" sz="2200" dirty="0" smtClean="0"/>
              <a:t> = </a:t>
            </a: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getDouble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4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Para obter uma instância de </a:t>
            </a:r>
            <a:r>
              <a:rPr lang="pt-BR" sz="2200" dirty="0" err="1" smtClean="0"/>
              <a:t>CallableStatement</a:t>
            </a:r>
            <a:r>
              <a:rPr lang="pt-BR" sz="2200" dirty="0" smtClean="0"/>
              <a:t> utilizamos o método </a:t>
            </a:r>
            <a:r>
              <a:rPr lang="pt-BR" sz="2200" i="1" u="sng" dirty="0" err="1" smtClean="0"/>
              <a:t>prepareCall</a:t>
            </a:r>
            <a:r>
              <a:rPr lang="pt-BR" sz="2200" i="1" u="sng" dirty="0" smtClean="0"/>
              <a:t>()</a:t>
            </a:r>
            <a:r>
              <a:rPr lang="pt-BR" sz="2200" dirty="0" smtClean="0"/>
              <a:t> sobre a conexão com a base.</a:t>
            </a:r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Devemos neste momento informar o String de execução da </a:t>
            </a:r>
            <a:r>
              <a:rPr lang="pt-BR" sz="2200" dirty="0" err="1" smtClean="0"/>
              <a:t>Stored</a:t>
            </a:r>
            <a:r>
              <a:rPr lang="pt-BR" sz="2200" dirty="0" smtClean="0"/>
              <a:t>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 desejada:</a:t>
            </a:r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CallableStatement</a:t>
            </a:r>
            <a:r>
              <a:rPr lang="pt-BR" sz="2200" dirty="0" smtClean="0"/>
              <a:t> </a:t>
            </a:r>
            <a:r>
              <a:rPr lang="pt-BR" sz="2200" dirty="0" err="1" smtClean="0"/>
              <a:t>cs</a:t>
            </a:r>
            <a:r>
              <a:rPr lang="pt-BR" sz="2200" dirty="0" smtClean="0"/>
              <a:t> =</a:t>
            </a:r>
          </a:p>
          <a:p>
            <a:pPr marL="442913" indent="0" algn="r">
              <a:spcBef>
                <a:spcPts val="0"/>
              </a:spcBef>
              <a:buNone/>
            </a:pPr>
            <a:r>
              <a:rPr lang="pt-BR" sz="2200" dirty="0" err="1" smtClean="0"/>
              <a:t>cn</a:t>
            </a:r>
            <a:r>
              <a:rPr lang="pt-BR" sz="2200" dirty="0" smtClean="0"/>
              <a:t>.</a:t>
            </a:r>
            <a:r>
              <a:rPr lang="pt-BR" sz="2200" u="sng" dirty="0" err="1" smtClean="0"/>
              <a:t>prepareCall</a:t>
            </a:r>
            <a:r>
              <a:rPr lang="pt-BR" sz="2200" dirty="0" smtClean="0"/>
              <a:t>(“</a:t>
            </a:r>
            <a:r>
              <a:rPr lang="pt-BR" sz="2200" dirty="0" smtClean="0">
                <a:solidFill>
                  <a:srgbClr val="FFC000"/>
                </a:solidFill>
              </a:rPr>
              <a:t>{ </a:t>
            </a:r>
            <a:r>
              <a:rPr lang="pt-BR" sz="2200" dirty="0" err="1" smtClean="0">
                <a:solidFill>
                  <a:srgbClr val="FFC000"/>
                </a:solidFill>
              </a:rPr>
              <a:t>call</a:t>
            </a:r>
            <a:r>
              <a:rPr lang="pt-BR" sz="2200" dirty="0" smtClean="0">
                <a:solidFill>
                  <a:srgbClr val="FFC000"/>
                </a:solidFill>
              </a:rPr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prc_calcula_juros</a:t>
            </a:r>
            <a:r>
              <a:rPr lang="pt-BR" sz="2200" dirty="0" smtClean="0">
                <a:solidFill>
                  <a:srgbClr val="FFC000"/>
                </a:solidFill>
              </a:rPr>
              <a:t>(?, ?, ?, ?) }</a:t>
            </a:r>
            <a:r>
              <a:rPr lang="pt-BR" sz="2200" dirty="0" smtClean="0"/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  <p:sp>
        <p:nvSpPr>
          <p:cNvPr id="6" name="Chave direita 5"/>
          <p:cNvSpPr/>
          <p:nvPr/>
        </p:nvSpPr>
        <p:spPr>
          <a:xfrm rot="5400000">
            <a:off x="5616116" y="3825044"/>
            <a:ext cx="360040" cy="21602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direita 6"/>
          <p:cNvSpPr/>
          <p:nvPr/>
        </p:nvSpPr>
        <p:spPr>
          <a:xfrm rot="5400000">
            <a:off x="7344308" y="4329100"/>
            <a:ext cx="360040" cy="115212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5301208"/>
            <a:ext cx="129614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Nome da </a:t>
            </a:r>
            <a:r>
              <a:rPr lang="pt-BR" sz="1600" b="1" dirty="0" err="1" smtClean="0"/>
              <a:t>procedure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804248" y="5301208"/>
            <a:ext cx="144016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Parâmetros</a:t>
            </a:r>
            <a:endParaRPr lang="pt-BR" sz="1600" b="1" dirty="0"/>
          </a:p>
        </p:txBody>
      </p:sp>
      <p:sp>
        <p:nvSpPr>
          <p:cNvPr id="17" name="Chave direita 16"/>
          <p:cNvSpPr/>
          <p:nvPr/>
        </p:nvSpPr>
        <p:spPr>
          <a:xfrm rot="5400000">
            <a:off x="2015716" y="4689140"/>
            <a:ext cx="360040" cy="43204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899592" y="5301208"/>
            <a:ext cx="259228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Conexão utilizada no acesso à base de dados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Os parâmetros de entrada (IN) devem ser </a:t>
            </a:r>
            <a:r>
              <a:rPr lang="pt-BR" sz="2200" u="sng" dirty="0" smtClean="0"/>
              <a:t>todos preenchidos</a:t>
            </a:r>
            <a:r>
              <a:rPr lang="pt-BR" sz="2200" dirty="0" smtClean="0"/>
              <a:t> conforme seu tipo, inserindo os valores desejados:</a:t>
            </a:r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1620838" indent="0">
              <a:spcBef>
                <a:spcPts val="0"/>
              </a:spcBef>
              <a:buNone/>
              <a:tabLst>
                <a:tab pos="4668838" algn="l"/>
              </a:tabLst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1, 100.0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Parâmetro 1 */</a:t>
            </a:r>
          </a:p>
          <a:p>
            <a:pPr marL="1620838" indent="0">
              <a:spcBef>
                <a:spcPts val="0"/>
              </a:spcBef>
              <a:buNone/>
              <a:tabLst>
                <a:tab pos="4668838" algn="l"/>
              </a:tabLst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2, 0.1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Parâmetro 2 */</a:t>
            </a:r>
          </a:p>
          <a:p>
            <a:pPr marL="1620838" indent="0">
              <a:spcBef>
                <a:spcPts val="0"/>
              </a:spcBef>
              <a:buNone/>
              <a:tabLst>
                <a:tab pos="4668838" algn="l"/>
              </a:tabLst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setInt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3, 2);	</a:t>
            </a:r>
            <a:r>
              <a:rPr lang="pt-BR" sz="2200" dirty="0" smtClean="0">
                <a:solidFill>
                  <a:schemeClr val="accent6"/>
                </a:solidFill>
              </a:rPr>
              <a:t>/* Parâmetro 3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Os parâmetros de saída (OUT) devem ser </a:t>
            </a:r>
            <a:r>
              <a:rPr lang="pt-BR" sz="2200" u="sng" dirty="0" smtClean="0"/>
              <a:t>todos registrados</a:t>
            </a:r>
            <a:r>
              <a:rPr lang="pt-BR" sz="2200" dirty="0" smtClean="0"/>
              <a:t> conforme seu tipo, informando ao JDBC que estes são valores que serão retornados pela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Para informar o tipo de retorno, utilize uma das constantes da classe </a:t>
            </a:r>
            <a:r>
              <a:rPr lang="pt-BR" sz="2200" dirty="0" err="1" smtClean="0"/>
              <a:t>java</a:t>
            </a:r>
            <a:r>
              <a:rPr lang="pt-BR" sz="2200" dirty="0" smtClean="0"/>
              <a:t>.</a:t>
            </a:r>
            <a:r>
              <a:rPr lang="pt-BR" sz="2200" dirty="0" err="1" smtClean="0"/>
              <a:t>sql</a:t>
            </a:r>
            <a:r>
              <a:rPr lang="pt-BR" sz="2200" dirty="0" smtClean="0"/>
              <a:t>.</a:t>
            </a:r>
            <a:r>
              <a:rPr lang="pt-BR" sz="2200" dirty="0" err="1" smtClean="0"/>
              <a:t>Types</a:t>
            </a:r>
            <a:r>
              <a:rPr lang="pt-BR" sz="2200" dirty="0" smtClean="0"/>
              <a:t>:</a:t>
            </a:r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 algn="ctr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registerOutParameter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4, </a:t>
            </a:r>
            <a:r>
              <a:rPr lang="pt-BR" sz="2200" dirty="0" err="1" smtClean="0"/>
              <a:t>Types</a:t>
            </a:r>
            <a:r>
              <a:rPr lang="pt-BR" sz="2200" dirty="0" smtClean="0"/>
              <a:t>.DOUBLE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  </a:t>
            </a:r>
            <a:r>
              <a:rPr lang="pt-BR" sz="2200" dirty="0" smtClean="0">
                <a:solidFill>
                  <a:schemeClr val="accent6"/>
                </a:solidFill>
              </a:rPr>
              <a:t>/* Parâmetro 4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Após preenchidos e/ou registrados todos os parâmetros, podemos executar a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 com o método </a:t>
            </a:r>
            <a:r>
              <a:rPr lang="pt-BR" sz="2200" i="1" u="sng" dirty="0" err="1" smtClean="0"/>
              <a:t>executeUpdate</a:t>
            </a:r>
            <a:r>
              <a:rPr lang="pt-BR" sz="2200" i="1" u="sng" dirty="0" smtClean="0"/>
              <a:t>()</a:t>
            </a:r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Após executada a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, podemos recolher os valores de retorno provenientes dos parâmetros de saída</a:t>
            </a:r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1620838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executeUpdate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1620838" indent="0">
              <a:spcBef>
                <a:spcPts val="0"/>
              </a:spcBef>
              <a:buNone/>
            </a:pPr>
            <a:r>
              <a:rPr lang="pt-BR" sz="2200" dirty="0" err="1" smtClean="0"/>
              <a:t>double</a:t>
            </a:r>
            <a:r>
              <a:rPr lang="pt-BR" sz="2200" dirty="0" smtClean="0"/>
              <a:t> </a:t>
            </a:r>
            <a:r>
              <a:rPr lang="pt-BR" sz="2200" dirty="0" err="1" smtClean="0"/>
              <a:t>result</a:t>
            </a:r>
            <a:r>
              <a:rPr lang="pt-BR" sz="2200" dirty="0" smtClean="0"/>
              <a:t> = </a:t>
            </a: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getDouble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4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4067944" y="5157192"/>
            <a:ext cx="3600400" cy="720080"/>
            <a:chOff x="5724128" y="3861048"/>
            <a:chExt cx="3600400" cy="720080"/>
          </a:xfrm>
        </p:grpSpPr>
        <p:cxnSp>
          <p:nvCxnSpPr>
            <p:cNvPr id="6" name="Conector de seta reta 5"/>
            <p:cNvCxnSpPr>
              <a:cxnSpLocks noChangeShapeType="1"/>
              <a:stCxn id="7" idx="0"/>
            </p:cNvCxnSpPr>
            <p:nvPr/>
          </p:nvCxnSpPr>
          <p:spPr bwMode="auto">
            <a:xfrm flipV="1">
              <a:off x="7524328" y="3861048"/>
              <a:ext cx="0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" name="Retângulo de cantos arredondados 6"/>
            <p:cNvSpPr/>
            <p:nvPr/>
          </p:nvSpPr>
          <p:spPr>
            <a:xfrm>
              <a:off x="5724128" y="4221088"/>
              <a:ext cx="3600400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Número do parâmetro de saída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99176" cy="4349079"/>
          </a:xfrm>
        </p:spPr>
        <p:txBody>
          <a:bodyPr/>
          <a:lstStyle/>
          <a:p>
            <a:r>
              <a:rPr lang="pt-BR" sz="2400" dirty="0" smtClean="0"/>
              <a:t>A </a:t>
            </a:r>
            <a:r>
              <a:rPr lang="pt-BR" sz="2400" dirty="0" err="1" smtClean="0"/>
              <a:t>procedure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prc_numero_descricao</a:t>
            </a:r>
            <a:r>
              <a:rPr lang="pt-BR" sz="2400" dirty="0" smtClean="0"/>
              <a:t> foi criada em </a:t>
            </a:r>
            <a:r>
              <a:rPr lang="pt-BR" sz="2400" dirty="0" err="1" smtClean="0"/>
              <a:t>MySql</a:t>
            </a:r>
            <a:r>
              <a:rPr lang="pt-BR" sz="2400" dirty="0" smtClean="0"/>
              <a:t> para fornecer a descrição por extenso de um número inteiro especificado.</a:t>
            </a:r>
          </a:p>
          <a:p>
            <a:r>
              <a:rPr lang="pt-BR" sz="2400" dirty="0" smtClean="0"/>
              <a:t>Para tal, esta </a:t>
            </a:r>
            <a:r>
              <a:rPr lang="pt-BR" sz="2400" dirty="0" err="1" smtClean="0"/>
              <a:t>procedure</a:t>
            </a:r>
            <a:r>
              <a:rPr lang="pt-BR" sz="2400" dirty="0" smtClean="0"/>
              <a:t> possui dois parâmetros:</a:t>
            </a:r>
          </a:p>
          <a:p>
            <a:pPr lvl="1">
              <a:spcBef>
                <a:spcPts val="0"/>
              </a:spcBef>
            </a:pPr>
            <a:endParaRPr lang="pt-BR" sz="2000" dirty="0" smtClean="0"/>
          </a:p>
          <a:p>
            <a:pPr lvl="1">
              <a:spcBef>
                <a:spcPts val="0"/>
              </a:spcBef>
            </a:pPr>
            <a:r>
              <a:rPr lang="pt-BR" sz="2000" dirty="0" smtClean="0"/>
              <a:t>Parâmetro 1:</a:t>
            </a:r>
          </a:p>
          <a:p>
            <a:pPr lvl="2"/>
            <a:r>
              <a:rPr lang="pt-BR" sz="1800" dirty="0" smtClean="0"/>
              <a:t>Nome: </a:t>
            </a:r>
            <a:r>
              <a:rPr lang="pt-BR" sz="1800" dirty="0" err="1" smtClean="0"/>
              <a:t>p_numero</a:t>
            </a:r>
            <a:endParaRPr lang="pt-BR" sz="1800" dirty="0" smtClean="0"/>
          </a:p>
          <a:p>
            <a:pPr lvl="2"/>
            <a:r>
              <a:rPr lang="pt-BR" sz="1800" dirty="0" smtClean="0"/>
              <a:t>Tipo: INTEGER</a:t>
            </a:r>
          </a:p>
          <a:p>
            <a:pPr lvl="2"/>
            <a:r>
              <a:rPr lang="pt-BR" sz="1800" dirty="0" smtClean="0"/>
              <a:t>I/O: IN (entrada)</a:t>
            </a:r>
          </a:p>
          <a:p>
            <a:pPr marL="0" indent="0">
              <a:spcBef>
                <a:spcPts val="0"/>
              </a:spcBef>
              <a:buNone/>
            </a:pPr>
            <a:endParaRPr lang="it-IT" sz="2000" dirty="0" smtClean="0"/>
          </a:p>
          <a:p>
            <a:pPr marL="0" indent="0">
              <a:spcBef>
                <a:spcPts val="0"/>
              </a:spcBef>
              <a:buNone/>
            </a:pPr>
            <a:endParaRPr lang="it-IT" sz="2000" dirty="0" smtClean="0"/>
          </a:p>
          <a:p>
            <a:pPr marL="1081088" indent="0">
              <a:spcBef>
                <a:spcPts val="0"/>
              </a:spcBef>
              <a:buNone/>
              <a:tabLst>
                <a:tab pos="1441450" algn="l"/>
                <a:tab pos="2147888" algn="l"/>
                <a:tab pos="3768725" algn="l"/>
              </a:tabLst>
            </a:pPr>
            <a:r>
              <a:rPr lang="it-IT" sz="2000" dirty="0" smtClean="0"/>
              <a:t>CREATE PROCEDURE </a:t>
            </a:r>
            <a:r>
              <a:rPr lang="it-IT" sz="2000" dirty="0" smtClean="0">
                <a:solidFill>
                  <a:srgbClr val="FFC000"/>
                </a:solidFill>
              </a:rPr>
              <a:t>prc_numero_descricao</a:t>
            </a:r>
            <a:r>
              <a:rPr lang="it-IT" sz="2000" dirty="0" smtClean="0"/>
              <a:t>(</a:t>
            </a:r>
          </a:p>
          <a:p>
            <a:pPr marL="1081088" indent="0">
              <a:spcBef>
                <a:spcPts val="0"/>
              </a:spcBef>
              <a:buNone/>
              <a:tabLst>
                <a:tab pos="1441450" algn="l"/>
                <a:tab pos="2147888" algn="l"/>
                <a:tab pos="3768725" algn="l"/>
              </a:tabLst>
            </a:pPr>
            <a:r>
              <a:rPr lang="it-IT" sz="2000" dirty="0" smtClean="0"/>
              <a:t>	IN	</a:t>
            </a:r>
            <a:r>
              <a:rPr lang="it-IT" sz="2000" dirty="0" smtClean="0">
                <a:solidFill>
                  <a:srgbClr val="FFC000"/>
                </a:solidFill>
              </a:rPr>
              <a:t>p_numero</a:t>
            </a:r>
            <a:r>
              <a:rPr lang="it-IT" sz="2000" dirty="0" smtClean="0"/>
              <a:t>	INTEGER,</a:t>
            </a:r>
          </a:p>
          <a:p>
            <a:pPr marL="1081088" indent="0">
              <a:spcBef>
                <a:spcPts val="0"/>
              </a:spcBef>
              <a:buNone/>
              <a:tabLst>
                <a:tab pos="1441450" algn="l"/>
                <a:tab pos="2147888" algn="l"/>
                <a:tab pos="3768725" algn="l"/>
              </a:tabLst>
            </a:pPr>
            <a:r>
              <a:rPr lang="it-IT" sz="2000" dirty="0" smtClean="0"/>
              <a:t>	OUT	</a:t>
            </a:r>
            <a:r>
              <a:rPr lang="it-IT" sz="2000" dirty="0" smtClean="0">
                <a:solidFill>
                  <a:srgbClr val="FFC000"/>
                </a:solidFill>
              </a:rPr>
              <a:t>p_descricao</a:t>
            </a:r>
            <a:r>
              <a:rPr lang="it-IT" sz="2000" dirty="0" smtClean="0"/>
              <a:t>	VARCHAR(100))</a:t>
            </a:r>
            <a:endParaRPr lang="pt-BR" sz="2000" dirty="0" smtClean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>
          <a:xfrm>
            <a:off x="3923928" y="3429000"/>
            <a:ext cx="3657600" cy="2553147"/>
          </a:xfrm>
        </p:spPr>
        <p:txBody>
          <a:bodyPr/>
          <a:lstStyle/>
          <a:p>
            <a:pPr lvl="1"/>
            <a:r>
              <a:rPr lang="pt-BR" sz="2000" dirty="0" smtClean="0"/>
              <a:t>Parâmetro 2:</a:t>
            </a:r>
          </a:p>
          <a:p>
            <a:pPr lvl="2"/>
            <a:r>
              <a:rPr lang="pt-BR" sz="1800" dirty="0" smtClean="0"/>
              <a:t>Nome: </a:t>
            </a:r>
            <a:r>
              <a:rPr lang="pt-BR" sz="1800" dirty="0" err="1" smtClean="0"/>
              <a:t>p_descricao</a:t>
            </a:r>
            <a:endParaRPr lang="pt-BR" sz="1800" dirty="0" smtClean="0"/>
          </a:p>
          <a:p>
            <a:pPr lvl="2"/>
            <a:r>
              <a:rPr lang="pt-BR" sz="1800" dirty="0" smtClean="0"/>
              <a:t>Tipo: VARCHAR(100)</a:t>
            </a:r>
          </a:p>
          <a:p>
            <a:pPr lvl="2"/>
            <a:r>
              <a:rPr lang="pt-BR" sz="1800" dirty="0" smtClean="0"/>
              <a:t>I/O: OUT (saída)</a:t>
            </a: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(fim)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Crie uma aplicação Java que solicite que o usuário digite um número inteiro.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Execute a </a:t>
            </a:r>
            <a:r>
              <a:rPr lang="pt-BR" sz="2800" dirty="0" err="1" smtClean="0"/>
              <a:t>procedure</a:t>
            </a:r>
            <a:r>
              <a:rPr lang="pt-BR" sz="2800" dirty="0" smtClean="0"/>
              <a:t> </a:t>
            </a:r>
            <a:r>
              <a:rPr lang="pt-BR" sz="2800" dirty="0" err="1" smtClean="0">
                <a:solidFill>
                  <a:srgbClr val="FFC000"/>
                </a:solidFill>
              </a:rPr>
              <a:t>prc_numero_descricao</a:t>
            </a:r>
            <a:r>
              <a:rPr lang="pt-BR" sz="2800" dirty="0" smtClean="0"/>
              <a:t> passando o número inteiro digitado pelo usuário.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Resgate o valor de retorno (parâmetro 2) da </a:t>
            </a:r>
            <a:r>
              <a:rPr lang="pt-BR" sz="2800" dirty="0" err="1" smtClean="0"/>
              <a:t>procedure</a:t>
            </a:r>
            <a:r>
              <a:rPr lang="pt-BR" sz="2800" dirty="0" smtClean="0"/>
              <a:t> </a:t>
            </a:r>
            <a:r>
              <a:rPr lang="pt-BR" sz="2800" smtClean="0"/>
              <a:t>e exiba-o </a:t>
            </a:r>
            <a:r>
              <a:rPr lang="pt-BR" sz="2800" dirty="0" smtClean="0"/>
              <a:t>na tela.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1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err="1" smtClean="0"/>
              <a:t>Driver</a:t>
            </a:r>
            <a:r>
              <a:rPr lang="pt-BR" sz="2400" dirty="0" smtClean="0"/>
              <a:t> JDBC que usa a ponte de comunicação ODBC-JDBC para acessar a base pelo antigo padrão ODBC criado pela Microsoft.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O ODBC trata-se de um antigo padrão de acessibilidade desenvolvido pela Microsoft que ainda pode ser utilizado no acesso a fontes de dados legadas tais como Fox Pro, </a:t>
            </a:r>
            <a:r>
              <a:rPr lang="pt-BR" sz="2400" dirty="0" err="1" smtClean="0"/>
              <a:t>DBase</a:t>
            </a:r>
            <a:r>
              <a:rPr lang="pt-BR" sz="2400" dirty="0" smtClean="0"/>
              <a:t>, Clipper, Access,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2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Um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se enquadra no tipo 2 quando necessita de algum software complementar instalado na estação de trabalho (máquina cliente) para acessar a base de dados.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Utilizam </a:t>
            </a:r>
            <a:r>
              <a:rPr lang="pt-BR" sz="2400" dirty="0" err="1" smtClean="0"/>
              <a:t>API’s</a:t>
            </a:r>
            <a:r>
              <a:rPr lang="pt-BR" sz="2400" dirty="0" smtClean="0"/>
              <a:t> auxiliares e requerem a instalação de algum componente adicional nativo ao Sistema Operacional.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3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Tipo de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que necessita de uma API de rede via </a:t>
            </a:r>
            <a:r>
              <a:rPr lang="pt-BR" sz="2400" dirty="0" err="1" smtClean="0"/>
              <a:t>middleware</a:t>
            </a:r>
            <a:r>
              <a:rPr lang="pt-BR" sz="2400" dirty="0" smtClean="0"/>
              <a:t> geralmente instalado no próprio servidor de dados para traduzir requisições para o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desejado.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Não requer nenhum software adicional no cliente além do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JDBC.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4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err="1" smtClean="0"/>
              <a:t>Driver</a:t>
            </a:r>
            <a:r>
              <a:rPr lang="pt-BR" sz="2400" dirty="0" smtClean="0"/>
              <a:t> que se comunica diretamente com o banco de dados usando puramente soquetes de rede.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É desenvolvido pelo fabricante totalmente em Java.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Não requer código adicional do lado do cliente nem no servidor. É simples de usar e possui melhor performance que os demais tipos.</a:t>
            </a:r>
          </a:p>
          <a:p>
            <a:pPr lvl="1" indent="-1588">
              <a:spcBef>
                <a:spcPts val="2400"/>
              </a:spcBef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1338</TotalTime>
  <Words>2676</Words>
  <Application>Microsoft Office PowerPoint</Application>
  <PresentationFormat>On-screen Show (4:3)</PresentationFormat>
  <Paragraphs>695</Paragraphs>
  <Slides>57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Técnica</vt:lpstr>
      <vt:lpstr>JDBC</vt:lpstr>
      <vt:lpstr>Java Data Base Conectivity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Pacote java.sql</vt:lpstr>
      <vt:lpstr>Pacote java.sql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Operações na base de dados</vt:lpstr>
      <vt:lpstr>Operações na base de dados</vt:lpstr>
      <vt:lpstr>Operações na base de dados</vt:lpstr>
      <vt:lpstr>Operações na base de dados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Exercício</vt:lpstr>
      <vt:lpstr>Transações</vt:lpstr>
      <vt:lpstr>Transações</vt:lpstr>
      <vt:lpstr>Transações</vt:lpstr>
      <vt:lpstr>Consultas</vt:lpstr>
      <vt:lpstr>Consultas</vt:lpstr>
      <vt:lpstr>Consultas</vt:lpstr>
      <vt:lpstr>Consultas</vt:lpstr>
      <vt:lpstr>Consultas</vt:lpstr>
      <vt:lpstr>Exercício</vt:lpstr>
      <vt:lpstr>Stored procedures</vt:lpstr>
      <vt:lpstr>Stored procedures</vt:lpstr>
      <vt:lpstr>Stored procedures</vt:lpstr>
      <vt:lpstr>Stored procedures</vt:lpstr>
      <vt:lpstr>Stored procedures</vt:lpstr>
      <vt:lpstr>Stored procedures</vt:lpstr>
      <vt:lpstr>Stored procedures</vt:lpstr>
      <vt:lpstr>Exercício (parte 1)</vt:lpstr>
      <vt:lpstr>Exercício (fim)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Sandro Vieira</dc:creator>
  <cp:lastModifiedBy>Sandro Luiz S. Vieira</cp:lastModifiedBy>
  <cp:revision>303</cp:revision>
  <dcterms:created xsi:type="dcterms:W3CDTF">2011-12-17T14:07:49Z</dcterms:created>
  <dcterms:modified xsi:type="dcterms:W3CDTF">2012-09-24T19:43:30Z</dcterms:modified>
</cp:coreProperties>
</file>