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5" r:id="rId4"/>
    <p:sldId id="276" r:id="rId5"/>
    <p:sldId id="277" r:id="rId6"/>
    <p:sldId id="278" r:id="rId7"/>
    <p:sldId id="279" r:id="rId8"/>
    <p:sldId id="280" r:id="rId9"/>
    <p:sldId id="281" r:id="rId10"/>
    <p:sldId id="282" r:id="rId11"/>
    <p:sldId id="283" r:id="rId12"/>
    <p:sldId id="284" r:id="rId13"/>
    <p:sldId id="285" r:id="rId14"/>
  </p:sldIdLst>
  <p:sldSz cx="12192000" cy="6858000"/>
  <p:notesSz cx="9601200" cy="15087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hon Heredia" initials="jH" lastIdx="4" clrIdx="0">
    <p:extLst>
      <p:ext uri="{19B8F6BF-5375-455C-9EA6-DF929625EA0E}">
        <p15:presenceInfo xmlns:p15="http://schemas.microsoft.com/office/powerpoint/2012/main" userId="828ef332f1ffd1e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48235"/>
    <a:srgbClr val="E2F0D9"/>
    <a:srgbClr val="FFFFFF"/>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11" d="100"/>
          <a:sy n="111" d="100"/>
        </p:scale>
        <p:origin x="534"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66A9-EA91-43E0-6E08-2E65883578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23E8BE-28A4-C204-EE47-854DF1A633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20204B-65B0-C44C-C6CD-6B32D0875844}"/>
              </a:ext>
            </a:extLst>
          </p:cNvPr>
          <p:cNvSpPr>
            <a:spLocks noGrp="1"/>
          </p:cNvSpPr>
          <p:nvPr>
            <p:ph type="dt" sz="half" idx="10"/>
          </p:nvPr>
        </p:nvSpPr>
        <p:spPr/>
        <p:txBody>
          <a:bodyPr/>
          <a:lstStyle/>
          <a:p>
            <a:fld id="{4A1DC852-D0CA-447F-8979-6CA783C2364B}" type="datetimeFigureOut">
              <a:rPr lang="en-US" smtClean="0"/>
              <a:t>9/27/2023</a:t>
            </a:fld>
            <a:endParaRPr lang="en-US"/>
          </a:p>
        </p:txBody>
      </p:sp>
      <p:sp>
        <p:nvSpPr>
          <p:cNvPr id="5" name="Footer Placeholder 4">
            <a:extLst>
              <a:ext uri="{FF2B5EF4-FFF2-40B4-BE49-F238E27FC236}">
                <a16:creationId xmlns:a16="http://schemas.microsoft.com/office/drawing/2014/main" id="{9575DFFA-B8EC-B9F9-EF48-8033CB55D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B41C4-1407-87F6-C9C3-8DFE52D82B22}"/>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779787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DE728-B2D7-2E47-D001-246497EF6D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CEE9D1-7373-945A-79B4-B2EF72CA40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5C994-CAC5-05B0-6036-DACB8BA4E733}"/>
              </a:ext>
            </a:extLst>
          </p:cNvPr>
          <p:cNvSpPr>
            <a:spLocks noGrp="1"/>
          </p:cNvSpPr>
          <p:nvPr>
            <p:ph type="dt" sz="half" idx="10"/>
          </p:nvPr>
        </p:nvSpPr>
        <p:spPr/>
        <p:txBody>
          <a:bodyPr/>
          <a:lstStyle/>
          <a:p>
            <a:fld id="{4A1DC852-D0CA-447F-8979-6CA783C2364B}" type="datetimeFigureOut">
              <a:rPr lang="en-US" smtClean="0"/>
              <a:t>9/27/2023</a:t>
            </a:fld>
            <a:endParaRPr lang="en-US"/>
          </a:p>
        </p:txBody>
      </p:sp>
      <p:sp>
        <p:nvSpPr>
          <p:cNvPr id="5" name="Footer Placeholder 4">
            <a:extLst>
              <a:ext uri="{FF2B5EF4-FFF2-40B4-BE49-F238E27FC236}">
                <a16:creationId xmlns:a16="http://schemas.microsoft.com/office/drawing/2014/main" id="{EEF06FF9-953A-A223-E03C-2A6F71EF5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4A201-4C8C-2DC6-904A-74CD3B99B230}"/>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692185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7A43C1-804A-3775-0823-446160243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01077F-F4E9-6EC1-8C4B-D744DBC157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BDBBDF-4EA8-B19E-FF67-AD8BB3192954}"/>
              </a:ext>
            </a:extLst>
          </p:cNvPr>
          <p:cNvSpPr>
            <a:spLocks noGrp="1"/>
          </p:cNvSpPr>
          <p:nvPr>
            <p:ph type="dt" sz="half" idx="10"/>
          </p:nvPr>
        </p:nvSpPr>
        <p:spPr/>
        <p:txBody>
          <a:bodyPr/>
          <a:lstStyle/>
          <a:p>
            <a:fld id="{4A1DC852-D0CA-447F-8979-6CA783C2364B}" type="datetimeFigureOut">
              <a:rPr lang="en-US" smtClean="0"/>
              <a:t>9/27/2023</a:t>
            </a:fld>
            <a:endParaRPr lang="en-US"/>
          </a:p>
        </p:txBody>
      </p:sp>
      <p:sp>
        <p:nvSpPr>
          <p:cNvPr id="5" name="Footer Placeholder 4">
            <a:extLst>
              <a:ext uri="{FF2B5EF4-FFF2-40B4-BE49-F238E27FC236}">
                <a16:creationId xmlns:a16="http://schemas.microsoft.com/office/drawing/2014/main" id="{3BDBA684-4A25-E0C8-0A30-33E2BD211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AAD7B-E810-1E59-509F-A7B60AB5E157}"/>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158571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50D6-5279-9F78-CD75-A91A29702E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74C117-6C6E-9E0C-708F-4C4FDBFF7E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A660D-EEB6-4768-2D18-06CB1740AA8C}"/>
              </a:ext>
            </a:extLst>
          </p:cNvPr>
          <p:cNvSpPr>
            <a:spLocks noGrp="1"/>
          </p:cNvSpPr>
          <p:nvPr>
            <p:ph type="dt" sz="half" idx="10"/>
          </p:nvPr>
        </p:nvSpPr>
        <p:spPr/>
        <p:txBody>
          <a:bodyPr/>
          <a:lstStyle/>
          <a:p>
            <a:fld id="{4A1DC852-D0CA-447F-8979-6CA783C2364B}" type="datetimeFigureOut">
              <a:rPr lang="en-US" smtClean="0"/>
              <a:t>9/27/2023</a:t>
            </a:fld>
            <a:endParaRPr lang="en-US"/>
          </a:p>
        </p:txBody>
      </p:sp>
      <p:sp>
        <p:nvSpPr>
          <p:cNvPr id="5" name="Footer Placeholder 4">
            <a:extLst>
              <a:ext uri="{FF2B5EF4-FFF2-40B4-BE49-F238E27FC236}">
                <a16:creationId xmlns:a16="http://schemas.microsoft.com/office/drawing/2014/main" id="{F08AB626-CB87-D696-F684-E0F0A3D2F1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DADEB-1D03-FB94-6694-B5423DDBD98C}"/>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130056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3D46-8190-FB33-37B1-696654AC87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619989-32CA-1E8B-EA5E-D75C07F20A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D46B03-2DA9-20AB-363F-095CABA3DDBA}"/>
              </a:ext>
            </a:extLst>
          </p:cNvPr>
          <p:cNvSpPr>
            <a:spLocks noGrp="1"/>
          </p:cNvSpPr>
          <p:nvPr>
            <p:ph type="dt" sz="half" idx="10"/>
          </p:nvPr>
        </p:nvSpPr>
        <p:spPr/>
        <p:txBody>
          <a:bodyPr/>
          <a:lstStyle/>
          <a:p>
            <a:fld id="{4A1DC852-D0CA-447F-8979-6CA783C2364B}" type="datetimeFigureOut">
              <a:rPr lang="en-US" smtClean="0"/>
              <a:t>9/27/2023</a:t>
            </a:fld>
            <a:endParaRPr lang="en-US"/>
          </a:p>
        </p:txBody>
      </p:sp>
      <p:sp>
        <p:nvSpPr>
          <p:cNvPr id="5" name="Footer Placeholder 4">
            <a:extLst>
              <a:ext uri="{FF2B5EF4-FFF2-40B4-BE49-F238E27FC236}">
                <a16:creationId xmlns:a16="http://schemas.microsoft.com/office/drawing/2014/main" id="{9B24C1F5-B78F-0195-18D9-AEA3CF11D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3F6E5-1101-EE84-E850-0FBFB62DBF4D}"/>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2533962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6050-CB3E-87E6-2330-F37B5DDBAA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A57F28-183B-25AB-D037-8B09E134E6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50DB1D-D5BA-5E00-BE0F-2B245213FF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E67275-7344-0AA9-23A0-2D58FD925C8C}"/>
              </a:ext>
            </a:extLst>
          </p:cNvPr>
          <p:cNvSpPr>
            <a:spLocks noGrp="1"/>
          </p:cNvSpPr>
          <p:nvPr>
            <p:ph type="dt" sz="half" idx="10"/>
          </p:nvPr>
        </p:nvSpPr>
        <p:spPr/>
        <p:txBody>
          <a:bodyPr/>
          <a:lstStyle/>
          <a:p>
            <a:fld id="{4A1DC852-D0CA-447F-8979-6CA783C2364B}" type="datetimeFigureOut">
              <a:rPr lang="en-US" smtClean="0"/>
              <a:t>9/27/2023</a:t>
            </a:fld>
            <a:endParaRPr lang="en-US"/>
          </a:p>
        </p:txBody>
      </p:sp>
      <p:sp>
        <p:nvSpPr>
          <p:cNvPr id="6" name="Footer Placeholder 5">
            <a:extLst>
              <a:ext uri="{FF2B5EF4-FFF2-40B4-BE49-F238E27FC236}">
                <a16:creationId xmlns:a16="http://schemas.microsoft.com/office/drawing/2014/main" id="{29398384-0C5F-1C31-8C2B-F7CC30938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529FEE-7025-C00F-1C43-4068B64EA52B}"/>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358491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F3C3-757F-4B3A-35AB-885ECF3B68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4893D2-FF85-A736-8764-35C273034B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4670C1-D957-6782-29EA-5A86139DF8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9A9AAC-FD3A-883C-2F1F-070CCDEDF2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8445EE-AC83-7478-44D1-7266B708D0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049F63-AE2A-59BD-2797-6173292E2134}"/>
              </a:ext>
            </a:extLst>
          </p:cNvPr>
          <p:cNvSpPr>
            <a:spLocks noGrp="1"/>
          </p:cNvSpPr>
          <p:nvPr>
            <p:ph type="dt" sz="half" idx="10"/>
          </p:nvPr>
        </p:nvSpPr>
        <p:spPr/>
        <p:txBody>
          <a:bodyPr/>
          <a:lstStyle/>
          <a:p>
            <a:fld id="{4A1DC852-D0CA-447F-8979-6CA783C2364B}" type="datetimeFigureOut">
              <a:rPr lang="en-US" smtClean="0"/>
              <a:t>9/27/2023</a:t>
            </a:fld>
            <a:endParaRPr lang="en-US"/>
          </a:p>
        </p:txBody>
      </p:sp>
      <p:sp>
        <p:nvSpPr>
          <p:cNvPr id="8" name="Footer Placeholder 7">
            <a:extLst>
              <a:ext uri="{FF2B5EF4-FFF2-40B4-BE49-F238E27FC236}">
                <a16:creationId xmlns:a16="http://schemas.microsoft.com/office/drawing/2014/main" id="{54144437-EF8F-9F7A-DA58-01CCCF07D3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5ED165-EE1C-50CA-AC27-7464CFCB224A}"/>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3112811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25EF-A7A0-C37B-B773-AA2D148573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850C43-2135-6065-A1D3-4E6CEFB574DB}"/>
              </a:ext>
            </a:extLst>
          </p:cNvPr>
          <p:cNvSpPr>
            <a:spLocks noGrp="1"/>
          </p:cNvSpPr>
          <p:nvPr>
            <p:ph type="dt" sz="half" idx="10"/>
          </p:nvPr>
        </p:nvSpPr>
        <p:spPr/>
        <p:txBody>
          <a:bodyPr/>
          <a:lstStyle/>
          <a:p>
            <a:fld id="{4A1DC852-D0CA-447F-8979-6CA783C2364B}" type="datetimeFigureOut">
              <a:rPr lang="en-US" smtClean="0"/>
              <a:t>9/27/2023</a:t>
            </a:fld>
            <a:endParaRPr lang="en-US"/>
          </a:p>
        </p:txBody>
      </p:sp>
      <p:sp>
        <p:nvSpPr>
          <p:cNvPr id="4" name="Footer Placeholder 3">
            <a:extLst>
              <a:ext uri="{FF2B5EF4-FFF2-40B4-BE49-F238E27FC236}">
                <a16:creationId xmlns:a16="http://schemas.microsoft.com/office/drawing/2014/main" id="{258E0F58-9E0E-4436-D01D-F0A1B87FA8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FE1CEB-053F-7EB4-98FE-84D4A0394720}"/>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1123656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BF7FC8-305E-E0EF-2621-F87DC4C51A1A}"/>
              </a:ext>
            </a:extLst>
          </p:cNvPr>
          <p:cNvSpPr>
            <a:spLocks noGrp="1"/>
          </p:cNvSpPr>
          <p:nvPr>
            <p:ph type="dt" sz="half" idx="10"/>
          </p:nvPr>
        </p:nvSpPr>
        <p:spPr/>
        <p:txBody>
          <a:bodyPr/>
          <a:lstStyle/>
          <a:p>
            <a:fld id="{4A1DC852-D0CA-447F-8979-6CA783C2364B}" type="datetimeFigureOut">
              <a:rPr lang="en-US" smtClean="0"/>
              <a:t>9/27/2023</a:t>
            </a:fld>
            <a:endParaRPr lang="en-US"/>
          </a:p>
        </p:txBody>
      </p:sp>
      <p:sp>
        <p:nvSpPr>
          <p:cNvPr id="3" name="Footer Placeholder 2">
            <a:extLst>
              <a:ext uri="{FF2B5EF4-FFF2-40B4-BE49-F238E27FC236}">
                <a16:creationId xmlns:a16="http://schemas.microsoft.com/office/drawing/2014/main" id="{DE25EFE3-1C0C-D3EA-D09B-A57F20512B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51FA70-7B32-6A5F-2172-65ABAE2AE752}"/>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1684252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AD90B-1E43-C75F-281D-1D565881B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CF426A-165E-B134-7B76-3D1F9E2F9A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B11CAD-3613-EC7D-8294-12F9CEF5F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C7899-FE33-15C7-E11C-054E03509952}"/>
              </a:ext>
            </a:extLst>
          </p:cNvPr>
          <p:cNvSpPr>
            <a:spLocks noGrp="1"/>
          </p:cNvSpPr>
          <p:nvPr>
            <p:ph type="dt" sz="half" idx="10"/>
          </p:nvPr>
        </p:nvSpPr>
        <p:spPr/>
        <p:txBody>
          <a:bodyPr/>
          <a:lstStyle/>
          <a:p>
            <a:fld id="{4A1DC852-D0CA-447F-8979-6CA783C2364B}" type="datetimeFigureOut">
              <a:rPr lang="en-US" smtClean="0"/>
              <a:t>9/27/2023</a:t>
            </a:fld>
            <a:endParaRPr lang="en-US"/>
          </a:p>
        </p:txBody>
      </p:sp>
      <p:sp>
        <p:nvSpPr>
          <p:cNvPr id="6" name="Footer Placeholder 5">
            <a:extLst>
              <a:ext uri="{FF2B5EF4-FFF2-40B4-BE49-F238E27FC236}">
                <a16:creationId xmlns:a16="http://schemas.microsoft.com/office/drawing/2014/main" id="{EA1785B7-9063-DBF6-FB3A-393C2BA3D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47C550-CB9C-58C6-3DE0-5128AEAE35CC}"/>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1835445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3D4F-3B61-C227-D4A7-A0724110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1E0780-077A-DA87-70C0-39DDEED10C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493AE4-D088-FB3F-EBB6-FAED0C5F9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133DC5-939D-DFDB-7EBA-3B1B93A865E3}"/>
              </a:ext>
            </a:extLst>
          </p:cNvPr>
          <p:cNvSpPr>
            <a:spLocks noGrp="1"/>
          </p:cNvSpPr>
          <p:nvPr>
            <p:ph type="dt" sz="half" idx="10"/>
          </p:nvPr>
        </p:nvSpPr>
        <p:spPr/>
        <p:txBody>
          <a:bodyPr/>
          <a:lstStyle/>
          <a:p>
            <a:fld id="{4A1DC852-D0CA-447F-8979-6CA783C2364B}" type="datetimeFigureOut">
              <a:rPr lang="en-US" smtClean="0"/>
              <a:t>9/27/2023</a:t>
            </a:fld>
            <a:endParaRPr lang="en-US"/>
          </a:p>
        </p:txBody>
      </p:sp>
      <p:sp>
        <p:nvSpPr>
          <p:cNvPr id="6" name="Footer Placeholder 5">
            <a:extLst>
              <a:ext uri="{FF2B5EF4-FFF2-40B4-BE49-F238E27FC236}">
                <a16:creationId xmlns:a16="http://schemas.microsoft.com/office/drawing/2014/main" id="{CF2C2E05-19E7-902C-146F-1B4FB8D3A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1BDDBE-225E-067C-788A-976D6E051B59}"/>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2889670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tile tx="-444500" ty="-5715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4E12-8DC2-BB6E-FA3F-224F8E38B2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2DCCBC-6C97-BB32-5617-502CE16A07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6AEE2-58B4-21D8-82FC-047D744615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DC852-D0CA-447F-8979-6CA783C2364B}" type="datetimeFigureOut">
              <a:rPr lang="en-US" smtClean="0"/>
              <a:t>9/27/2023</a:t>
            </a:fld>
            <a:endParaRPr lang="en-US"/>
          </a:p>
        </p:txBody>
      </p:sp>
      <p:sp>
        <p:nvSpPr>
          <p:cNvPr id="5" name="Footer Placeholder 4">
            <a:extLst>
              <a:ext uri="{FF2B5EF4-FFF2-40B4-BE49-F238E27FC236}">
                <a16:creationId xmlns:a16="http://schemas.microsoft.com/office/drawing/2014/main" id="{C933D53F-CE53-7345-773B-005E82F820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B14601-BAEE-6EE7-BB8B-E0F54A92DA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AE1A9-EEE2-4A4C-BF25-462704E0872F}" type="slidenum">
              <a:rPr lang="en-US" smtClean="0"/>
              <a:t>‹#›</a:t>
            </a:fld>
            <a:endParaRPr lang="en-US"/>
          </a:p>
        </p:txBody>
      </p:sp>
    </p:spTree>
    <p:extLst>
      <p:ext uri="{BB962C8B-B14F-4D97-AF65-F5344CB8AC3E}">
        <p14:creationId xmlns:p14="http://schemas.microsoft.com/office/powerpoint/2010/main" val="145941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444500" ty="-5715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5A20-2BD3-E134-063D-AF11B3BB69B5}"/>
              </a:ext>
            </a:extLst>
          </p:cNvPr>
          <p:cNvSpPr>
            <a:spLocks noGrp="1"/>
          </p:cNvSpPr>
          <p:nvPr>
            <p:ph type="ctrTitle"/>
          </p:nvPr>
        </p:nvSpPr>
        <p:spPr>
          <a:xfrm>
            <a:off x="1524000" y="1827018"/>
            <a:ext cx="9144000" cy="1948641"/>
          </a:xfrm>
        </p:spPr>
        <p:txBody>
          <a:bodyPr>
            <a:normAutofit fontScale="90000"/>
          </a:bodyPr>
          <a:lstStyle/>
          <a:p>
            <a:r>
              <a:rPr lang="en-US" sz="3600" dirty="0"/>
              <a:t>Project Management</a:t>
            </a:r>
            <a:br>
              <a:rPr lang="en-US" sz="3600" dirty="0"/>
            </a:br>
            <a:br>
              <a:rPr lang="en-US" sz="4000" dirty="0"/>
            </a:br>
            <a:r>
              <a:rPr lang="en-US" dirty="0"/>
              <a:t>Consultant Coordination</a:t>
            </a:r>
          </a:p>
        </p:txBody>
      </p:sp>
      <p:sp>
        <p:nvSpPr>
          <p:cNvPr id="4" name="Title 1">
            <a:extLst>
              <a:ext uri="{FF2B5EF4-FFF2-40B4-BE49-F238E27FC236}">
                <a16:creationId xmlns:a16="http://schemas.microsoft.com/office/drawing/2014/main" id="{ECC63F2E-B323-4685-DC9F-883083B3D38F}"/>
              </a:ext>
            </a:extLst>
          </p:cNvPr>
          <p:cNvSpPr txBox="1">
            <a:spLocks/>
          </p:cNvSpPr>
          <p:nvPr/>
        </p:nvSpPr>
        <p:spPr>
          <a:xfrm>
            <a:off x="1524000" y="402027"/>
            <a:ext cx="9033383" cy="11668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solidFill>
                  <a:srgbClr val="808000"/>
                </a:solidFill>
                <a:latin typeface="Stencil Std" panose="04020904080802020404" pitchFamily="82" charset="0"/>
              </a:rPr>
              <a:t>ORB University</a:t>
            </a:r>
          </a:p>
        </p:txBody>
      </p:sp>
    </p:spTree>
    <p:extLst>
      <p:ext uri="{BB962C8B-B14F-4D97-AF65-F5344CB8AC3E}">
        <p14:creationId xmlns:p14="http://schemas.microsoft.com/office/powerpoint/2010/main" val="2707183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32BCC832-3E7F-FB33-A29D-85E61A0563EA}"/>
              </a:ext>
            </a:extLst>
          </p:cNvPr>
          <p:cNvSpPr>
            <a:spLocks noGrp="1"/>
          </p:cNvSpPr>
          <p:nvPr>
            <p:ph type="title"/>
          </p:nvPr>
        </p:nvSpPr>
        <p:spPr>
          <a:xfrm>
            <a:off x="838200" y="365125"/>
            <a:ext cx="10515600" cy="1325563"/>
          </a:xfrm>
        </p:spPr>
        <p:txBody>
          <a:bodyPr>
            <a:normAutofit/>
          </a:bodyPr>
          <a:lstStyle/>
          <a:p>
            <a:r>
              <a:rPr lang="en-US" sz="3200" b="1" u="sng" dirty="0"/>
              <a:t>Plan mark ups</a:t>
            </a:r>
          </a:p>
        </p:txBody>
      </p:sp>
      <p:sp>
        <p:nvSpPr>
          <p:cNvPr id="4" name="TextBox 3">
            <a:extLst>
              <a:ext uri="{FF2B5EF4-FFF2-40B4-BE49-F238E27FC236}">
                <a16:creationId xmlns:a16="http://schemas.microsoft.com/office/drawing/2014/main" id="{1EBB9E94-B17C-D00C-B106-D4F8FF1D5CC4}"/>
              </a:ext>
            </a:extLst>
          </p:cNvPr>
          <p:cNvSpPr txBox="1"/>
          <p:nvPr/>
        </p:nvSpPr>
        <p:spPr>
          <a:xfrm>
            <a:off x="838200" y="1434521"/>
            <a:ext cx="1051560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Anytime there are changes to the building, you can use plan markups to point out specifics. While the backgrounds include our changes, consultants don’t always know what to look for. </a:t>
            </a:r>
          </a:p>
          <a:p>
            <a:pPr marL="742950" lvl="1" indent="-285750">
              <a:buFont typeface="Arial" panose="020B0604020202020204" pitchFamily="34" charset="0"/>
              <a:buChar char="•"/>
            </a:pPr>
            <a:r>
              <a:rPr lang="en-US" sz="2000" dirty="0"/>
              <a:t>Remember that the person you talk to daily may not be the person doing the work</a:t>
            </a:r>
          </a:p>
          <a:p>
            <a:pPr marL="285750" indent="-285750">
              <a:buFont typeface="Arial" panose="020B0604020202020204" pitchFamily="34" charset="0"/>
              <a:buChar char="•"/>
            </a:pPr>
            <a:r>
              <a:rPr lang="en-US" sz="2000" dirty="0"/>
              <a:t>These can be quick notes or redlines, doesn’t have to be fancy</a:t>
            </a:r>
          </a:p>
          <a:p>
            <a:pPr marL="285750" indent="-285750">
              <a:buFont typeface="Arial" panose="020B0604020202020204" pitchFamily="34" charset="0"/>
              <a:buChar char="•"/>
            </a:pPr>
            <a:r>
              <a:rPr lang="en-US" sz="2000" dirty="0"/>
              <a:t>These can also be a way of answering questions or follow up from a design meeting or phone call you’ve had with your consultant</a:t>
            </a:r>
          </a:p>
          <a:p>
            <a:pPr marL="285750" indent="-285750">
              <a:buFont typeface="Arial" panose="020B0604020202020204" pitchFamily="34" charset="0"/>
              <a:buChar char="•"/>
            </a:pPr>
            <a:endParaRPr lang="en-US" sz="2000" dirty="0"/>
          </a:p>
        </p:txBody>
      </p:sp>
      <p:pic>
        <p:nvPicPr>
          <p:cNvPr id="6" name="Picture 5">
            <a:extLst>
              <a:ext uri="{FF2B5EF4-FFF2-40B4-BE49-F238E27FC236}">
                <a16:creationId xmlns:a16="http://schemas.microsoft.com/office/drawing/2014/main" id="{4E338CE9-6449-F900-2259-32A209816E28}"/>
              </a:ext>
            </a:extLst>
          </p:cNvPr>
          <p:cNvPicPr>
            <a:picLocks noChangeAspect="1"/>
          </p:cNvPicPr>
          <p:nvPr/>
        </p:nvPicPr>
        <p:blipFill>
          <a:blip r:embed="rId2"/>
          <a:stretch>
            <a:fillRect/>
          </a:stretch>
        </p:blipFill>
        <p:spPr>
          <a:xfrm>
            <a:off x="372520" y="4182944"/>
            <a:ext cx="5586779" cy="1808210"/>
          </a:xfrm>
          <a:prstGeom prst="rect">
            <a:avLst/>
          </a:prstGeom>
          <a:ln w="28575">
            <a:solidFill>
              <a:srgbClr val="548235"/>
            </a:solidFill>
          </a:ln>
        </p:spPr>
      </p:pic>
      <p:pic>
        <p:nvPicPr>
          <p:cNvPr id="10" name="Picture 9">
            <a:extLst>
              <a:ext uri="{FF2B5EF4-FFF2-40B4-BE49-F238E27FC236}">
                <a16:creationId xmlns:a16="http://schemas.microsoft.com/office/drawing/2014/main" id="{F14359DC-56FA-9E0A-5279-DBAD38E4A5FD}"/>
              </a:ext>
            </a:extLst>
          </p:cNvPr>
          <p:cNvPicPr>
            <a:picLocks noChangeAspect="1"/>
          </p:cNvPicPr>
          <p:nvPr/>
        </p:nvPicPr>
        <p:blipFill>
          <a:blip r:embed="rId3"/>
          <a:stretch>
            <a:fillRect/>
          </a:stretch>
        </p:blipFill>
        <p:spPr>
          <a:xfrm>
            <a:off x="4330461" y="3459300"/>
            <a:ext cx="4132778" cy="2884740"/>
          </a:xfrm>
          <a:prstGeom prst="rect">
            <a:avLst/>
          </a:prstGeom>
          <a:ln w="28575">
            <a:solidFill>
              <a:srgbClr val="548235"/>
            </a:solidFill>
          </a:ln>
        </p:spPr>
      </p:pic>
      <p:pic>
        <p:nvPicPr>
          <p:cNvPr id="12" name="Picture 11">
            <a:extLst>
              <a:ext uri="{FF2B5EF4-FFF2-40B4-BE49-F238E27FC236}">
                <a16:creationId xmlns:a16="http://schemas.microsoft.com/office/drawing/2014/main" id="{328579DD-798F-097E-9C3E-5F81DF19AED7}"/>
              </a:ext>
            </a:extLst>
          </p:cNvPr>
          <p:cNvPicPr>
            <a:picLocks noChangeAspect="1"/>
          </p:cNvPicPr>
          <p:nvPr/>
        </p:nvPicPr>
        <p:blipFill>
          <a:blip r:embed="rId4"/>
          <a:stretch>
            <a:fillRect/>
          </a:stretch>
        </p:blipFill>
        <p:spPr>
          <a:xfrm>
            <a:off x="8701062" y="3283014"/>
            <a:ext cx="2795977" cy="3181793"/>
          </a:xfrm>
          <a:prstGeom prst="rect">
            <a:avLst/>
          </a:prstGeom>
          <a:ln w="28575">
            <a:solidFill>
              <a:srgbClr val="548235"/>
            </a:solidFill>
          </a:ln>
        </p:spPr>
      </p:pic>
    </p:spTree>
    <p:extLst>
      <p:ext uri="{BB962C8B-B14F-4D97-AF65-F5344CB8AC3E}">
        <p14:creationId xmlns:p14="http://schemas.microsoft.com/office/powerpoint/2010/main" val="362633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32BCC832-3E7F-FB33-A29D-85E61A0563EA}"/>
              </a:ext>
            </a:extLst>
          </p:cNvPr>
          <p:cNvSpPr>
            <a:spLocks noGrp="1"/>
          </p:cNvSpPr>
          <p:nvPr>
            <p:ph type="title"/>
          </p:nvPr>
        </p:nvSpPr>
        <p:spPr>
          <a:xfrm>
            <a:off x="838200" y="365125"/>
            <a:ext cx="10515600" cy="1325563"/>
          </a:xfrm>
        </p:spPr>
        <p:txBody>
          <a:bodyPr>
            <a:normAutofit/>
          </a:bodyPr>
          <a:lstStyle/>
          <a:p>
            <a:r>
              <a:rPr lang="en-US" sz="3200" b="1" u="sng" dirty="0"/>
              <a:t>AutoCAD and Revit backgrounds</a:t>
            </a:r>
          </a:p>
        </p:txBody>
      </p:sp>
      <p:sp>
        <p:nvSpPr>
          <p:cNvPr id="4" name="TextBox 3">
            <a:extLst>
              <a:ext uri="{FF2B5EF4-FFF2-40B4-BE49-F238E27FC236}">
                <a16:creationId xmlns:a16="http://schemas.microsoft.com/office/drawing/2014/main" id="{1EBB9E94-B17C-D00C-B106-D4F8FF1D5CC4}"/>
              </a:ext>
            </a:extLst>
          </p:cNvPr>
          <p:cNvSpPr txBox="1"/>
          <p:nvPr/>
        </p:nvSpPr>
        <p:spPr>
          <a:xfrm>
            <a:off x="838200" y="1434521"/>
            <a:ext cx="10515600"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These are probably the most crucial form of coordination we do with our consultants</a:t>
            </a:r>
          </a:p>
          <a:p>
            <a:pPr marL="285750" indent="-285750">
              <a:buFont typeface="Arial" panose="020B0604020202020204" pitchFamily="34" charset="0"/>
              <a:buChar char="•"/>
            </a:pPr>
            <a:r>
              <a:rPr lang="en-US" sz="2000" dirty="0"/>
              <a:t>Include a PDF that corresponds to your plan exports, even if it’s still drafts. The consultant can answer a lot of questions on their own this way. </a:t>
            </a:r>
          </a:p>
          <a:p>
            <a:pPr marL="285750" indent="-285750">
              <a:buFont typeface="Arial" panose="020B0604020202020204" pitchFamily="34" charset="0"/>
              <a:buChar char="•"/>
            </a:pPr>
            <a:r>
              <a:rPr lang="en-US" sz="2000" dirty="0"/>
              <a:t>Don’t assume the exports are right. Always open them and double check before sending out</a:t>
            </a:r>
          </a:p>
          <a:p>
            <a:pPr marL="742950" lvl="1" indent="-285750">
              <a:buFont typeface="Arial" panose="020B0604020202020204" pitchFamily="34" charset="0"/>
              <a:buChar char="•"/>
            </a:pPr>
            <a:r>
              <a:rPr lang="en-US" sz="2000" dirty="0"/>
              <a:t>Check for room names on unit plans</a:t>
            </a:r>
          </a:p>
          <a:p>
            <a:pPr marL="742950" lvl="1" indent="-285750">
              <a:buFont typeface="Arial" panose="020B0604020202020204" pitchFamily="34" charset="0"/>
              <a:buChar char="•"/>
            </a:pPr>
            <a:r>
              <a:rPr lang="en-US" sz="2000" dirty="0"/>
              <a:t>Check for unit names/ numbers on overall building plans</a:t>
            </a:r>
          </a:p>
          <a:p>
            <a:pPr marL="742950" lvl="1" indent="-285750">
              <a:buFont typeface="Arial" panose="020B0604020202020204" pitchFamily="34" charset="0"/>
              <a:buChar char="•"/>
            </a:pPr>
            <a:r>
              <a:rPr lang="en-US" sz="2000" dirty="0"/>
              <a:t>Confirm design options are shown</a:t>
            </a:r>
          </a:p>
          <a:p>
            <a:pPr marL="742950" lvl="1" indent="-285750">
              <a:buFont typeface="Arial" panose="020B0604020202020204" pitchFamily="34" charset="0"/>
              <a:buChar char="•"/>
            </a:pPr>
            <a:r>
              <a:rPr lang="en-US" sz="2000" dirty="0"/>
              <a:t>Make sure view range is set </a:t>
            </a:r>
            <a:br>
              <a:rPr lang="en-US" sz="2000" dirty="0"/>
            </a:br>
            <a:r>
              <a:rPr lang="en-US" sz="2000" dirty="0"/>
              <a:t>correctly (especially on site </a:t>
            </a:r>
            <a:br>
              <a:rPr lang="en-US" sz="2000" dirty="0"/>
            </a:br>
            <a:r>
              <a:rPr lang="en-US" sz="2000" dirty="0"/>
              <a:t>and roof plan exports) so all the </a:t>
            </a:r>
            <a:br>
              <a:rPr lang="en-US" sz="2000" dirty="0"/>
            </a:br>
            <a:r>
              <a:rPr lang="en-US" sz="2000" dirty="0"/>
              <a:t>linework is not on one layer </a:t>
            </a:r>
          </a:p>
        </p:txBody>
      </p:sp>
      <p:pic>
        <p:nvPicPr>
          <p:cNvPr id="3" name="Picture 2">
            <a:extLst>
              <a:ext uri="{FF2B5EF4-FFF2-40B4-BE49-F238E27FC236}">
                <a16:creationId xmlns:a16="http://schemas.microsoft.com/office/drawing/2014/main" id="{7B008FCA-B971-9AD9-B2E7-EC1C8DA347C8}"/>
              </a:ext>
            </a:extLst>
          </p:cNvPr>
          <p:cNvPicPr>
            <a:picLocks noChangeAspect="1"/>
          </p:cNvPicPr>
          <p:nvPr/>
        </p:nvPicPr>
        <p:blipFill>
          <a:blip r:embed="rId2"/>
          <a:stretch>
            <a:fillRect/>
          </a:stretch>
        </p:blipFill>
        <p:spPr>
          <a:xfrm>
            <a:off x="5379891" y="3609742"/>
            <a:ext cx="4014522" cy="2951260"/>
          </a:xfrm>
          <a:prstGeom prst="rect">
            <a:avLst/>
          </a:prstGeom>
          <a:ln w="28575">
            <a:solidFill>
              <a:srgbClr val="548235"/>
            </a:solidFill>
          </a:ln>
        </p:spPr>
      </p:pic>
      <p:pic>
        <p:nvPicPr>
          <p:cNvPr id="8" name="Picture 7">
            <a:extLst>
              <a:ext uri="{FF2B5EF4-FFF2-40B4-BE49-F238E27FC236}">
                <a16:creationId xmlns:a16="http://schemas.microsoft.com/office/drawing/2014/main" id="{28E0E7D1-6093-92F8-40E0-B0E6649703EB}"/>
              </a:ext>
            </a:extLst>
          </p:cNvPr>
          <p:cNvPicPr>
            <a:picLocks noChangeAspect="1"/>
          </p:cNvPicPr>
          <p:nvPr/>
        </p:nvPicPr>
        <p:blipFill>
          <a:blip r:embed="rId3"/>
          <a:stretch>
            <a:fillRect/>
          </a:stretch>
        </p:blipFill>
        <p:spPr>
          <a:xfrm>
            <a:off x="3066881" y="5361142"/>
            <a:ext cx="2915057" cy="990738"/>
          </a:xfrm>
          <a:prstGeom prst="rect">
            <a:avLst/>
          </a:prstGeom>
          <a:ln w="28575">
            <a:solidFill>
              <a:srgbClr val="548235"/>
            </a:solidFill>
          </a:ln>
        </p:spPr>
      </p:pic>
      <p:pic>
        <p:nvPicPr>
          <p:cNvPr id="11" name="Picture 10">
            <a:extLst>
              <a:ext uri="{FF2B5EF4-FFF2-40B4-BE49-F238E27FC236}">
                <a16:creationId xmlns:a16="http://schemas.microsoft.com/office/drawing/2014/main" id="{DE2AD529-C341-867A-65DE-8D5FF0CF6696}"/>
              </a:ext>
            </a:extLst>
          </p:cNvPr>
          <p:cNvPicPr>
            <a:picLocks noChangeAspect="1"/>
          </p:cNvPicPr>
          <p:nvPr/>
        </p:nvPicPr>
        <p:blipFill>
          <a:blip r:embed="rId4">
            <a:alphaModFix/>
          </a:blip>
          <a:stretch>
            <a:fillRect/>
          </a:stretch>
        </p:blipFill>
        <p:spPr>
          <a:xfrm>
            <a:off x="7978496" y="3365712"/>
            <a:ext cx="4077419" cy="2986168"/>
          </a:xfrm>
          <a:prstGeom prst="rect">
            <a:avLst/>
          </a:prstGeom>
          <a:ln w="28575">
            <a:solidFill>
              <a:srgbClr val="548235"/>
            </a:solidFill>
          </a:ln>
        </p:spPr>
      </p:pic>
    </p:spTree>
    <p:extLst>
      <p:ext uri="{BB962C8B-B14F-4D97-AF65-F5344CB8AC3E}">
        <p14:creationId xmlns:p14="http://schemas.microsoft.com/office/powerpoint/2010/main" val="51060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circle(in)">
                                      <p:cBhvr>
                                        <p:cTn id="18"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32BCC832-3E7F-FB33-A29D-85E61A0563EA}"/>
              </a:ext>
            </a:extLst>
          </p:cNvPr>
          <p:cNvSpPr>
            <a:spLocks noGrp="1"/>
          </p:cNvSpPr>
          <p:nvPr>
            <p:ph type="title"/>
          </p:nvPr>
        </p:nvSpPr>
        <p:spPr>
          <a:xfrm>
            <a:off x="838200" y="365125"/>
            <a:ext cx="10515600" cy="1325563"/>
          </a:xfrm>
        </p:spPr>
        <p:txBody>
          <a:bodyPr>
            <a:normAutofit/>
          </a:bodyPr>
          <a:lstStyle/>
          <a:p>
            <a:r>
              <a:rPr lang="en-US" sz="3200" b="1" u="sng" dirty="0"/>
              <a:t>AutoCAD and Revit backgrounds</a:t>
            </a:r>
          </a:p>
        </p:txBody>
      </p:sp>
      <p:sp>
        <p:nvSpPr>
          <p:cNvPr id="4" name="TextBox 3">
            <a:extLst>
              <a:ext uri="{FF2B5EF4-FFF2-40B4-BE49-F238E27FC236}">
                <a16:creationId xmlns:a16="http://schemas.microsoft.com/office/drawing/2014/main" id="{1EBB9E94-B17C-D00C-B106-D4F8FF1D5CC4}"/>
              </a:ext>
            </a:extLst>
          </p:cNvPr>
          <p:cNvSpPr txBox="1"/>
          <p:nvPr/>
        </p:nvSpPr>
        <p:spPr>
          <a:xfrm>
            <a:off x="838200" y="1434521"/>
            <a:ext cx="8072887" cy="4247317"/>
          </a:xfrm>
          <a:prstGeom prst="rect">
            <a:avLst/>
          </a:prstGeom>
          <a:noFill/>
        </p:spPr>
        <p:txBody>
          <a:bodyPr wrap="square" rtlCol="0">
            <a:spAutoFit/>
          </a:bodyPr>
          <a:lstStyle/>
          <a:p>
            <a:pPr marL="285750" indent="-285750">
              <a:buFont typeface="Arial" panose="020B0604020202020204" pitchFamily="34" charset="0"/>
              <a:buChar char="•"/>
            </a:pPr>
            <a:r>
              <a:rPr lang="en-US" dirty="0"/>
              <a:t>With Revit models – confirm worksets and building elements are set up correctly</a:t>
            </a:r>
          </a:p>
          <a:p>
            <a:pPr marL="285750" indent="-285750">
              <a:buFont typeface="Arial" panose="020B0604020202020204" pitchFamily="34" charset="0"/>
              <a:buChar char="•"/>
            </a:pPr>
            <a:r>
              <a:rPr lang="en-US" dirty="0"/>
              <a:t>Confirm any additional links that need to be included in publish such as </a:t>
            </a:r>
            <a:br>
              <a:rPr lang="en-US" dirty="0"/>
            </a:br>
            <a:r>
              <a:rPr lang="en-US" dirty="0"/>
              <a:t>unit models or survey files so consultants have all the pieces while working</a:t>
            </a:r>
          </a:p>
          <a:p>
            <a:pPr marL="285750" indent="-285750">
              <a:buFont typeface="Arial" panose="020B0604020202020204" pitchFamily="34" charset="0"/>
              <a:buChar char="•"/>
            </a:pPr>
            <a:r>
              <a:rPr lang="en-US" dirty="0"/>
              <a:t>Still include a PDF set and mark-ups</a:t>
            </a:r>
          </a:p>
          <a:p>
            <a:pPr marL="285750" indent="-285750">
              <a:buFont typeface="Arial" panose="020B0604020202020204" pitchFamily="34" charset="0"/>
              <a:buChar char="•"/>
            </a:pPr>
            <a:r>
              <a:rPr lang="en-US" dirty="0"/>
              <a:t>Set up Export sets and Publish sets early on in the project. </a:t>
            </a:r>
            <a:br>
              <a:rPr lang="en-US" dirty="0"/>
            </a:br>
            <a:r>
              <a:rPr lang="en-US" dirty="0"/>
              <a:t>Keep these sets updated as plans and sheets are added. </a:t>
            </a:r>
            <a:br>
              <a:rPr lang="en-US" dirty="0"/>
            </a:br>
            <a:r>
              <a:rPr lang="en-US" dirty="0"/>
              <a:t>This will help relay information quickly and </a:t>
            </a:r>
            <a:r>
              <a:rPr lang="en-US" b="1" dirty="0"/>
              <a:t>consistently.</a:t>
            </a:r>
            <a:r>
              <a:rPr lang="en-US" dirty="0"/>
              <a:t> </a:t>
            </a:r>
          </a:p>
          <a:p>
            <a:pPr marL="742950" lvl="1" indent="-285750">
              <a:buFont typeface="Arial" panose="020B0604020202020204" pitchFamily="34" charset="0"/>
              <a:buChar char="•"/>
            </a:pPr>
            <a:r>
              <a:rPr lang="en-US" dirty="0"/>
              <a:t>If don’t know how to set up these sets, ask the PM or </a:t>
            </a:r>
            <a:br>
              <a:rPr lang="en-US" dirty="0"/>
            </a:br>
            <a:r>
              <a:rPr lang="en-US" dirty="0"/>
              <a:t>BIM managers for help</a:t>
            </a:r>
          </a:p>
          <a:p>
            <a:pPr marL="285750" indent="-285750">
              <a:buFont typeface="Arial" panose="020B0604020202020204" pitchFamily="34" charset="0"/>
              <a:buChar char="•"/>
            </a:pPr>
            <a:r>
              <a:rPr lang="en-US" dirty="0"/>
              <a:t>Establish naming conventions early on and stick with it. </a:t>
            </a:r>
            <a:br>
              <a:rPr lang="en-US" dirty="0"/>
            </a:br>
            <a:r>
              <a:rPr lang="en-US" dirty="0"/>
              <a:t>Changing any part of a title can affect pathing for consultants.</a:t>
            </a:r>
          </a:p>
          <a:p>
            <a:pPr marL="285750" indent="-285750">
              <a:buFont typeface="Arial" panose="020B0604020202020204" pitchFamily="34" charset="0"/>
              <a:buChar char="•"/>
            </a:pPr>
            <a:r>
              <a:rPr lang="en-US" dirty="0"/>
              <a:t>Get updated backgrounds to consultants with enough time for them </a:t>
            </a:r>
            <a:br>
              <a:rPr lang="en-US" dirty="0"/>
            </a:br>
            <a:r>
              <a:rPr lang="en-US" dirty="0"/>
              <a:t>to make their changes. Focus on model changes before things like </a:t>
            </a:r>
            <a:br>
              <a:rPr lang="en-US" dirty="0"/>
            </a:br>
            <a:r>
              <a:rPr lang="en-US" dirty="0"/>
              <a:t>dimensions, keynotes or tags as those items can be handled while </a:t>
            </a:r>
            <a:br>
              <a:rPr lang="en-US" dirty="0"/>
            </a:br>
            <a:r>
              <a:rPr lang="en-US" dirty="0"/>
              <a:t>the consultants are making their changes. </a:t>
            </a:r>
          </a:p>
        </p:txBody>
      </p:sp>
      <p:pic>
        <p:nvPicPr>
          <p:cNvPr id="6" name="Picture 5">
            <a:extLst>
              <a:ext uri="{FF2B5EF4-FFF2-40B4-BE49-F238E27FC236}">
                <a16:creationId xmlns:a16="http://schemas.microsoft.com/office/drawing/2014/main" id="{D6AFC32C-8830-8B6C-7DEF-D991B25449FB}"/>
              </a:ext>
            </a:extLst>
          </p:cNvPr>
          <p:cNvPicPr>
            <a:picLocks noChangeAspect="1"/>
          </p:cNvPicPr>
          <p:nvPr/>
        </p:nvPicPr>
        <p:blipFill>
          <a:blip r:embed="rId2"/>
          <a:stretch>
            <a:fillRect/>
          </a:stretch>
        </p:blipFill>
        <p:spPr>
          <a:xfrm>
            <a:off x="9040484" y="1872824"/>
            <a:ext cx="2715228" cy="4087679"/>
          </a:xfrm>
          <a:prstGeom prst="rect">
            <a:avLst/>
          </a:prstGeom>
          <a:ln w="28575">
            <a:solidFill>
              <a:srgbClr val="548235"/>
            </a:solidFill>
          </a:ln>
        </p:spPr>
      </p:pic>
      <p:pic>
        <p:nvPicPr>
          <p:cNvPr id="9" name="Picture 8">
            <a:extLst>
              <a:ext uri="{FF2B5EF4-FFF2-40B4-BE49-F238E27FC236}">
                <a16:creationId xmlns:a16="http://schemas.microsoft.com/office/drawing/2014/main" id="{C435CDCE-25FD-C15F-8CF9-8009F52D36A8}"/>
              </a:ext>
            </a:extLst>
          </p:cNvPr>
          <p:cNvPicPr>
            <a:picLocks noChangeAspect="1"/>
          </p:cNvPicPr>
          <p:nvPr/>
        </p:nvPicPr>
        <p:blipFill>
          <a:blip r:embed="rId3"/>
          <a:stretch>
            <a:fillRect/>
          </a:stretch>
        </p:blipFill>
        <p:spPr>
          <a:xfrm>
            <a:off x="7686106" y="2444666"/>
            <a:ext cx="3043095" cy="4195783"/>
          </a:xfrm>
          <a:prstGeom prst="rect">
            <a:avLst/>
          </a:prstGeom>
          <a:ln w="28575">
            <a:solidFill>
              <a:srgbClr val="548235"/>
            </a:solidFill>
          </a:ln>
        </p:spPr>
      </p:pic>
    </p:spTree>
    <p:extLst>
      <p:ext uri="{BB962C8B-B14F-4D97-AF65-F5344CB8AC3E}">
        <p14:creationId xmlns:p14="http://schemas.microsoft.com/office/powerpoint/2010/main" val="106077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32BCC832-3E7F-FB33-A29D-85E61A0563EA}"/>
              </a:ext>
            </a:extLst>
          </p:cNvPr>
          <p:cNvSpPr>
            <a:spLocks noGrp="1"/>
          </p:cNvSpPr>
          <p:nvPr>
            <p:ph type="title"/>
          </p:nvPr>
        </p:nvSpPr>
        <p:spPr>
          <a:xfrm>
            <a:off x="838200" y="365125"/>
            <a:ext cx="10515600" cy="1325563"/>
          </a:xfrm>
        </p:spPr>
        <p:txBody>
          <a:bodyPr>
            <a:normAutofit/>
          </a:bodyPr>
          <a:lstStyle/>
          <a:p>
            <a:r>
              <a:rPr lang="en-US" sz="3200" b="1" u="sng" dirty="0"/>
              <a:t>Remember – it all comes back to:</a:t>
            </a:r>
          </a:p>
        </p:txBody>
      </p:sp>
      <p:sp>
        <p:nvSpPr>
          <p:cNvPr id="2" name="Rectangle 1">
            <a:extLst>
              <a:ext uri="{FF2B5EF4-FFF2-40B4-BE49-F238E27FC236}">
                <a16:creationId xmlns:a16="http://schemas.microsoft.com/office/drawing/2014/main" id="{BA8AFA3C-D5AD-6DC0-EC03-18B555412212}"/>
              </a:ext>
            </a:extLst>
          </p:cNvPr>
          <p:cNvSpPr/>
          <p:nvPr/>
        </p:nvSpPr>
        <p:spPr>
          <a:xfrm>
            <a:off x="1981200" y="2767280"/>
            <a:ext cx="8229599" cy="1323439"/>
          </a:xfrm>
          <a:prstGeom prst="rect">
            <a:avLst/>
          </a:prstGeom>
          <a:noFill/>
        </p:spPr>
        <p:txBody>
          <a:bodyPr wrap="square" lIns="91440" tIns="45720" rIns="91440" bIns="45720">
            <a:spAutoFit/>
          </a:bodyPr>
          <a:lstStyle/>
          <a:p>
            <a:pPr algn="ctr"/>
            <a:r>
              <a:rPr lang="en-US" sz="8000" b="1" cap="none" spc="0" dirty="0">
                <a:ln w="12700">
                  <a:solidFill>
                    <a:schemeClr val="accent3">
                      <a:lumMod val="50000"/>
                    </a:schemeClr>
                  </a:solidFill>
                  <a:prstDash val="solid"/>
                </a:ln>
                <a:solidFill>
                  <a:srgbClr val="548235"/>
                </a:solidFill>
                <a:effectLst>
                  <a:outerShdw blurRad="60007" dist="200025" dir="15000000" sy="30000" kx="-1800000" algn="bl" rotWithShape="0">
                    <a:prstClr val="black">
                      <a:alpha val="32000"/>
                    </a:prstClr>
                  </a:outerShdw>
                </a:effectLst>
              </a:rPr>
              <a:t>COMMUNICATION</a:t>
            </a:r>
          </a:p>
        </p:txBody>
      </p:sp>
    </p:spTree>
    <p:extLst>
      <p:ext uri="{BB962C8B-B14F-4D97-AF65-F5344CB8AC3E}">
        <p14:creationId xmlns:p14="http://schemas.microsoft.com/office/powerpoint/2010/main" val="1348757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32BCC832-3E7F-FB33-A29D-85E61A0563EA}"/>
              </a:ext>
            </a:extLst>
          </p:cNvPr>
          <p:cNvSpPr>
            <a:spLocks noGrp="1"/>
          </p:cNvSpPr>
          <p:nvPr>
            <p:ph type="title"/>
          </p:nvPr>
        </p:nvSpPr>
        <p:spPr>
          <a:xfrm>
            <a:off x="838200" y="365125"/>
            <a:ext cx="10515600" cy="1325563"/>
          </a:xfrm>
        </p:spPr>
        <p:txBody>
          <a:bodyPr>
            <a:normAutofit/>
          </a:bodyPr>
          <a:lstStyle/>
          <a:p>
            <a:r>
              <a:rPr lang="en-US" sz="3200" b="1" u="sng" dirty="0"/>
              <a:t>What are consultants and why do we have to coordinate them?</a:t>
            </a:r>
          </a:p>
        </p:txBody>
      </p:sp>
      <p:sp>
        <p:nvSpPr>
          <p:cNvPr id="7" name="Content Placeholder 4">
            <a:extLst>
              <a:ext uri="{FF2B5EF4-FFF2-40B4-BE49-F238E27FC236}">
                <a16:creationId xmlns:a16="http://schemas.microsoft.com/office/drawing/2014/main" id="{AFD65093-6F8A-8827-19D2-B07E56DBB47A}"/>
              </a:ext>
            </a:extLst>
          </p:cNvPr>
          <p:cNvSpPr txBox="1">
            <a:spLocks/>
          </p:cNvSpPr>
          <p:nvPr/>
        </p:nvSpPr>
        <p:spPr>
          <a:xfrm>
            <a:off x="838200" y="1690687"/>
            <a:ext cx="10515600" cy="3864724"/>
          </a:xfrm>
          <a:prstGeom prst="rect">
            <a:avLst/>
          </a:prstGeom>
        </p:spPr>
        <p:txBody>
          <a:bodyPr vert="horz" lIns="91440" tIns="45720" rIns="91440" bIns="45720" numCol="3"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Site Consultants</a:t>
            </a:r>
          </a:p>
          <a:p>
            <a:pPr lvl="1"/>
            <a:r>
              <a:rPr lang="en-US" dirty="0"/>
              <a:t>Civil</a:t>
            </a:r>
          </a:p>
          <a:p>
            <a:pPr lvl="1"/>
            <a:r>
              <a:rPr lang="en-US" dirty="0"/>
              <a:t>Landscape architects</a:t>
            </a:r>
          </a:p>
          <a:p>
            <a:pPr lvl="1"/>
            <a:r>
              <a:rPr lang="en-US" dirty="0"/>
              <a:t>Geotech</a:t>
            </a:r>
          </a:p>
          <a:p>
            <a:pPr lvl="1"/>
            <a:r>
              <a:rPr lang="en-US" dirty="0"/>
              <a:t>Dry utility services</a:t>
            </a:r>
          </a:p>
          <a:p>
            <a:pPr marL="0" indent="0">
              <a:buNone/>
            </a:pPr>
            <a:endParaRPr lang="en-US" dirty="0"/>
          </a:p>
          <a:p>
            <a:pPr marL="0" indent="0">
              <a:buNone/>
            </a:pPr>
            <a:endParaRPr lang="en-US" dirty="0"/>
          </a:p>
          <a:p>
            <a:pPr marL="0" indent="0">
              <a:buNone/>
            </a:pPr>
            <a:endParaRPr lang="en-US" dirty="0"/>
          </a:p>
          <a:p>
            <a:r>
              <a:rPr lang="en-US" dirty="0"/>
              <a:t>Building/ Systems Engineers</a:t>
            </a:r>
          </a:p>
          <a:p>
            <a:pPr lvl="1"/>
            <a:r>
              <a:rPr lang="en-US" dirty="0"/>
              <a:t>Mechanical</a:t>
            </a:r>
          </a:p>
          <a:p>
            <a:pPr lvl="1"/>
            <a:r>
              <a:rPr lang="en-US" dirty="0"/>
              <a:t>Plumbing</a:t>
            </a:r>
          </a:p>
          <a:p>
            <a:pPr lvl="1"/>
            <a:r>
              <a:rPr lang="en-US" dirty="0"/>
              <a:t>Electrical</a:t>
            </a:r>
          </a:p>
          <a:p>
            <a:pPr lvl="1"/>
            <a:r>
              <a:rPr lang="en-US" dirty="0"/>
              <a:t>Structural</a:t>
            </a:r>
          </a:p>
          <a:p>
            <a:pPr lvl="1"/>
            <a:r>
              <a:rPr lang="en-US" dirty="0"/>
              <a:t>Fire protection</a:t>
            </a:r>
          </a:p>
          <a:p>
            <a:pPr lvl="1"/>
            <a:endParaRPr lang="en-US" dirty="0"/>
          </a:p>
          <a:p>
            <a:pPr marL="457200" lvl="1" indent="0">
              <a:buNone/>
            </a:pPr>
            <a:endParaRPr lang="en-US" dirty="0"/>
          </a:p>
          <a:p>
            <a:r>
              <a:rPr lang="en-US" dirty="0"/>
              <a:t>Specialties</a:t>
            </a:r>
          </a:p>
          <a:p>
            <a:pPr lvl="1"/>
            <a:r>
              <a:rPr lang="en-US" dirty="0"/>
              <a:t>Interior Designers </a:t>
            </a:r>
          </a:p>
          <a:p>
            <a:pPr lvl="1"/>
            <a:r>
              <a:rPr lang="en-US" dirty="0"/>
              <a:t>Building Envelope</a:t>
            </a:r>
          </a:p>
          <a:p>
            <a:pPr lvl="1"/>
            <a:r>
              <a:rPr lang="en-US" dirty="0"/>
              <a:t>Accessibility</a:t>
            </a:r>
          </a:p>
          <a:p>
            <a:pPr lvl="1"/>
            <a:r>
              <a:rPr lang="en-US" dirty="0"/>
              <a:t>Acoustic</a:t>
            </a:r>
          </a:p>
          <a:p>
            <a:pPr lvl="1"/>
            <a:r>
              <a:rPr lang="en-US" dirty="0"/>
              <a:t>Pre-cast structures</a:t>
            </a:r>
          </a:p>
          <a:p>
            <a:pPr lvl="1"/>
            <a:r>
              <a:rPr lang="en-US" dirty="0"/>
              <a:t>Signage</a:t>
            </a:r>
          </a:p>
          <a:p>
            <a:pPr lvl="1"/>
            <a:r>
              <a:rPr lang="en-US" dirty="0"/>
              <a:t>Pool and spa</a:t>
            </a:r>
          </a:p>
          <a:p>
            <a:endParaRPr lang="en-US" dirty="0"/>
          </a:p>
        </p:txBody>
      </p:sp>
      <p:sp>
        <p:nvSpPr>
          <p:cNvPr id="10" name="Arrow: Right 9">
            <a:extLst>
              <a:ext uri="{FF2B5EF4-FFF2-40B4-BE49-F238E27FC236}">
                <a16:creationId xmlns:a16="http://schemas.microsoft.com/office/drawing/2014/main" id="{0BCF5279-CFFA-D38D-209B-E845014BC763}"/>
              </a:ext>
            </a:extLst>
          </p:cNvPr>
          <p:cNvSpPr/>
          <p:nvPr/>
        </p:nvSpPr>
        <p:spPr>
          <a:xfrm rot="5400000">
            <a:off x="1408157" y="3917266"/>
            <a:ext cx="875793" cy="43123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774AC67-7247-983A-12CC-5DC038169299}"/>
              </a:ext>
            </a:extLst>
          </p:cNvPr>
          <p:cNvSpPr txBox="1"/>
          <p:nvPr/>
        </p:nvSpPr>
        <p:spPr>
          <a:xfrm>
            <a:off x="1630438" y="4616930"/>
            <a:ext cx="2518913" cy="646331"/>
          </a:xfrm>
          <a:prstGeom prst="rect">
            <a:avLst/>
          </a:prstGeom>
          <a:noFill/>
        </p:spPr>
        <p:txBody>
          <a:bodyPr wrap="square" rtlCol="0">
            <a:spAutoFit/>
          </a:bodyPr>
          <a:lstStyle/>
          <a:p>
            <a:r>
              <a:rPr lang="en-US" dirty="0"/>
              <a:t>Often contracted directly with Owner/ developer</a:t>
            </a:r>
          </a:p>
        </p:txBody>
      </p:sp>
      <p:sp>
        <p:nvSpPr>
          <p:cNvPr id="12" name="TextBox 11">
            <a:extLst>
              <a:ext uri="{FF2B5EF4-FFF2-40B4-BE49-F238E27FC236}">
                <a16:creationId xmlns:a16="http://schemas.microsoft.com/office/drawing/2014/main" id="{40EE3C91-72EE-C343-7FC5-FD474A118290}"/>
              </a:ext>
            </a:extLst>
          </p:cNvPr>
          <p:cNvSpPr txBox="1"/>
          <p:nvPr/>
        </p:nvSpPr>
        <p:spPr>
          <a:xfrm>
            <a:off x="5141568" y="5257236"/>
            <a:ext cx="2518913" cy="646331"/>
          </a:xfrm>
          <a:prstGeom prst="rect">
            <a:avLst/>
          </a:prstGeom>
          <a:noFill/>
        </p:spPr>
        <p:txBody>
          <a:bodyPr wrap="square" rtlCol="0">
            <a:spAutoFit/>
          </a:bodyPr>
          <a:lstStyle/>
          <a:p>
            <a:r>
              <a:rPr lang="en-US" dirty="0"/>
              <a:t>Typically contracted within architect scope</a:t>
            </a:r>
          </a:p>
        </p:txBody>
      </p:sp>
      <p:sp>
        <p:nvSpPr>
          <p:cNvPr id="13" name="Arrow: Right 12">
            <a:extLst>
              <a:ext uri="{FF2B5EF4-FFF2-40B4-BE49-F238E27FC236}">
                <a16:creationId xmlns:a16="http://schemas.microsoft.com/office/drawing/2014/main" id="{F754724C-3760-6387-09C3-68BD0675F4C9}"/>
              </a:ext>
            </a:extLst>
          </p:cNvPr>
          <p:cNvSpPr/>
          <p:nvPr/>
        </p:nvSpPr>
        <p:spPr>
          <a:xfrm rot="5400000">
            <a:off x="4919287" y="4678327"/>
            <a:ext cx="875793" cy="43123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2D3A091-70DE-38B3-8F47-AE39522B5F9C}"/>
              </a:ext>
            </a:extLst>
          </p:cNvPr>
          <p:cNvSpPr txBox="1"/>
          <p:nvPr/>
        </p:nvSpPr>
        <p:spPr>
          <a:xfrm>
            <a:off x="8247684" y="5769735"/>
            <a:ext cx="2518913" cy="369332"/>
          </a:xfrm>
          <a:prstGeom prst="rect">
            <a:avLst/>
          </a:prstGeom>
          <a:noFill/>
        </p:spPr>
        <p:txBody>
          <a:bodyPr wrap="square" rtlCol="0">
            <a:spAutoFit/>
          </a:bodyPr>
          <a:lstStyle/>
          <a:p>
            <a:r>
              <a:rPr lang="en-US" dirty="0"/>
              <a:t>Varies on each project</a:t>
            </a:r>
          </a:p>
        </p:txBody>
      </p:sp>
      <p:sp>
        <p:nvSpPr>
          <p:cNvPr id="15" name="Arrow: Right 14">
            <a:extLst>
              <a:ext uri="{FF2B5EF4-FFF2-40B4-BE49-F238E27FC236}">
                <a16:creationId xmlns:a16="http://schemas.microsoft.com/office/drawing/2014/main" id="{3B34992D-EEB0-60B1-FF96-22A384569EC3}"/>
              </a:ext>
            </a:extLst>
          </p:cNvPr>
          <p:cNvSpPr/>
          <p:nvPr/>
        </p:nvSpPr>
        <p:spPr>
          <a:xfrm rot="5400000">
            <a:off x="8025403" y="5116223"/>
            <a:ext cx="875793" cy="43123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509DC8A-F831-1A23-7583-CFBC5FB17B27}"/>
              </a:ext>
            </a:extLst>
          </p:cNvPr>
          <p:cNvSpPr/>
          <p:nvPr/>
        </p:nvSpPr>
        <p:spPr>
          <a:xfrm>
            <a:off x="8151962" y="2501660"/>
            <a:ext cx="2614635" cy="1193325"/>
          </a:xfrm>
          <a:prstGeom prst="rect">
            <a:avLst/>
          </a:prstGeom>
          <a:noFill/>
          <a:ln w="38100">
            <a:solidFill>
              <a:srgbClr val="548235"/>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897EFB8-FCE2-F9E9-C308-EE685E56974D}"/>
              </a:ext>
            </a:extLst>
          </p:cNvPr>
          <p:cNvSpPr/>
          <p:nvPr/>
        </p:nvSpPr>
        <p:spPr>
          <a:xfrm>
            <a:off x="8151962" y="3761117"/>
            <a:ext cx="2708695" cy="1132824"/>
          </a:xfrm>
          <a:prstGeom prst="rect">
            <a:avLst/>
          </a:prstGeom>
          <a:noFill/>
          <a:ln w="38100">
            <a:solidFill>
              <a:srgbClr val="548235"/>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272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2000"/>
                                        <p:tgtEl>
                                          <p:spTgt spid="3"/>
                                        </p:tgtEl>
                                      </p:cBhvr>
                                    </p:animEffect>
                                    <p:anim calcmode="lin" valueType="num">
                                      <p:cBhvr>
                                        <p:cTn id="43" dur="2000" fill="hold"/>
                                        <p:tgtEl>
                                          <p:spTgt spid="3"/>
                                        </p:tgtEl>
                                        <p:attrNameLst>
                                          <p:attrName>ppt_w</p:attrName>
                                        </p:attrNameLst>
                                      </p:cBhvr>
                                      <p:tavLst>
                                        <p:tav tm="0" fmla="#ppt_w*sin(2.5*pi*$)">
                                          <p:val>
                                            <p:fltVal val="0"/>
                                          </p:val>
                                        </p:tav>
                                        <p:tav tm="100000">
                                          <p:val>
                                            <p:fltVal val="1"/>
                                          </p:val>
                                        </p:tav>
                                      </p:tavLst>
                                    </p:anim>
                                    <p:anim calcmode="lin" valueType="num">
                                      <p:cBhvr>
                                        <p:cTn id="44"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animBg="1"/>
      <p:bldP spid="14" grpId="0"/>
      <p:bldP spid="15" grpId="0" animBg="1"/>
      <p:bldP spid="2"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32BCC832-3E7F-FB33-A29D-85E61A0563EA}"/>
              </a:ext>
            </a:extLst>
          </p:cNvPr>
          <p:cNvSpPr>
            <a:spLocks noGrp="1"/>
          </p:cNvSpPr>
          <p:nvPr>
            <p:ph type="title"/>
          </p:nvPr>
        </p:nvSpPr>
        <p:spPr>
          <a:xfrm>
            <a:off x="838200" y="365125"/>
            <a:ext cx="10515600" cy="1325563"/>
          </a:xfrm>
        </p:spPr>
        <p:txBody>
          <a:bodyPr>
            <a:normAutofit/>
          </a:bodyPr>
          <a:lstStyle/>
          <a:p>
            <a:r>
              <a:rPr lang="en-US" sz="3200" b="1" u="sng" dirty="0"/>
              <a:t>What are consultants and why do we have to coordinate them?</a:t>
            </a:r>
          </a:p>
        </p:txBody>
      </p:sp>
      <p:sp>
        <p:nvSpPr>
          <p:cNvPr id="7" name="Content Placeholder 4">
            <a:extLst>
              <a:ext uri="{FF2B5EF4-FFF2-40B4-BE49-F238E27FC236}">
                <a16:creationId xmlns:a16="http://schemas.microsoft.com/office/drawing/2014/main" id="{AFD65093-6F8A-8827-19D2-B07E56DBB47A}"/>
              </a:ext>
            </a:extLst>
          </p:cNvPr>
          <p:cNvSpPr txBox="1">
            <a:spLocks/>
          </p:cNvSpPr>
          <p:nvPr/>
        </p:nvSpPr>
        <p:spPr>
          <a:xfrm>
            <a:off x="838200" y="1690687"/>
            <a:ext cx="10515600" cy="3864724"/>
          </a:xfrm>
          <a:prstGeom prst="rect">
            <a:avLst/>
          </a:prstGeom>
        </p:spPr>
        <p:txBody>
          <a:bodyPr vert="horz" lIns="91440" tIns="45720" rIns="91440" bIns="45720" numCol="3"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Site Consultants</a:t>
            </a:r>
          </a:p>
          <a:p>
            <a:pPr lvl="1"/>
            <a:r>
              <a:rPr lang="en-US" dirty="0"/>
              <a:t>Work early in the process</a:t>
            </a:r>
          </a:p>
          <a:p>
            <a:pPr lvl="1"/>
            <a:r>
              <a:rPr lang="en-US" dirty="0"/>
              <a:t>Help get through entitlements, continue working through CDs</a:t>
            </a:r>
          </a:p>
          <a:p>
            <a:pPr lvl="1"/>
            <a:r>
              <a:rPr lang="en-US" dirty="0"/>
              <a:t>Often have their own permitting process</a:t>
            </a:r>
          </a:p>
          <a:p>
            <a:endParaRPr lang="en-US" dirty="0"/>
          </a:p>
          <a:p>
            <a:r>
              <a:rPr lang="en-US" dirty="0"/>
              <a:t>Building/ Systems Engineers</a:t>
            </a:r>
          </a:p>
          <a:p>
            <a:pPr lvl="1"/>
            <a:r>
              <a:rPr lang="en-US" dirty="0"/>
              <a:t>Brought on during Design Development</a:t>
            </a:r>
          </a:p>
          <a:p>
            <a:pPr lvl="1"/>
            <a:r>
              <a:rPr lang="en-US" dirty="0"/>
              <a:t>Engineered design required for permitting</a:t>
            </a:r>
          </a:p>
          <a:p>
            <a:pPr marL="457200" lvl="1" indent="0">
              <a:buNone/>
            </a:pPr>
            <a:endParaRPr lang="en-US" dirty="0"/>
          </a:p>
          <a:p>
            <a:pPr marL="457200" lvl="1" indent="0">
              <a:buNone/>
            </a:pPr>
            <a:endParaRPr lang="en-US" dirty="0"/>
          </a:p>
          <a:p>
            <a:pPr marL="457200" lvl="1" indent="0">
              <a:buNone/>
            </a:pPr>
            <a:endParaRPr lang="en-US" dirty="0"/>
          </a:p>
          <a:p>
            <a:r>
              <a:rPr lang="en-US" dirty="0"/>
              <a:t>Specialties</a:t>
            </a:r>
          </a:p>
          <a:p>
            <a:pPr lvl="1"/>
            <a:r>
              <a:rPr lang="en-US" dirty="0"/>
              <a:t>Typically, not required for permitting unless City stipulates it</a:t>
            </a:r>
          </a:p>
          <a:p>
            <a:pPr lvl="1"/>
            <a:r>
              <a:rPr lang="en-US" dirty="0"/>
              <a:t>Is often included as “Deferred Submittal” and/ or “Separate Permit” work</a:t>
            </a:r>
          </a:p>
          <a:p>
            <a:endParaRPr lang="en-US" dirty="0"/>
          </a:p>
        </p:txBody>
      </p:sp>
    </p:spTree>
    <p:extLst>
      <p:ext uri="{BB962C8B-B14F-4D97-AF65-F5344CB8AC3E}">
        <p14:creationId xmlns:p14="http://schemas.microsoft.com/office/powerpoint/2010/main" val="1481312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32BCC832-3E7F-FB33-A29D-85E61A0563EA}"/>
              </a:ext>
            </a:extLst>
          </p:cNvPr>
          <p:cNvSpPr>
            <a:spLocks noGrp="1"/>
          </p:cNvSpPr>
          <p:nvPr>
            <p:ph type="title"/>
          </p:nvPr>
        </p:nvSpPr>
        <p:spPr>
          <a:xfrm>
            <a:off x="838200" y="365125"/>
            <a:ext cx="10515600" cy="1325563"/>
          </a:xfrm>
        </p:spPr>
        <p:txBody>
          <a:bodyPr>
            <a:normAutofit/>
          </a:bodyPr>
          <a:lstStyle/>
          <a:p>
            <a:r>
              <a:rPr lang="en-US" sz="3200" b="1" u="sng" dirty="0"/>
              <a:t>What are consultants and why do we have to coordinate them?</a:t>
            </a:r>
          </a:p>
        </p:txBody>
      </p:sp>
      <p:sp>
        <p:nvSpPr>
          <p:cNvPr id="7" name="Content Placeholder 4">
            <a:extLst>
              <a:ext uri="{FF2B5EF4-FFF2-40B4-BE49-F238E27FC236}">
                <a16:creationId xmlns:a16="http://schemas.microsoft.com/office/drawing/2014/main" id="{AFD65093-6F8A-8827-19D2-B07E56DBB47A}"/>
              </a:ext>
            </a:extLst>
          </p:cNvPr>
          <p:cNvSpPr txBox="1">
            <a:spLocks/>
          </p:cNvSpPr>
          <p:nvPr/>
        </p:nvSpPr>
        <p:spPr>
          <a:xfrm>
            <a:off x="838200" y="1690685"/>
            <a:ext cx="10515600" cy="4606598"/>
          </a:xfrm>
          <a:prstGeom prst="rect">
            <a:avLst/>
          </a:prstGeom>
        </p:spPr>
        <p:txBody>
          <a:bodyPr vert="horz" lIns="91440" tIns="45720" rIns="91440" bIns="45720" numCol="3"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Site Consultants</a:t>
            </a:r>
          </a:p>
          <a:p>
            <a:pPr lvl="1"/>
            <a:r>
              <a:rPr lang="en-US" sz="2200" dirty="0"/>
              <a:t>Ensure code compliance of the site and property features</a:t>
            </a:r>
          </a:p>
          <a:p>
            <a:pPr lvl="1"/>
            <a:r>
              <a:rPr lang="en-US" sz="2200" dirty="0"/>
              <a:t>Ensure the building is not interfering with easements, utilities, required drainage</a:t>
            </a:r>
          </a:p>
          <a:p>
            <a:pPr lvl="1"/>
            <a:r>
              <a:rPr lang="en-US" sz="2200" dirty="0"/>
              <a:t>Ensure the site meets City or AHJ standards for planting and hardscape requirements</a:t>
            </a:r>
          </a:p>
          <a:p>
            <a:pPr marL="457200" lvl="1" indent="0">
              <a:buNone/>
            </a:pPr>
            <a:endParaRPr lang="en-US" dirty="0"/>
          </a:p>
          <a:p>
            <a:r>
              <a:rPr lang="en-US" sz="2600" dirty="0"/>
              <a:t>Building/ Systems Engineers</a:t>
            </a:r>
          </a:p>
          <a:p>
            <a:pPr lvl="1"/>
            <a:r>
              <a:rPr lang="en-US" sz="2200" dirty="0"/>
              <a:t>We (architect) are contracted to “get” a permit for construction</a:t>
            </a:r>
          </a:p>
          <a:p>
            <a:pPr lvl="1"/>
            <a:r>
              <a:rPr lang="en-US" sz="2200" dirty="0"/>
              <a:t>We are owners of the contract drawings during the permitting process, this includes engineer’s drawings if they are contracted under us. </a:t>
            </a:r>
          </a:p>
          <a:p>
            <a:pPr lvl="1"/>
            <a:endParaRPr lang="en-US" sz="2200" dirty="0"/>
          </a:p>
          <a:p>
            <a:r>
              <a:rPr lang="en-US" sz="2600" dirty="0"/>
              <a:t>Specialties</a:t>
            </a:r>
          </a:p>
          <a:p>
            <a:pPr lvl="1"/>
            <a:r>
              <a:rPr lang="en-US" sz="2200" dirty="0"/>
              <a:t>Ensure code compliance of spaces or building elements as needed</a:t>
            </a:r>
          </a:p>
          <a:p>
            <a:pPr lvl="1"/>
            <a:r>
              <a:rPr lang="en-US" sz="2200" dirty="0"/>
              <a:t>Coordinate for structural or MPE needs</a:t>
            </a:r>
          </a:p>
          <a:p>
            <a:pPr lvl="1"/>
            <a:r>
              <a:rPr lang="en-US" sz="2200" dirty="0"/>
              <a:t>Review changes to ensure they do not negatively affect the building or it’s function</a:t>
            </a:r>
          </a:p>
          <a:p>
            <a:pPr lvl="1"/>
            <a:endParaRPr lang="en-US" dirty="0"/>
          </a:p>
        </p:txBody>
      </p:sp>
      <p:sp>
        <p:nvSpPr>
          <p:cNvPr id="2" name="Rectangle 1">
            <a:extLst>
              <a:ext uri="{FF2B5EF4-FFF2-40B4-BE49-F238E27FC236}">
                <a16:creationId xmlns:a16="http://schemas.microsoft.com/office/drawing/2014/main" id="{BD963889-56A0-BEB7-C62B-6FE5CD6101F4}"/>
              </a:ext>
            </a:extLst>
          </p:cNvPr>
          <p:cNvSpPr/>
          <p:nvPr/>
        </p:nvSpPr>
        <p:spPr>
          <a:xfrm>
            <a:off x="5106838" y="655608"/>
            <a:ext cx="6107502" cy="707366"/>
          </a:xfrm>
          <a:custGeom>
            <a:avLst/>
            <a:gdLst>
              <a:gd name="connsiteX0" fmla="*/ 0 w 6107502"/>
              <a:gd name="connsiteY0" fmla="*/ 0 h 707366"/>
              <a:gd name="connsiteX1" fmla="*/ 556461 w 6107502"/>
              <a:gd name="connsiteY1" fmla="*/ 0 h 707366"/>
              <a:gd name="connsiteX2" fmla="*/ 1357223 w 6107502"/>
              <a:gd name="connsiteY2" fmla="*/ 0 h 707366"/>
              <a:gd name="connsiteX3" fmla="*/ 1974759 w 6107502"/>
              <a:gd name="connsiteY3" fmla="*/ 0 h 707366"/>
              <a:gd name="connsiteX4" fmla="*/ 2775520 w 6107502"/>
              <a:gd name="connsiteY4" fmla="*/ 0 h 707366"/>
              <a:gd name="connsiteX5" fmla="*/ 3393057 w 6107502"/>
              <a:gd name="connsiteY5" fmla="*/ 0 h 707366"/>
              <a:gd name="connsiteX6" fmla="*/ 4193818 w 6107502"/>
              <a:gd name="connsiteY6" fmla="*/ 0 h 707366"/>
              <a:gd name="connsiteX7" fmla="*/ 4872429 w 6107502"/>
              <a:gd name="connsiteY7" fmla="*/ 0 h 707366"/>
              <a:gd name="connsiteX8" fmla="*/ 6107502 w 6107502"/>
              <a:gd name="connsiteY8" fmla="*/ 0 h 707366"/>
              <a:gd name="connsiteX9" fmla="*/ 6107502 w 6107502"/>
              <a:gd name="connsiteY9" fmla="*/ 367830 h 707366"/>
              <a:gd name="connsiteX10" fmla="*/ 6107502 w 6107502"/>
              <a:gd name="connsiteY10" fmla="*/ 707366 h 707366"/>
              <a:gd name="connsiteX11" fmla="*/ 5367816 w 6107502"/>
              <a:gd name="connsiteY11" fmla="*/ 707366 h 707366"/>
              <a:gd name="connsiteX12" fmla="*/ 4872429 w 6107502"/>
              <a:gd name="connsiteY12" fmla="*/ 707366 h 707366"/>
              <a:gd name="connsiteX13" fmla="*/ 4377043 w 6107502"/>
              <a:gd name="connsiteY13" fmla="*/ 707366 h 707366"/>
              <a:gd name="connsiteX14" fmla="*/ 3637357 w 6107502"/>
              <a:gd name="connsiteY14" fmla="*/ 707366 h 707366"/>
              <a:gd name="connsiteX15" fmla="*/ 2836595 w 6107502"/>
              <a:gd name="connsiteY15" fmla="*/ 707366 h 707366"/>
              <a:gd name="connsiteX16" fmla="*/ 2157984 w 6107502"/>
              <a:gd name="connsiteY16" fmla="*/ 707366 h 707366"/>
              <a:gd name="connsiteX17" fmla="*/ 1540448 w 6107502"/>
              <a:gd name="connsiteY17" fmla="*/ 707366 h 707366"/>
              <a:gd name="connsiteX18" fmla="*/ 983986 w 6107502"/>
              <a:gd name="connsiteY18" fmla="*/ 707366 h 707366"/>
              <a:gd name="connsiteX19" fmla="*/ 0 w 6107502"/>
              <a:gd name="connsiteY19" fmla="*/ 707366 h 707366"/>
              <a:gd name="connsiteX20" fmla="*/ 0 w 6107502"/>
              <a:gd name="connsiteY20" fmla="*/ 353683 h 707366"/>
              <a:gd name="connsiteX21" fmla="*/ 0 w 6107502"/>
              <a:gd name="connsiteY21" fmla="*/ 0 h 707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07502" h="707366" extrusionOk="0">
                <a:moveTo>
                  <a:pt x="0" y="0"/>
                </a:moveTo>
                <a:cubicBezTo>
                  <a:pt x="242923" y="27246"/>
                  <a:pt x="438672" y="-18974"/>
                  <a:pt x="556461" y="0"/>
                </a:cubicBezTo>
                <a:cubicBezTo>
                  <a:pt x="674250" y="18974"/>
                  <a:pt x="1080131" y="-30213"/>
                  <a:pt x="1357223" y="0"/>
                </a:cubicBezTo>
                <a:cubicBezTo>
                  <a:pt x="1634315" y="30213"/>
                  <a:pt x="1745445" y="7333"/>
                  <a:pt x="1974759" y="0"/>
                </a:cubicBezTo>
                <a:cubicBezTo>
                  <a:pt x="2204073" y="-7333"/>
                  <a:pt x="2563506" y="-20629"/>
                  <a:pt x="2775520" y="0"/>
                </a:cubicBezTo>
                <a:cubicBezTo>
                  <a:pt x="2987534" y="20629"/>
                  <a:pt x="3135843" y="8278"/>
                  <a:pt x="3393057" y="0"/>
                </a:cubicBezTo>
                <a:cubicBezTo>
                  <a:pt x="3650271" y="-8278"/>
                  <a:pt x="3984339" y="897"/>
                  <a:pt x="4193818" y="0"/>
                </a:cubicBezTo>
                <a:cubicBezTo>
                  <a:pt x="4403297" y="-897"/>
                  <a:pt x="4616418" y="-3462"/>
                  <a:pt x="4872429" y="0"/>
                </a:cubicBezTo>
                <a:cubicBezTo>
                  <a:pt x="5128440" y="3462"/>
                  <a:pt x="5495653" y="-30625"/>
                  <a:pt x="6107502" y="0"/>
                </a:cubicBezTo>
                <a:cubicBezTo>
                  <a:pt x="6111340" y="133087"/>
                  <a:pt x="6115631" y="269384"/>
                  <a:pt x="6107502" y="367830"/>
                </a:cubicBezTo>
                <a:cubicBezTo>
                  <a:pt x="6099374" y="466276"/>
                  <a:pt x="6112843" y="587408"/>
                  <a:pt x="6107502" y="707366"/>
                </a:cubicBezTo>
                <a:cubicBezTo>
                  <a:pt x="5877747" y="725123"/>
                  <a:pt x="5629219" y="671513"/>
                  <a:pt x="5367816" y="707366"/>
                </a:cubicBezTo>
                <a:cubicBezTo>
                  <a:pt x="5106413" y="743219"/>
                  <a:pt x="5041963" y="726635"/>
                  <a:pt x="4872429" y="707366"/>
                </a:cubicBezTo>
                <a:cubicBezTo>
                  <a:pt x="4702895" y="688097"/>
                  <a:pt x="4537003" y="719004"/>
                  <a:pt x="4377043" y="707366"/>
                </a:cubicBezTo>
                <a:cubicBezTo>
                  <a:pt x="4217083" y="695728"/>
                  <a:pt x="3935831" y="712697"/>
                  <a:pt x="3637357" y="707366"/>
                </a:cubicBezTo>
                <a:cubicBezTo>
                  <a:pt x="3338883" y="702035"/>
                  <a:pt x="3088706" y="700377"/>
                  <a:pt x="2836595" y="707366"/>
                </a:cubicBezTo>
                <a:cubicBezTo>
                  <a:pt x="2584484" y="714355"/>
                  <a:pt x="2355904" y="674508"/>
                  <a:pt x="2157984" y="707366"/>
                </a:cubicBezTo>
                <a:cubicBezTo>
                  <a:pt x="1960064" y="740224"/>
                  <a:pt x="1691731" y="688858"/>
                  <a:pt x="1540448" y="707366"/>
                </a:cubicBezTo>
                <a:cubicBezTo>
                  <a:pt x="1389165" y="725874"/>
                  <a:pt x="1208760" y="715123"/>
                  <a:pt x="983986" y="707366"/>
                </a:cubicBezTo>
                <a:cubicBezTo>
                  <a:pt x="759212" y="699609"/>
                  <a:pt x="361053" y="699637"/>
                  <a:pt x="0" y="707366"/>
                </a:cubicBezTo>
                <a:cubicBezTo>
                  <a:pt x="17156" y="570841"/>
                  <a:pt x="-11465" y="508989"/>
                  <a:pt x="0" y="353683"/>
                </a:cubicBezTo>
                <a:cubicBezTo>
                  <a:pt x="11465" y="198377"/>
                  <a:pt x="7882" y="80920"/>
                  <a:pt x="0" y="0"/>
                </a:cubicBezTo>
                <a:close/>
              </a:path>
            </a:pathLst>
          </a:custGeom>
          <a:noFill/>
          <a:ln w="28575">
            <a:solidFill>
              <a:srgbClr val="548235"/>
            </a:solidFill>
            <a:extLst>
              <a:ext uri="{C807C97D-BFC1-408E-A445-0C87EB9F89A2}">
                <ask:lineSketchStyleProps xmlns:ask="http://schemas.microsoft.com/office/drawing/2018/sketchyshapes" sd="308437881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940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32BCC832-3E7F-FB33-A29D-85E61A0563EA}"/>
              </a:ext>
            </a:extLst>
          </p:cNvPr>
          <p:cNvSpPr>
            <a:spLocks noGrp="1"/>
          </p:cNvSpPr>
          <p:nvPr>
            <p:ph type="title"/>
          </p:nvPr>
        </p:nvSpPr>
        <p:spPr>
          <a:xfrm>
            <a:off x="838200" y="365125"/>
            <a:ext cx="10515600" cy="1325563"/>
          </a:xfrm>
        </p:spPr>
        <p:txBody>
          <a:bodyPr>
            <a:normAutofit/>
          </a:bodyPr>
          <a:lstStyle/>
          <a:p>
            <a:r>
              <a:rPr lang="en-US" sz="3200" b="1" u="sng" dirty="0"/>
              <a:t>How do we coordinate with our consultants?</a:t>
            </a:r>
          </a:p>
        </p:txBody>
      </p:sp>
      <p:sp>
        <p:nvSpPr>
          <p:cNvPr id="2" name="Rectangle 1">
            <a:extLst>
              <a:ext uri="{FF2B5EF4-FFF2-40B4-BE49-F238E27FC236}">
                <a16:creationId xmlns:a16="http://schemas.microsoft.com/office/drawing/2014/main" id="{BA8AFA3C-D5AD-6DC0-EC03-18B555412212}"/>
              </a:ext>
            </a:extLst>
          </p:cNvPr>
          <p:cNvSpPr/>
          <p:nvPr/>
        </p:nvSpPr>
        <p:spPr>
          <a:xfrm>
            <a:off x="1981200" y="2767280"/>
            <a:ext cx="8229599" cy="1323439"/>
          </a:xfrm>
          <a:prstGeom prst="rect">
            <a:avLst/>
          </a:prstGeom>
          <a:noFill/>
        </p:spPr>
        <p:txBody>
          <a:bodyPr wrap="square" lIns="91440" tIns="45720" rIns="91440" bIns="45720">
            <a:spAutoFit/>
          </a:bodyPr>
          <a:lstStyle/>
          <a:p>
            <a:pPr algn="ctr"/>
            <a:r>
              <a:rPr lang="en-US" sz="8000" b="1" cap="none" spc="0" dirty="0">
                <a:ln w="12700">
                  <a:solidFill>
                    <a:schemeClr val="accent3">
                      <a:lumMod val="50000"/>
                    </a:schemeClr>
                  </a:solidFill>
                  <a:prstDash val="solid"/>
                </a:ln>
                <a:solidFill>
                  <a:srgbClr val="548235"/>
                </a:solidFill>
                <a:effectLst>
                  <a:outerShdw blurRad="60007" dist="200025" dir="15000000" sy="30000" kx="-1800000" algn="bl" rotWithShape="0">
                    <a:prstClr val="black">
                      <a:alpha val="32000"/>
                    </a:prstClr>
                  </a:outerShdw>
                </a:effectLst>
              </a:rPr>
              <a:t>COMMUNICATION</a:t>
            </a:r>
          </a:p>
        </p:txBody>
      </p:sp>
    </p:spTree>
    <p:extLst>
      <p:ext uri="{BB962C8B-B14F-4D97-AF65-F5344CB8AC3E}">
        <p14:creationId xmlns:p14="http://schemas.microsoft.com/office/powerpoint/2010/main" val="197182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32BCC832-3E7F-FB33-A29D-85E61A0563EA}"/>
              </a:ext>
            </a:extLst>
          </p:cNvPr>
          <p:cNvSpPr>
            <a:spLocks noGrp="1"/>
          </p:cNvSpPr>
          <p:nvPr>
            <p:ph type="title"/>
          </p:nvPr>
        </p:nvSpPr>
        <p:spPr>
          <a:xfrm>
            <a:off x="838200" y="365125"/>
            <a:ext cx="10515600" cy="1325563"/>
          </a:xfrm>
        </p:spPr>
        <p:txBody>
          <a:bodyPr>
            <a:normAutofit/>
          </a:bodyPr>
          <a:lstStyle/>
          <a:p>
            <a:r>
              <a:rPr lang="en-US" sz="3200" b="1" u="sng" dirty="0"/>
              <a:t>How do we coordinate with our consultants?</a:t>
            </a:r>
          </a:p>
        </p:txBody>
      </p:sp>
      <p:sp>
        <p:nvSpPr>
          <p:cNvPr id="3" name="TextBox 2">
            <a:extLst>
              <a:ext uri="{FF2B5EF4-FFF2-40B4-BE49-F238E27FC236}">
                <a16:creationId xmlns:a16="http://schemas.microsoft.com/office/drawing/2014/main" id="{3A066DB7-2AC6-08AE-CCF1-13D6E40EC5ED}"/>
              </a:ext>
            </a:extLst>
          </p:cNvPr>
          <p:cNvSpPr txBox="1"/>
          <p:nvPr/>
        </p:nvSpPr>
        <p:spPr>
          <a:xfrm>
            <a:off x="8817472" y="1027906"/>
            <a:ext cx="3096164" cy="2462213"/>
          </a:xfrm>
          <a:prstGeom prst="rect">
            <a:avLst/>
          </a:prstGeom>
          <a:noFill/>
          <a:ln w="38100">
            <a:solidFill>
              <a:srgbClr val="548235"/>
            </a:solidFill>
          </a:ln>
        </p:spPr>
        <p:txBody>
          <a:bodyPr wrap="square" rtlCol="0">
            <a:spAutoFit/>
          </a:bodyPr>
          <a:lstStyle/>
          <a:p>
            <a:r>
              <a:rPr lang="en-US" sz="2200" u="sng" dirty="0"/>
              <a:t>Tools for Communication</a:t>
            </a:r>
          </a:p>
          <a:p>
            <a:pPr marL="285750" indent="-285750">
              <a:buFont typeface="Arial" panose="020B0604020202020204" pitchFamily="34" charset="0"/>
              <a:buChar char="•"/>
            </a:pPr>
            <a:r>
              <a:rPr lang="en-US" sz="2200" dirty="0"/>
              <a:t>Design meetings</a:t>
            </a:r>
          </a:p>
          <a:p>
            <a:pPr marL="285750" indent="-285750">
              <a:buFont typeface="Arial" panose="020B0604020202020204" pitchFamily="34" charset="0"/>
              <a:buChar char="•"/>
            </a:pPr>
            <a:r>
              <a:rPr lang="en-US" sz="2200" dirty="0"/>
              <a:t>Emails</a:t>
            </a:r>
          </a:p>
          <a:p>
            <a:pPr marL="285750" indent="-285750">
              <a:buFont typeface="Arial" panose="020B0604020202020204" pitchFamily="34" charset="0"/>
              <a:buChar char="•"/>
            </a:pPr>
            <a:r>
              <a:rPr lang="en-US" sz="2200" dirty="0"/>
              <a:t>Phone calls </a:t>
            </a:r>
          </a:p>
          <a:p>
            <a:pPr marL="285750" indent="-285750">
              <a:buFont typeface="Arial" panose="020B0604020202020204" pitchFamily="34" charset="0"/>
              <a:buChar char="•"/>
            </a:pPr>
            <a:r>
              <a:rPr lang="en-US" sz="2200" dirty="0"/>
              <a:t>Plan mark ups</a:t>
            </a:r>
          </a:p>
          <a:p>
            <a:pPr marL="285750" indent="-285750">
              <a:buFont typeface="Arial" panose="020B0604020202020204" pitchFamily="34" charset="0"/>
              <a:buChar char="•"/>
            </a:pPr>
            <a:r>
              <a:rPr lang="en-US" sz="2200" dirty="0"/>
              <a:t>AutoCAD or Revit backgrounds</a:t>
            </a:r>
          </a:p>
        </p:txBody>
      </p:sp>
      <p:sp>
        <p:nvSpPr>
          <p:cNvPr id="4" name="TextBox 3">
            <a:extLst>
              <a:ext uri="{FF2B5EF4-FFF2-40B4-BE49-F238E27FC236}">
                <a16:creationId xmlns:a16="http://schemas.microsoft.com/office/drawing/2014/main" id="{1EBB9E94-B17C-D00C-B106-D4F8FF1D5CC4}"/>
              </a:ext>
            </a:extLst>
          </p:cNvPr>
          <p:cNvSpPr txBox="1"/>
          <p:nvPr/>
        </p:nvSpPr>
        <p:spPr>
          <a:xfrm>
            <a:off x="838200" y="1520785"/>
            <a:ext cx="6433868" cy="3816429"/>
          </a:xfrm>
          <a:prstGeom prst="rect">
            <a:avLst/>
          </a:prstGeom>
          <a:noFill/>
        </p:spPr>
        <p:txBody>
          <a:bodyPr wrap="square" rtlCol="0">
            <a:spAutoFit/>
          </a:bodyPr>
          <a:lstStyle/>
          <a:p>
            <a:pPr marL="285750" indent="-285750">
              <a:buFont typeface="Arial" panose="020B0604020202020204" pitchFamily="34" charset="0"/>
              <a:buChar char="•"/>
            </a:pPr>
            <a:r>
              <a:rPr lang="en-US" sz="2200" dirty="0"/>
              <a:t>As the architect, we are the head of the design team</a:t>
            </a:r>
          </a:p>
          <a:p>
            <a:pPr marL="285750" indent="-285750">
              <a:buFont typeface="Arial" panose="020B0604020202020204" pitchFamily="34" charset="0"/>
              <a:buChar char="•"/>
            </a:pPr>
            <a:r>
              <a:rPr lang="en-US" sz="2200" dirty="0"/>
              <a:t>Communication with the client and/ or contractor and the design team should always include the architect</a:t>
            </a:r>
          </a:p>
          <a:p>
            <a:pPr marL="285750" indent="-285750">
              <a:buFont typeface="Arial" panose="020B0604020202020204" pitchFamily="34" charset="0"/>
              <a:buChar char="•"/>
            </a:pPr>
            <a:r>
              <a:rPr lang="en-US" sz="2200" dirty="0"/>
              <a:t>This includes conversations where the consultant is not under our contract</a:t>
            </a:r>
          </a:p>
          <a:p>
            <a:pPr marL="742950" lvl="1" indent="-285750">
              <a:buFont typeface="Arial" panose="020B0604020202020204" pitchFamily="34" charset="0"/>
              <a:buChar char="•"/>
            </a:pPr>
            <a:r>
              <a:rPr lang="en-US" sz="2200" dirty="0"/>
              <a:t>Example – civil engineer is asked by contractor to provide more on-site retention. Civil engineer says yes. Architect is not notified and leads to issues due to approved planning requirements from AHJ</a:t>
            </a:r>
          </a:p>
        </p:txBody>
      </p:sp>
      <p:sp>
        <p:nvSpPr>
          <p:cNvPr id="6" name="TextBox 5">
            <a:extLst>
              <a:ext uri="{FF2B5EF4-FFF2-40B4-BE49-F238E27FC236}">
                <a16:creationId xmlns:a16="http://schemas.microsoft.com/office/drawing/2014/main" id="{A97362DF-DD33-5D46-C405-D95677C0C596}"/>
              </a:ext>
            </a:extLst>
          </p:cNvPr>
          <p:cNvSpPr txBox="1"/>
          <p:nvPr/>
        </p:nvSpPr>
        <p:spPr>
          <a:xfrm>
            <a:off x="7607971" y="3827480"/>
            <a:ext cx="4195254" cy="2462213"/>
          </a:xfrm>
          <a:prstGeom prst="rect">
            <a:avLst/>
          </a:prstGeom>
          <a:noFill/>
          <a:ln w="38100" cmpd="sng">
            <a:solidFill>
              <a:srgbClr val="548235"/>
            </a:solidFill>
            <a:prstDash val="solid"/>
          </a:ln>
        </p:spPr>
        <p:txBody>
          <a:bodyPr wrap="square" rtlCol="0">
            <a:spAutoFit/>
          </a:bodyPr>
          <a:lstStyle/>
          <a:p>
            <a:r>
              <a:rPr lang="en-US" sz="2200" u="sng" dirty="0"/>
              <a:t>Set expectations early</a:t>
            </a:r>
          </a:p>
          <a:p>
            <a:pPr marL="285750" indent="-285750">
              <a:buFont typeface="Arial" panose="020B0604020202020204" pitchFamily="34" charset="0"/>
              <a:buChar char="•"/>
            </a:pPr>
            <a:r>
              <a:rPr lang="en-US" sz="2200" dirty="0"/>
              <a:t>Confirm who is point of contact</a:t>
            </a:r>
          </a:p>
          <a:p>
            <a:pPr marL="285750" indent="-285750">
              <a:buFont typeface="Arial" panose="020B0604020202020204" pitchFamily="34" charset="0"/>
              <a:buChar char="•"/>
            </a:pPr>
            <a:r>
              <a:rPr lang="en-US" sz="2200" dirty="0"/>
              <a:t>Set expectations for how often backgrounds will be sent out or received</a:t>
            </a:r>
          </a:p>
          <a:p>
            <a:pPr marL="285750" indent="-285750">
              <a:buFont typeface="Arial" panose="020B0604020202020204" pitchFamily="34" charset="0"/>
              <a:buChar char="•"/>
            </a:pPr>
            <a:r>
              <a:rPr lang="en-US" sz="2200" dirty="0"/>
              <a:t>Include deadlines, schedules or formatting information early on</a:t>
            </a:r>
          </a:p>
        </p:txBody>
      </p:sp>
    </p:spTree>
    <p:extLst>
      <p:ext uri="{BB962C8B-B14F-4D97-AF65-F5344CB8AC3E}">
        <p14:creationId xmlns:p14="http://schemas.microsoft.com/office/powerpoint/2010/main" val="129953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32BCC832-3E7F-FB33-A29D-85E61A0563EA}"/>
              </a:ext>
            </a:extLst>
          </p:cNvPr>
          <p:cNvSpPr>
            <a:spLocks noGrp="1"/>
          </p:cNvSpPr>
          <p:nvPr>
            <p:ph type="title"/>
          </p:nvPr>
        </p:nvSpPr>
        <p:spPr>
          <a:xfrm>
            <a:off x="838200" y="365125"/>
            <a:ext cx="10515600" cy="1325563"/>
          </a:xfrm>
        </p:spPr>
        <p:txBody>
          <a:bodyPr>
            <a:normAutofit/>
          </a:bodyPr>
          <a:lstStyle/>
          <a:p>
            <a:r>
              <a:rPr lang="en-US" sz="3200" b="1" u="sng" dirty="0"/>
              <a:t>Design Meetings</a:t>
            </a:r>
          </a:p>
        </p:txBody>
      </p:sp>
      <p:sp>
        <p:nvSpPr>
          <p:cNvPr id="4" name="TextBox 3">
            <a:extLst>
              <a:ext uri="{FF2B5EF4-FFF2-40B4-BE49-F238E27FC236}">
                <a16:creationId xmlns:a16="http://schemas.microsoft.com/office/drawing/2014/main" id="{1EBB9E94-B17C-D00C-B106-D4F8FF1D5CC4}"/>
              </a:ext>
            </a:extLst>
          </p:cNvPr>
          <p:cNvSpPr txBox="1"/>
          <p:nvPr/>
        </p:nvSpPr>
        <p:spPr>
          <a:xfrm>
            <a:off x="838199" y="1520785"/>
            <a:ext cx="9832675" cy="3477875"/>
          </a:xfrm>
          <a:prstGeom prst="rect">
            <a:avLst/>
          </a:prstGeom>
          <a:noFill/>
        </p:spPr>
        <p:txBody>
          <a:bodyPr wrap="square" rtlCol="0">
            <a:spAutoFit/>
          </a:bodyPr>
          <a:lstStyle/>
          <a:p>
            <a:pPr marL="285750" indent="-285750">
              <a:buFont typeface="Arial" panose="020B0604020202020204" pitchFamily="34" charset="0"/>
              <a:buChar char="•"/>
            </a:pPr>
            <a:r>
              <a:rPr lang="en-US" sz="2200" dirty="0"/>
              <a:t>Typically occur more often at the beginning of a project (Design Development) and less frequently during documentation (Construction Documents)</a:t>
            </a:r>
          </a:p>
          <a:p>
            <a:pPr marL="285750" indent="-285750">
              <a:buFont typeface="Arial" panose="020B0604020202020204" pitchFamily="34" charset="0"/>
              <a:buChar char="•"/>
            </a:pPr>
            <a:r>
              <a:rPr lang="en-US" sz="2200" dirty="0"/>
              <a:t>Limit attendees to two or three (max) ORB team members to avoid high cost and billable hours</a:t>
            </a:r>
          </a:p>
          <a:p>
            <a:pPr marL="285750" indent="-285750">
              <a:buFont typeface="Arial" panose="020B0604020202020204" pitchFamily="34" charset="0"/>
              <a:buChar char="•"/>
            </a:pPr>
            <a:r>
              <a:rPr lang="en-US" sz="2200" dirty="0"/>
              <a:t>If there are several areas of the building to cover, consider staggering the consultants to limit how much time they need to commit to. </a:t>
            </a:r>
          </a:p>
          <a:p>
            <a:pPr marL="285750" indent="-285750">
              <a:buFont typeface="Arial" panose="020B0604020202020204" pitchFamily="34" charset="0"/>
              <a:buChar char="•"/>
            </a:pPr>
            <a:r>
              <a:rPr lang="en-US" sz="2200" dirty="0"/>
              <a:t>Set agendas for your meetings, take notes and circulate notes afterwards</a:t>
            </a:r>
          </a:p>
          <a:p>
            <a:pPr marL="285750" indent="-285750">
              <a:buFont typeface="Arial" panose="020B0604020202020204" pitchFamily="34" charset="0"/>
              <a:buChar char="•"/>
            </a:pPr>
            <a:r>
              <a:rPr lang="en-US" sz="2200" dirty="0"/>
              <a:t>Also consider if the coordination needs to include the Owner and/ or Contractor or if it should be an internal meeting</a:t>
            </a:r>
          </a:p>
          <a:p>
            <a:pPr marL="285750" indent="-285750">
              <a:buFont typeface="Arial" panose="020B0604020202020204" pitchFamily="34" charset="0"/>
              <a:buChar char="•"/>
            </a:pPr>
            <a:r>
              <a:rPr lang="en-US" sz="2200" dirty="0"/>
              <a:t>Remember to also ask, is this something that could be an email or a phone call?</a:t>
            </a:r>
          </a:p>
        </p:txBody>
      </p:sp>
    </p:spTree>
    <p:extLst>
      <p:ext uri="{BB962C8B-B14F-4D97-AF65-F5344CB8AC3E}">
        <p14:creationId xmlns:p14="http://schemas.microsoft.com/office/powerpoint/2010/main" val="2196496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32BCC832-3E7F-FB33-A29D-85E61A0563EA}"/>
              </a:ext>
            </a:extLst>
          </p:cNvPr>
          <p:cNvSpPr>
            <a:spLocks noGrp="1"/>
          </p:cNvSpPr>
          <p:nvPr>
            <p:ph type="title"/>
          </p:nvPr>
        </p:nvSpPr>
        <p:spPr>
          <a:xfrm>
            <a:off x="838200" y="365125"/>
            <a:ext cx="10515600" cy="1325563"/>
          </a:xfrm>
        </p:spPr>
        <p:txBody>
          <a:bodyPr>
            <a:normAutofit/>
          </a:bodyPr>
          <a:lstStyle/>
          <a:p>
            <a:r>
              <a:rPr lang="en-US" sz="3200" b="1" u="sng" dirty="0"/>
              <a:t>Emails and phone calls</a:t>
            </a:r>
          </a:p>
        </p:txBody>
      </p:sp>
      <p:sp>
        <p:nvSpPr>
          <p:cNvPr id="4" name="TextBox 3">
            <a:extLst>
              <a:ext uri="{FF2B5EF4-FFF2-40B4-BE49-F238E27FC236}">
                <a16:creationId xmlns:a16="http://schemas.microsoft.com/office/drawing/2014/main" id="{1EBB9E94-B17C-D00C-B106-D4F8FF1D5CC4}"/>
              </a:ext>
            </a:extLst>
          </p:cNvPr>
          <p:cNvSpPr txBox="1"/>
          <p:nvPr/>
        </p:nvSpPr>
        <p:spPr>
          <a:xfrm>
            <a:off x="838200" y="1434521"/>
            <a:ext cx="10515600" cy="4739759"/>
          </a:xfrm>
          <a:prstGeom prst="rect">
            <a:avLst/>
          </a:prstGeom>
          <a:noFill/>
        </p:spPr>
        <p:txBody>
          <a:bodyPr wrap="square" rtlCol="0">
            <a:spAutoFit/>
          </a:bodyPr>
          <a:lstStyle/>
          <a:p>
            <a:pPr marL="285750" indent="-285750">
              <a:buFont typeface="Arial" panose="020B0604020202020204" pitchFamily="34" charset="0"/>
              <a:buChar char="•"/>
            </a:pPr>
            <a:r>
              <a:rPr lang="en-US" sz="2000" dirty="0"/>
              <a:t>Using email is an effective way of communicating, as long as consultants are responsive. </a:t>
            </a:r>
          </a:p>
          <a:p>
            <a:pPr marL="742950" lvl="1" indent="-285750">
              <a:buFont typeface="Arial" panose="020B0604020202020204" pitchFamily="34" charset="0"/>
              <a:buChar char="•"/>
            </a:pPr>
            <a:r>
              <a:rPr lang="en-US" sz="2000" dirty="0"/>
              <a:t>A good thing to remember about emails, especially when you’re frustrated: “Is this something I want read aloud in a court of law?” </a:t>
            </a:r>
          </a:p>
          <a:p>
            <a:pPr marL="742950" lvl="1" indent="-285750">
              <a:buFont typeface="Arial" panose="020B0604020202020204" pitchFamily="34" charset="0"/>
              <a:buChar char="•"/>
            </a:pPr>
            <a:r>
              <a:rPr lang="en-US" sz="2000" dirty="0"/>
              <a:t>Be mindful of what you put out there as jokes or sarcasm can be misconstrued easily. </a:t>
            </a:r>
          </a:p>
          <a:p>
            <a:pPr marL="285750" indent="-285750">
              <a:buFont typeface="Arial" panose="020B0604020202020204" pitchFamily="34" charset="0"/>
              <a:buChar char="•"/>
            </a:pPr>
            <a:r>
              <a:rPr lang="en-US" sz="2000" dirty="0"/>
              <a:t>Sometimes, you will run into a consultant who does not respond to emails. </a:t>
            </a:r>
          </a:p>
          <a:p>
            <a:pPr marL="742950" lvl="1" indent="-285750">
              <a:buFont typeface="Arial" panose="020B0604020202020204" pitchFamily="34" charset="0"/>
              <a:buChar char="•"/>
            </a:pPr>
            <a:r>
              <a:rPr lang="en-US" sz="2000" dirty="0"/>
              <a:t>When you have sent an email (or two) and still haven’t gotten an answer, pick up the phone and call. If they are unavailable, leave a message. </a:t>
            </a:r>
          </a:p>
          <a:p>
            <a:pPr marL="285750" indent="-285750">
              <a:buFont typeface="Arial" panose="020B0604020202020204" pitchFamily="34" charset="0"/>
              <a:buChar char="•"/>
            </a:pPr>
            <a:r>
              <a:rPr lang="en-US" sz="2000" dirty="0"/>
              <a:t>If you still don’t hear back from them, reach out to the main office line and request to speak to an office manager or supervisor to see if there is an illness, family emergency or vacation that is causing the lack of communication. </a:t>
            </a:r>
          </a:p>
          <a:p>
            <a:pPr marL="742950" lvl="1" indent="-285750">
              <a:buFont typeface="Arial" panose="020B0604020202020204" pitchFamily="34" charset="0"/>
              <a:buChar char="•"/>
            </a:pPr>
            <a:r>
              <a:rPr lang="en-US" sz="2000" dirty="0"/>
              <a:t>If one of those items is the case, ask if there is someone else to discuss the project and get what you need. </a:t>
            </a:r>
          </a:p>
          <a:p>
            <a:pPr marL="742950" lvl="1" indent="-285750">
              <a:buFont typeface="Arial" panose="020B0604020202020204" pitchFamily="34" charset="0"/>
              <a:buChar char="•"/>
            </a:pPr>
            <a:r>
              <a:rPr lang="en-US" sz="2000" dirty="0"/>
              <a:t>If it is not, and your consultant is simply not responding, escalate the issue to your Project Manager so they can take steps to remedy the situation. </a:t>
            </a:r>
          </a:p>
          <a:p>
            <a:pPr marL="285750" indent="-285750">
              <a:buFont typeface="Arial" panose="020B0604020202020204" pitchFamily="34" charset="0"/>
              <a:buChar char="•"/>
            </a:pPr>
            <a:endParaRPr lang="en-US" sz="2200" dirty="0"/>
          </a:p>
        </p:txBody>
      </p:sp>
    </p:spTree>
    <p:extLst>
      <p:ext uri="{BB962C8B-B14F-4D97-AF65-F5344CB8AC3E}">
        <p14:creationId xmlns:p14="http://schemas.microsoft.com/office/powerpoint/2010/main" val="472930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32BCC832-3E7F-FB33-A29D-85E61A0563EA}"/>
              </a:ext>
            </a:extLst>
          </p:cNvPr>
          <p:cNvSpPr>
            <a:spLocks noGrp="1"/>
          </p:cNvSpPr>
          <p:nvPr>
            <p:ph type="title"/>
          </p:nvPr>
        </p:nvSpPr>
        <p:spPr>
          <a:xfrm>
            <a:off x="838200" y="365125"/>
            <a:ext cx="10515600" cy="1325563"/>
          </a:xfrm>
        </p:spPr>
        <p:txBody>
          <a:bodyPr>
            <a:normAutofit/>
          </a:bodyPr>
          <a:lstStyle/>
          <a:p>
            <a:r>
              <a:rPr lang="en-US" sz="3200" b="1" u="sng" dirty="0"/>
              <a:t>Plan mark ups</a:t>
            </a:r>
          </a:p>
        </p:txBody>
      </p:sp>
      <p:sp>
        <p:nvSpPr>
          <p:cNvPr id="4" name="TextBox 3">
            <a:extLst>
              <a:ext uri="{FF2B5EF4-FFF2-40B4-BE49-F238E27FC236}">
                <a16:creationId xmlns:a16="http://schemas.microsoft.com/office/drawing/2014/main" id="{1EBB9E94-B17C-D00C-B106-D4F8FF1D5CC4}"/>
              </a:ext>
            </a:extLst>
          </p:cNvPr>
          <p:cNvSpPr txBox="1"/>
          <p:nvPr/>
        </p:nvSpPr>
        <p:spPr>
          <a:xfrm>
            <a:off x="838200" y="1434521"/>
            <a:ext cx="105156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is maybe the most time-consuming task, but often the one that can solve many problems before they become problems. </a:t>
            </a:r>
          </a:p>
          <a:p>
            <a:pPr marL="285750" indent="-285750">
              <a:buFont typeface="Arial" panose="020B0604020202020204" pitchFamily="34" charset="0"/>
              <a:buChar char="•"/>
            </a:pPr>
            <a:r>
              <a:rPr lang="en-US" dirty="0"/>
              <a:t>It begins with reviewing consultant’s drawings and backgrounds. </a:t>
            </a:r>
          </a:p>
          <a:p>
            <a:pPr marL="742950" lvl="1" indent="-285750">
              <a:buFont typeface="Arial" panose="020B0604020202020204" pitchFamily="34" charset="0"/>
              <a:buChar char="•"/>
            </a:pPr>
            <a:r>
              <a:rPr lang="en-US" dirty="0"/>
              <a:t>Anytime a consultant sends over a drawing, we should open the document and make sure all comments, changes or updates have been made. </a:t>
            </a:r>
            <a:r>
              <a:rPr lang="en-US" b="1" dirty="0"/>
              <a:t>Don’t assume it’s correct. </a:t>
            </a:r>
            <a:r>
              <a:rPr lang="en-US" dirty="0"/>
              <a:t>This makes the consultant look bad to the client but also makes us look bad as it’s our job to review if we don’t catch errors.</a:t>
            </a:r>
          </a:p>
          <a:p>
            <a:pPr marL="285750" indent="-285750">
              <a:buFont typeface="Arial" panose="020B0604020202020204" pitchFamily="34" charset="0"/>
              <a:buChar char="•"/>
            </a:pPr>
            <a:r>
              <a:rPr lang="en-US" dirty="0"/>
              <a:t>Example – we provided an updated site background to our landscape architect. They sent us their “updated” AutoCAD file, below are just a few notes we had to send back:</a:t>
            </a:r>
          </a:p>
        </p:txBody>
      </p:sp>
      <p:pic>
        <p:nvPicPr>
          <p:cNvPr id="3" name="Picture 2">
            <a:extLst>
              <a:ext uri="{FF2B5EF4-FFF2-40B4-BE49-F238E27FC236}">
                <a16:creationId xmlns:a16="http://schemas.microsoft.com/office/drawing/2014/main" id="{9007A8BA-0333-330A-1FFE-6D6B528B657A}"/>
              </a:ext>
            </a:extLst>
          </p:cNvPr>
          <p:cNvPicPr>
            <a:picLocks noChangeAspect="1"/>
          </p:cNvPicPr>
          <p:nvPr/>
        </p:nvPicPr>
        <p:blipFill>
          <a:blip r:embed="rId2"/>
          <a:stretch>
            <a:fillRect/>
          </a:stretch>
        </p:blipFill>
        <p:spPr>
          <a:xfrm>
            <a:off x="356852" y="4072793"/>
            <a:ext cx="4942114" cy="2287472"/>
          </a:xfrm>
          <a:prstGeom prst="rect">
            <a:avLst/>
          </a:prstGeom>
          <a:ln w="28575">
            <a:solidFill>
              <a:srgbClr val="548235"/>
            </a:solidFill>
          </a:ln>
        </p:spPr>
      </p:pic>
      <p:pic>
        <p:nvPicPr>
          <p:cNvPr id="7" name="Picture 6">
            <a:extLst>
              <a:ext uri="{FF2B5EF4-FFF2-40B4-BE49-F238E27FC236}">
                <a16:creationId xmlns:a16="http://schemas.microsoft.com/office/drawing/2014/main" id="{2BCBD8B1-2BE6-B2BB-0195-5E719F0DF7B6}"/>
              </a:ext>
            </a:extLst>
          </p:cNvPr>
          <p:cNvPicPr>
            <a:picLocks noChangeAspect="1"/>
          </p:cNvPicPr>
          <p:nvPr/>
        </p:nvPicPr>
        <p:blipFill>
          <a:blip r:embed="rId3"/>
          <a:stretch>
            <a:fillRect/>
          </a:stretch>
        </p:blipFill>
        <p:spPr>
          <a:xfrm>
            <a:off x="2680849" y="3816827"/>
            <a:ext cx="5912498" cy="2246568"/>
          </a:xfrm>
          <a:prstGeom prst="rect">
            <a:avLst/>
          </a:prstGeom>
          <a:ln w="28575">
            <a:solidFill>
              <a:srgbClr val="548235"/>
            </a:solidFill>
          </a:ln>
        </p:spPr>
      </p:pic>
      <p:pic>
        <p:nvPicPr>
          <p:cNvPr id="9" name="Picture 8">
            <a:extLst>
              <a:ext uri="{FF2B5EF4-FFF2-40B4-BE49-F238E27FC236}">
                <a16:creationId xmlns:a16="http://schemas.microsoft.com/office/drawing/2014/main" id="{5D6692B1-F90D-05F9-7466-42F96CCF3D57}"/>
              </a:ext>
            </a:extLst>
          </p:cNvPr>
          <p:cNvPicPr>
            <a:picLocks noChangeAspect="1"/>
          </p:cNvPicPr>
          <p:nvPr/>
        </p:nvPicPr>
        <p:blipFill>
          <a:blip r:embed="rId4"/>
          <a:stretch>
            <a:fillRect/>
          </a:stretch>
        </p:blipFill>
        <p:spPr>
          <a:xfrm>
            <a:off x="5557768" y="4072793"/>
            <a:ext cx="6277380" cy="2363347"/>
          </a:xfrm>
          <a:prstGeom prst="rect">
            <a:avLst/>
          </a:prstGeom>
          <a:ln w="28575">
            <a:solidFill>
              <a:srgbClr val="548235"/>
            </a:solidFill>
          </a:ln>
        </p:spPr>
      </p:pic>
    </p:spTree>
    <p:extLst>
      <p:ext uri="{BB962C8B-B14F-4D97-AF65-F5344CB8AC3E}">
        <p14:creationId xmlns:p14="http://schemas.microsoft.com/office/powerpoint/2010/main" val="226505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2717</TotalTime>
  <Words>1247</Words>
  <Application>Microsoft Office PowerPoint</Application>
  <PresentationFormat>Widescreen</PresentationFormat>
  <Paragraphs>120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Stencil Std</vt:lpstr>
      <vt:lpstr>Office Theme</vt:lpstr>
      <vt:lpstr>Project Management  Consultant Coordination</vt:lpstr>
      <vt:lpstr>What are consultants and why do we have to coordinate them?</vt:lpstr>
      <vt:lpstr>What are consultants and why do we have to coordinate them?</vt:lpstr>
      <vt:lpstr>What are consultants and why do we have to coordinate them?</vt:lpstr>
      <vt:lpstr>How do we coordinate with our consultants?</vt:lpstr>
      <vt:lpstr>How do we coordinate with our consultants?</vt:lpstr>
      <vt:lpstr>Design Meetings</vt:lpstr>
      <vt:lpstr>Emails and phone calls</vt:lpstr>
      <vt:lpstr>Plan mark ups</vt:lpstr>
      <vt:lpstr>Plan mark ups</vt:lpstr>
      <vt:lpstr>AutoCAD and Revit backgrounds</vt:lpstr>
      <vt:lpstr>AutoCAD and Revit backgrounds</vt:lpstr>
      <vt:lpstr>Remember – it all comes back 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jhon Heredia</dc:creator>
  <cp:lastModifiedBy>Nicole Kimble</cp:lastModifiedBy>
  <cp:revision>68</cp:revision>
  <cp:lastPrinted>2022-11-20T04:28:42Z</cp:lastPrinted>
  <dcterms:created xsi:type="dcterms:W3CDTF">2022-11-15T03:56:20Z</dcterms:created>
  <dcterms:modified xsi:type="dcterms:W3CDTF">2023-09-28T00:01:29Z</dcterms:modified>
</cp:coreProperties>
</file>