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4" r:id="rId16"/>
    <p:sldId id="282" r:id="rId17"/>
    <p:sldId id="283" r:id="rId18"/>
    <p:sldId id="281" r:id="rId19"/>
    <p:sldId id="285" r:id="rId20"/>
    <p:sldId id="286" r:id="rId21"/>
  </p:sldIdLst>
  <p:sldSz cx="12192000" cy="6858000"/>
  <p:notesSz cx="9601200" cy="15087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1C5DBA-39A8-4A91-8BFC-3F311B6F1C8C}">
          <p14:sldIdLst>
            <p14:sldId id="25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4"/>
            <p14:sldId id="282"/>
            <p14:sldId id="283"/>
            <p14:sldId id="281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on Heredia" initials="jH" lastIdx="4" clrIdx="0">
    <p:extLst>
      <p:ext uri="{19B8F6BF-5375-455C-9EA6-DF929625EA0E}">
        <p15:presenceInfo xmlns:p15="http://schemas.microsoft.com/office/powerpoint/2012/main" userId="828ef332f1ffd1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1" autoAdjust="0"/>
    <p:restoredTop sz="97440" autoAdjust="0"/>
  </p:normalViewPr>
  <p:slideViewPr>
    <p:cSldViewPr snapToGrid="0">
      <p:cViewPr>
        <p:scale>
          <a:sx n="100" d="100"/>
          <a:sy n="100" d="100"/>
        </p:scale>
        <p:origin x="1758" y="13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755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775" y="0"/>
            <a:ext cx="4160838" cy="755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E649B-4347-43EC-A0B2-1C267059A3E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4638" y="1885950"/>
            <a:ext cx="9051925" cy="509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38" y="7261225"/>
            <a:ext cx="7680325" cy="5940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4331950"/>
            <a:ext cx="4160838" cy="755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775" y="14331950"/>
            <a:ext cx="4160838" cy="755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FC375-484F-4295-A2D8-21AC1CCD1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00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66A9-EA91-43E0-6E08-2E6588357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3E8BE-28A4-C204-EE47-854DF1A63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204B-65B0-C44C-C6CD-6B32D087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C852-D0CA-447F-8979-6CA783C2364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5DFFA-B8EC-B9F9-EF48-8033CB55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B41C4-1407-87F6-C9C3-8DFE52D8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AE1A9-EEE2-4A4C-BF25-462704E0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8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DE728-B2D7-2E47-D001-246497EF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EE9D1-7373-945A-79B4-B2EF72CA4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5C994-CAC5-05B0-6036-DACB8BA4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C852-D0CA-447F-8979-6CA783C2364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06FF9-953A-A223-E03C-2A6F71EF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4A201-4C8C-2DC6-904A-74CD3B99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AE1A9-EEE2-4A4C-BF25-462704E0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8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A43C1-804A-3775-0823-446160243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1077F-F4E9-6EC1-8C4B-D744DBC15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DBBDF-4EA8-B19E-FF67-AD8BB319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C852-D0CA-447F-8979-6CA783C2364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BA684-4A25-E0C8-0A30-33E2BD21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AAD7B-E810-1E59-509F-A7B60AB5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AE1A9-EEE2-4A4C-BF25-462704E0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1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50D6-5279-9F78-CD75-A91A2970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4C117-6C6E-9E0C-708F-4C4FDBFF7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A660D-EEB6-4768-2D18-06CB1740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C852-D0CA-447F-8979-6CA783C2364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AB626-CB87-D696-F684-E0F0A3D2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DADEB-1D03-FB94-6694-B5423DD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AE1A9-EEE2-4A4C-BF25-462704E0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6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3D46-8190-FB33-37B1-696654AC8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19989-32CA-1E8B-EA5E-D75C07F20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46B03-2DA9-20AB-363F-095CABA3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C852-D0CA-447F-8979-6CA783C2364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4C1F5-B78F-0195-18D9-AEA3CF11D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3F6E5-1101-EE84-E850-0FBFB62D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AE1A9-EEE2-4A4C-BF25-462704E0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6050-CB3E-87E6-2330-F37B5DDB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57F28-183B-25AB-D037-8B09E134E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0DB1D-D5BA-5E00-BE0F-2B245213F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67275-7344-0AA9-23A0-2D58FD92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C852-D0CA-447F-8979-6CA783C2364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98384-0C5F-1C31-8C2B-F7CC3093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29FEE-7025-C00F-1C43-4068B64E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AE1A9-EEE2-4A4C-BF25-462704E0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1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F3C3-757F-4B3A-35AB-885ECF3B6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893D2-FF85-A736-8764-35C273034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670C1-D957-6782-29EA-5A86139DF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A9AAC-FD3A-883C-2F1F-070CCDEDF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445EE-AC83-7478-44D1-7266B708D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049F63-AE2A-59BD-2797-6173292E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C852-D0CA-447F-8979-6CA783C2364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44437-EF8F-9F7A-DA58-01CCCF07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ED165-EE1C-50CA-AC27-7464CFCB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AE1A9-EEE2-4A4C-BF25-462704E0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1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25EF-A7A0-C37B-B773-AA2D1485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50C43-2135-6065-A1D3-4E6CEFB5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C852-D0CA-447F-8979-6CA783C2364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E0F58-9E0E-4436-D01D-F0A1B87F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E1CEB-053F-7EB4-98FE-84D4A039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AE1A9-EEE2-4A4C-BF25-462704E0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5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F7FC8-305E-E0EF-2621-F87DC4C5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C852-D0CA-447F-8979-6CA783C2364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5EFE3-1C0C-D3EA-D09B-A57F2051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1FA70-7B32-6A5F-2172-65ABAE2A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AE1A9-EEE2-4A4C-BF25-462704E0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5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D90B-1E43-C75F-281D-1D565881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F426A-165E-B134-7B76-3D1F9E2F9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11CAD-3613-EC7D-8294-12F9CEF5F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C7899-FE33-15C7-E11C-054E0350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C852-D0CA-447F-8979-6CA783C2364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785B7-9063-DBF6-FB3A-393C2BA3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7C550-CB9C-58C6-3DE0-5128AEAE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AE1A9-EEE2-4A4C-BF25-462704E0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4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3D4F-3B61-C227-D4A7-A0724110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E0780-077A-DA87-70C0-39DDEED10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93AE4-D088-FB3F-EBB6-FAED0C5F9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33DC5-939D-DFDB-7EBA-3B1B93A8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C852-D0CA-447F-8979-6CA783C2364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C2E05-19E7-902C-146F-1B4FB8D3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BDDBE-225E-067C-788A-976D6E05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AE1A9-EEE2-4A4C-BF25-462704E0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7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tile tx="-444500" ty="-5715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4E12-8DC2-BB6E-FA3F-224F8E38B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DCCBC-6C97-BB32-5617-502CE16A0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6AEE2-58B4-21D8-82FC-047D74461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DC852-D0CA-447F-8979-6CA783C2364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3D53F-CE53-7345-773B-005E82F8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4601-BAEE-6EE7-BB8B-E0F54A92D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AE1A9-EEE2-4A4C-BF25-462704E0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-444500" ty="-5715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85A20-2BD3-E134-063D-AF11B3BB69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HIVE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Implementation &amp; 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66958-6467-9D36-1A4E-75D41FA41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TOOLS FOR EFFICIENT MODELS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C63F2E-B323-4685-DC9F-883083B3D38F}"/>
              </a:ext>
            </a:extLst>
          </p:cNvPr>
          <p:cNvSpPr txBox="1">
            <a:spLocks/>
          </p:cNvSpPr>
          <p:nvPr/>
        </p:nvSpPr>
        <p:spPr>
          <a:xfrm>
            <a:off x="1524000" y="238125"/>
            <a:ext cx="9033383" cy="11668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808000"/>
                </a:solidFill>
                <a:latin typeface="Stencil Std" panose="04020904080802020404" pitchFamily="82" charset="0"/>
              </a:rPr>
              <a:t>REVIT University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DA060-F4D7-8963-4CD1-95EF315DB5B4}"/>
              </a:ext>
            </a:extLst>
          </p:cNvPr>
          <p:cNvSpPr txBox="1"/>
          <p:nvPr/>
        </p:nvSpPr>
        <p:spPr>
          <a:xfrm>
            <a:off x="4683854" y="4855129"/>
            <a:ext cx="2983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Revit UNIVERSITY – September 13, 2023 PRESENTED BY Andres Fernandez, Christian Quintero</a:t>
            </a:r>
          </a:p>
        </p:txBody>
      </p:sp>
    </p:spTree>
    <p:extLst>
      <p:ext uri="{BB962C8B-B14F-4D97-AF65-F5344CB8AC3E}">
        <p14:creationId xmlns:p14="http://schemas.microsoft.com/office/powerpoint/2010/main" val="2707183415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80BC39-7AF3-3CF7-402B-0B5372881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7068" y="1302631"/>
            <a:ext cx="10142924" cy="513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B22463F-A797-6DE5-BB43-FF4813EF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5" y="281698"/>
            <a:ext cx="5116556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HIVE INTERFACE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3482DDDD-2678-B51B-CBD4-6858715C43E3}"/>
              </a:ext>
            </a:extLst>
          </p:cNvPr>
          <p:cNvSpPr/>
          <p:nvPr/>
        </p:nvSpPr>
        <p:spPr>
          <a:xfrm rot="5400000">
            <a:off x="1255355" y="1854596"/>
            <a:ext cx="550391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C4BB-B261-B85C-05EB-4AA69E13B1B3}"/>
              </a:ext>
            </a:extLst>
          </p:cNvPr>
          <p:cNvSpPr txBox="1"/>
          <p:nvPr/>
        </p:nvSpPr>
        <p:spPr>
          <a:xfrm>
            <a:off x="7523440" y="2524507"/>
            <a:ext cx="3291840" cy="17543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SAVED SEARCHES</a:t>
            </a:r>
          </a:p>
          <a:p>
            <a:endParaRPr lang="en-US" dirty="0"/>
          </a:p>
          <a:p>
            <a:r>
              <a:rPr lang="en-US" dirty="0"/>
              <a:t>When you execute your search, the same results as before will come to you, but much faster.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85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80BC39-7AF3-3CF7-402B-0B5372881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7068" y="1302631"/>
            <a:ext cx="10142924" cy="513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B22463F-A797-6DE5-BB43-FF4813EF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5" y="281698"/>
            <a:ext cx="5116556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HIVE INTERFACE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3482DDDD-2678-B51B-CBD4-6858715C43E3}"/>
              </a:ext>
            </a:extLst>
          </p:cNvPr>
          <p:cNvSpPr/>
          <p:nvPr/>
        </p:nvSpPr>
        <p:spPr>
          <a:xfrm>
            <a:off x="1194395" y="2628194"/>
            <a:ext cx="550391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C4BB-B261-B85C-05EB-4AA69E13B1B3}"/>
              </a:ext>
            </a:extLst>
          </p:cNvPr>
          <p:cNvSpPr txBox="1"/>
          <p:nvPr/>
        </p:nvSpPr>
        <p:spPr>
          <a:xfrm>
            <a:off x="7523440" y="2524507"/>
            <a:ext cx="3291840" cy="369331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ADD REQUEST</a:t>
            </a:r>
          </a:p>
          <a:p>
            <a:endParaRPr lang="en-US" dirty="0"/>
          </a:p>
          <a:p>
            <a:r>
              <a:rPr lang="en-US" dirty="0"/>
              <a:t>When you are unable to find the content you need.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can propose new families and/or Revit elements to be used by the office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can request additional content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Wall assemblies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Details from previous projects</a:t>
            </a:r>
          </a:p>
        </p:txBody>
      </p:sp>
    </p:spTree>
    <p:extLst>
      <p:ext uri="{BB962C8B-B14F-4D97-AF65-F5344CB8AC3E}">
        <p14:creationId xmlns:p14="http://schemas.microsoft.com/office/powerpoint/2010/main" val="749221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66FE04B-FD1C-3367-359E-491AED95E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60" y="1278072"/>
            <a:ext cx="8747760" cy="491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B22463F-A797-6DE5-BB43-FF4813EF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5" y="281698"/>
            <a:ext cx="5116556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HIVE INTERFACE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3482DDDD-2678-B51B-CBD4-6858715C43E3}"/>
              </a:ext>
            </a:extLst>
          </p:cNvPr>
          <p:cNvSpPr/>
          <p:nvPr/>
        </p:nvSpPr>
        <p:spPr>
          <a:xfrm rot="5400000">
            <a:off x="8217294" y="2951875"/>
            <a:ext cx="550391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96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66FE04B-FD1C-3367-359E-491AED95E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60" y="1278072"/>
            <a:ext cx="8747760" cy="491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B22463F-A797-6DE5-BB43-FF4813EF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5" y="281698"/>
            <a:ext cx="5116556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HIVE INTERFACE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3482DDDD-2678-B51B-CBD4-6858715C43E3}"/>
              </a:ext>
            </a:extLst>
          </p:cNvPr>
          <p:cNvSpPr/>
          <p:nvPr/>
        </p:nvSpPr>
        <p:spPr>
          <a:xfrm rot="5400000">
            <a:off x="8217294" y="2951875"/>
            <a:ext cx="550391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C4BB-B261-B85C-05EB-4AA69E13B1B3}"/>
              </a:ext>
            </a:extLst>
          </p:cNvPr>
          <p:cNvSpPr txBox="1"/>
          <p:nvPr/>
        </p:nvSpPr>
        <p:spPr>
          <a:xfrm>
            <a:off x="1120140" y="3662995"/>
            <a:ext cx="3291840" cy="23083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ADD REQUEST</a:t>
            </a:r>
          </a:p>
          <a:p>
            <a:endParaRPr lang="en-US" dirty="0"/>
          </a:p>
          <a:p>
            <a:r>
              <a:rPr lang="en-US" dirty="0"/>
              <a:t>Upload proposed file</a:t>
            </a:r>
          </a:p>
          <a:p>
            <a:r>
              <a:rPr lang="en-US" dirty="0"/>
              <a:t>Request content</a:t>
            </a:r>
          </a:p>
          <a:p>
            <a:r>
              <a:rPr lang="en-US" dirty="0"/>
              <a:t>	Detail</a:t>
            </a:r>
          </a:p>
          <a:p>
            <a:r>
              <a:rPr lang="en-US" dirty="0"/>
              <a:t>	Revit Family</a:t>
            </a:r>
          </a:p>
          <a:p>
            <a:r>
              <a:rPr lang="en-US" dirty="0"/>
              <a:t>	Schedule</a:t>
            </a:r>
          </a:p>
          <a:p>
            <a:r>
              <a:rPr lang="en-US" dirty="0"/>
              <a:t>	etc. </a:t>
            </a:r>
          </a:p>
        </p:txBody>
      </p:sp>
    </p:spTree>
    <p:extLst>
      <p:ext uri="{BB962C8B-B14F-4D97-AF65-F5344CB8AC3E}">
        <p14:creationId xmlns:p14="http://schemas.microsoft.com/office/powerpoint/2010/main" val="2698453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80BC39-7AF3-3CF7-402B-0B5372881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3461" y="1302631"/>
            <a:ext cx="10130137" cy="513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B22463F-A797-6DE5-BB43-FF4813EF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5" y="281698"/>
            <a:ext cx="5116556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HIVE INTERFACE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3482DDDD-2678-B51B-CBD4-6858715C43E3}"/>
              </a:ext>
            </a:extLst>
          </p:cNvPr>
          <p:cNvSpPr/>
          <p:nvPr/>
        </p:nvSpPr>
        <p:spPr>
          <a:xfrm>
            <a:off x="7191335" y="1683314"/>
            <a:ext cx="550391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C4BB-B261-B85C-05EB-4AA69E13B1B3}"/>
              </a:ext>
            </a:extLst>
          </p:cNvPr>
          <p:cNvSpPr txBox="1"/>
          <p:nvPr/>
        </p:nvSpPr>
        <p:spPr>
          <a:xfrm>
            <a:off x="7355800" y="3032054"/>
            <a:ext cx="3291840" cy="23083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ADD CONTENT</a:t>
            </a:r>
          </a:p>
          <a:p>
            <a:endParaRPr lang="en-US" dirty="0"/>
          </a:p>
          <a:p>
            <a:r>
              <a:rPr lang="en-US" dirty="0"/>
              <a:t>Limited to BIM management.</a:t>
            </a:r>
          </a:p>
          <a:p>
            <a:r>
              <a:rPr lang="en-US" dirty="0"/>
              <a:t>All embedded information is provided and reviewed prior to upload.</a:t>
            </a:r>
          </a:p>
          <a:p>
            <a:r>
              <a:rPr lang="en-US" dirty="0"/>
              <a:t>BIM Manager assigns TAGS for refined searching.</a:t>
            </a:r>
          </a:p>
        </p:txBody>
      </p:sp>
    </p:spTree>
    <p:extLst>
      <p:ext uri="{BB962C8B-B14F-4D97-AF65-F5344CB8AC3E}">
        <p14:creationId xmlns:p14="http://schemas.microsoft.com/office/powerpoint/2010/main" val="32145577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80BC39-7AF3-3CF7-402B-0B5372881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6140" y="1302631"/>
            <a:ext cx="10084779" cy="513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B22463F-A797-6DE5-BB43-FF4813EF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5" y="281698"/>
            <a:ext cx="5116556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HIVE INTERFACE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3482DDDD-2678-B51B-CBD4-6858715C43E3}"/>
              </a:ext>
            </a:extLst>
          </p:cNvPr>
          <p:cNvSpPr/>
          <p:nvPr/>
        </p:nvSpPr>
        <p:spPr>
          <a:xfrm rot="5400000">
            <a:off x="8524594" y="1680527"/>
            <a:ext cx="550391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C4BB-B261-B85C-05EB-4AA69E13B1B3}"/>
              </a:ext>
            </a:extLst>
          </p:cNvPr>
          <p:cNvSpPr txBox="1"/>
          <p:nvPr/>
        </p:nvSpPr>
        <p:spPr>
          <a:xfrm>
            <a:off x="7355800" y="3032054"/>
            <a:ext cx="3291840" cy="147732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FAVORITES</a:t>
            </a:r>
            <a:endParaRPr lang="en-US" dirty="0"/>
          </a:p>
          <a:p>
            <a:r>
              <a:rPr lang="en-US" dirty="0"/>
              <a:t>Single button access</a:t>
            </a:r>
          </a:p>
          <a:p>
            <a:r>
              <a:rPr lang="en-US" dirty="0"/>
              <a:t>No need to search</a:t>
            </a:r>
          </a:p>
          <a:p>
            <a:r>
              <a:rPr lang="en-US" dirty="0"/>
              <a:t>Readily available</a:t>
            </a:r>
          </a:p>
          <a:p>
            <a:r>
              <a:rPr lang="en-US" dirty="0"/>
              <a:t>Add or remove easily</a:t>
            </a:r>
          </a:p>
        </p:txBody>
      </p:sp>
    </p:spTree>
    <p:extLst>
      <p:ext uri="{BB962C8B-B14F-4D97-AF65-F5344CB8AC3E}">
        <p14:creationId xmlns:p14="http://schemas.microsoft.com/office/powerpoint/2010/main" val="772452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80BC39-7AF3-3CF7-402B-0B5372881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3461" y="1302631"/>
            <a:ext cx="10130137" cy="513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B22463F-A797-6DE5-BB43-FF4813EF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4" y="281698"/>
            <a:ext cx="6827065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WORKING WITH HIVE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3482DDDD-2678-B51B-CBD4-6858715C43E3}"/>
              </a:ext>
            </a:extLst>
          </p:cNvPr>
          <p:cNvSpPr/>
          <p:nvPr/>
        </p:nvSpPr>
        <p:spPr>
          <a:xfrm>
            <a:off x="4310975" y="1302631"/>
            <a:ext cx="550391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C1EBBA26-B766-7A57-F430-08E3A85C29D6}"/>
              </a:ext>
            </a:extLst>
          </p:cNvPr>
          <p:cNvSpPr/>
          <p:nvPr/>
        </p:nvSpPr>
        <p:spPr>
          <a:xfrm>
            <a:off x="5095835" y="2628194"/>
            <a:ext cx="550391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637526A8-973B-F730-B9B9-D84ECC79E2C8}"/>
              </a:ext>
            </a:extLst>
          </p:cNvPr>
          <p:cNvSpPr/>
          <p:nvPr/>
        </p:nvSpPr>
        <p:spPr>
          <a:xfrm>
            <a:off x="7435175" y="3984554"/>
            <a:ext cx="550391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520A554E-9FBB-82C8-309F-56E2DF6F4343}"/>
              </a:ext>
            </a:extLst>
          </p:cNvPr>
          <p:cNvSpPr/>
          <p:nvPr/>
        </p:nvSpPr>
        <p:spPr>
          <a:xfrm>
            <a:off x="6665555" y="5143183"/>
            <a:ext cx="550391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07A5841B-E65A-A3E7-1FDD-A1A33466CDD4}"/>
              </a:ext>
            </a:extLst>
          </p:cNvPr>
          <p:cNvSpPr/>
          <p:nvPr/>
        </p:nvSpPr>
        <p:spPr>
          <a:xfrm>
            <a:off x="9896435" y="4186484"/>
            <a:ext cx="550391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38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80BC39-7AF3-3CF7-402B-0B5372881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6385" y="1302631"/>
            <a:ext cx="10124289" cy="513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B22463F-A797-6DE5-BB43-FF4813EF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4" y="281698"/>
            <a:ext cx="6827065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WORKING WITH HIVE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BC13C1-6D29-9686-047B-497DCB952641}"/>
              </a:ext>
            </a:extLst>
          </p:cNvPr>
          <p:cNvSpPr/>
          <p:nvPr/>
        </p:nvSpPr>
        <p:spPr>
          <a:xfrm>
            <a:off x="4770120" y="2891790"/>
            <a:ext cx="1691640" cy="1600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6C250-8F5D-8462-6834-32E55A36EC15}"/>
              </a:ext>
            </a:extLst>
          </p:cNvPr>
          <p:cNvSpPr txBox="1"/>
          <p:nvPr/>
        </p:nvSpPr>
        <p:spPr>
          <a:xfrm>
            <a:off x="7322820" y="1821180"/>
            <a:ext cx="288036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 the “Reload” option whenever possible. The latest version of the family will load each time overriding the existing family.</a:t>
            </a:r>
          </a:p>
        </p:txBody>
      </p:sp>
    </p:spTree>
    <p:extLst>
      <p:ext uri="{BB962C8B-B14F-4D97-AF65-F5344CB8AC3E}">
        <p14:creationId xmlns:p14="http://schemas.microsoft.com/office/powerpoint/2010/main" val="739478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B22463F-A797-6DE5-BB43-FF4813EF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4" y="281698"/>
            <a:ext cx="7299311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REVIT MODEL HEALTH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2454A5-4EC8-AF79-7522-FC2C0B0C0D9F}"/>
              </a:ext>
            </a:extLst>
          </p:cNvPr>
          <p:cNvSpPr txBox="1"/>
          <p:nvPr/>
        </p:nvSpPr>
        <p:spPr>
          <a:xfrm>
            <a:off x="929640" y="1463040"/>
            <a:ext cx="4526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work with our models every day. It is imperative that these models remain clean and efficient for us to be able to get our work done in a timely manner and not waste time in front of the computer waiting for a view to regenerate constantly.</a:t>
            </a:r>
          </a:p>
        </p:txBody>
      </p:sp>
      <p:pic>
        <p:nvPicPr>
          <p:cNvPr id="6" name="Graphic 5" descr="Hourglass 30% outline">
            <a:extLst>
              <a:ext uri="{FF2B5EF4-FFF2-40B4-BE49-F238E27FC236}">
                <a16:creationId xmlns:a16="http://schemas.microsoft.com/office/drawing/2014/main" id="{F87A93D3-481D-5708-8D5C-EED6A7731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8100" y="3217366"/>
            <a:ext cx="2301240" cy="23012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1699D4-9DDF-58BF-517C-0C94EBA40C4D}"/>
              </a:ext>
            </a:extLst>
          </p:cNvPr>
          <p:cNvSpPr txBox="1"/>
          <p:nvPr/>
        </p:nvSpPr>
        <p:spPr>
          <a:xfrm>
            <a:off x="442414" y="7512010"/>
            <a:ext cx="45262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to do: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Review the Model Health Checklist</a:t>
            </a:r>
          </a:p>
          <a:p>
            <a:pPr marL="800100" lvl="1" indent="-342900">
              <a:buAutoNum type="arabicPeriod"/>
            </a:pPr>
            <a:r>
              <a:rPr lang="en-US" dirty="0"/>
              <a:t>Schedule Model health reviews with BIM Management at each phase</a:t>
            </a:r>
          </a:p>
          <a:p>
            <a:pPr marL="1257300" lvl="2" indent="-342900">
              <a:buAutoNum type="arabicPeriod"/>
            </a:pPr>
            <a:r>
              <a:rPr lang="en-US" dirty="0"/>
              <a:t>SD</a:t>
            </a:r>
          </a:p>
          <a:p>
            <a:pPr marL="1257300" lvl="2" indent="-342900">
              <a:buAutoNum type="arabicPeriod"/>
            </a:pPr>
            <a:r>
              <a:rPr lang="en-US" dirty="0"/>
              <a:t>DD</a:t>
            </a:r>
          </a:p>
          <a:p>
            <a:pPr marL="1257300" lvl="2" indent="-342900">
              <a:buAutoNum type="arabicPeriod"/>
            </a:pPr>
            <a:r>
              <a:rPr lang="en-US" dirty="0"/>
              <a:t>50% CD</a:t>
            </a:r>
          </a:p>
          <a:p>
            <a:pPr marL="1257300" lvl="2" indent="-342900">
              <a:buAutoNum type="arabicPeriod"/>
            </a:pPr>
            <a:r>
              <a:rPr lang="en-US" dirty="0"/>
              <a:t>100% CD</a:t>
            </a:r>
          </a:p>
          <a:p>
            <a:pPr marL="800100" lvl="1" indent="-342900">
              <a:buAutoNum type="arabicPeriod"/>
            </a:pPr>
            <a:r>
              <a:rPr lang="en-US" dirty="0"/>
              <a:t>Show revised model after audit</a:t>
            </a:r>
          </a:p>
          <a:p>
            <a:pPr marL="342900" indent="-342900">
              <a:buAutoNum type="arabicPeriod"/>
            </a:pPr>
            <a:r>
              <a:rPr lang="en-US" dirty="0"/>
              <a:t>Use content from Hive</a:t>
            </a:r>
          </a:p>
          <a:p>
            <a:pPr marL="342900" indent="-342900">
              <a:buAutoNum type="arabicPeriod"/>
            </a:pPr>
            <a:r>
              <a:rPr lang="en-US" dirty="0"/>
              <a:t>Don’t bring content from other files. You will bring the good and the bad</a:t>
            </a:r>
          </a:p>
          <a:p>
            <a:pPr marL="342900" indent="-342900">
              <a:buAutoNum type="arabicPeriod"/>
            </a:pPr>
            <a:r>
              <a:rPr lang="en-US" dirty="0"/>
              <a:t>Purge your model often</a:t>
            </a:r>
          </a:p>
          <a:p>
            <a:pPr marL="342900" indent="-342900">
              <a:buAutoNum type="arabicPeriod"/>
            </a:pPr>
            <a:r>
              <a:rPr lang="en-US" dirty="0"/>
              <a:t>Delete views not used in sheets when possible (sections used when modeling)</a:t>
            </a:r>
          </a:p>
          <a:p>
            <a:pPr marL="342900" indent="-342900">
              <a:buAutoNum type="arabicPeriod"/>
            </a:pPr>
            <a:r>
              <a:rPr lang="en-US" dirty="0"/>
              <a:t>Understand what the Family tree in the Project Browser is telling you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696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B22463F-A797-6DE5-BB43-FF4813EF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4" y="281698"/>
            <a:ext cx="7299311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REVIT MODEL HEALTH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E2AAB6-76D9-393D-651E-A35FFA89B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81" y="2098791"/>
            <a:ext cx="8171119" cy="385064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FB2A3F4-08B7-F618-887A-6F18F3420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895" y="2327477"/>
            <a:ext cx="6725785" cy="339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BDDE4F-B658-4E2D-0F51-98F3B5A59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151" y="1456764"/>
            <a:ext cx="4105848" cy="51346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1699D4-9DDF-58BF-517C-0C94EBA40C4D}"/>
              </a:ext>
            </a:extLst>
          </p:cNvPr>
          <p:cNvSpPr txBox="1"/>
          <p:nvPr/>
        </p:nvSpPr>
        <p:spPr>
          <a:xfrm>
            <a:off x="7065801" y="830465"/>
            <a:ext cx="4526280" cy="5909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What to do: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Review the Model Health Checklist</a:t>
            </a:r>
          </a:p>
          <a:p>
            <a:pPr marL="800100" lvl="1" indent="-342900">
              <a:buAutoNum type="arabicPeriod"/>
            </a:pPr>
            <a:r>
              <a:rPr lang="en-US" dirty="0"/>
              <a:t>Schedule Model health reviews with BIM Management at each phase</a:t>
            </a:r>
          </a:p>
          <a:p>
            <a:pPr marL="1257300" lvl="2" indent="-342900">
              <a:buAutoNum type="arabicPeriod"/>
            </a:pPr>
            <a:r>
              <a:rPr lang="en-US" dirty="0"/>
              <a:t>SD</a:t>
            </a:r>
          </a:p>
          <a:p>
            <a:pPr marL="1257300" lvl="2" indent="-342900">
              <a:buAutoNum type="arabicPeriod"/>
            </a:pPr>
            <a:r>
              <a:rPr lang="en-US" dirty="0"/>
              <a:t>DD</a:t>
            </a:r>
          </a:p>
          <a:p>
            <a:pPr marL="1257300" lvl="2" indent="-342900">
              <a:buAutoNum type="arabicPeriod"/>
            </a:pPr>
            <a:r>
              <a:rPr lang="en-US" dirty="0"/>
              <a:t>50% CD</a:t>
            </a:r>
          </a:p>
          <a:p>
            <a:pPr marL="1257300" lvl="2" indent="-342900">
              <a:buAutoNum type="arabicPeriod"/>
            </a:pPr>
            <a:r>
              <a:rPr lang="en-US" dirty="0"/>
              <a:t>100% CD</a:t>
            </a:r>
          </a:p>
          <a:p>
            <a:pPr marL="800100" lvl="1" indent="-342900">
              <a:buAutoNum type="arabicPeriod"/>
            </a:pPr>
            <a:r>
              <a:rPr lang="en-US" dirty="0"/>
              <a:t>Show revised model after audit</a:t>
            </a:r>
          </a:p>
          <a:p>
            <a:pPr marL="342900" indent="-342900">
              <a:buAutoNum type="arabicPeriod"/>
            </a:pPr>
            <a:r>
              <a:rPr lang="en-US" dirty="0"/>
              <a:t>Use content from Hive</a:t>
            </a:r>
          </a:p>
          <a:p>
            <a:pPr marL="342900" indent="-342900">
              <a:buAutoNum type="arabicPeriod"/>
            </a:pPr>
            <a:r>
              <a:rPr lang="en-US" dirty="0"/>
              <a:t>Don’t bring content from other files. You will bring the good and the bad</a:t>
            </a:r>
          </a:p>
          <a:p>
            <a:pPr marL="342900" indent="-342900">
              <a:buAutoNum type="arabicPeriod"/>
            </a:pPr>
            <a:r>
              <a:rPr lang="en-US" dirty="0"/>
              <a:t>Purge your model often</a:t>
            </a:r>
          </a:p>
          <a:p>
            <a:pPr marL="342900" indent="-342900">
              <a:buAutoNum type="arabicPeriod"/>
            </a:pPr>
            <a:r>
              <a:rPr lang="en-US" dirty="0"/>
              <a:t>Delete views not used in sheets when possible (sections used when modeling)</a:t>
            </a:r>
          </a:p>
          <a:p>
            <a:pPr marL="342900" indent="-342900">
              <a:buAutoNum type="arabicPeriod"/>
            </a:pPr>
            <a:r>
              <a:rPr lang="en-US" dirty="0"/>
              <a:t>Understand what the Family tree in the Project Browser is telling you</a:t>
            </a:r>
          </a:p>
          <a:p>
            <a:pPr marL="342900" indent="-342900">
              <a:buAutoNum type="arabicPeriod"/>
            </a:pPr>
            <a:r>
              <a:rPr lang="en-US" dirty="0"/>
              <a:t>Clean up duplicate families often</a:t>
            </a:r>
          </a:p>
          <a:p>
            <a:pPr marL="342900" indent="-342900">
              <a:buAutoNum type="arabicPeriod"/>
            </a:pPr>
            <a:r>
              <a:rPr lang="en-US" dirty="0"/>
              <a:t>Refer to the QA/QC drafting views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D9CCEC-928D-2C9B-CB45-A5C3B2036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950" y="2165553"/>
            <a:ext cx="6782144" cy="339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830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80BC39-7AF3-3CF7-402B-0B5372881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95209" y="3200400"/>
            <a:ext cx="6300633" cy="319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B22463F-A797-6DE5-BB43-FF4813EF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5" y="281698"/>
            <a:ext cx="5116556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HIVE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10B8DB4-7DF1-F32A-B915-7470E9B9A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15" y="1607261"/>
            <a:ext cx="3882842" cy="3559825"/>
          </a:xfrm>
        </p:spPr>
        <p:txBody>
          <a:bodyPr>
            <a:noAutofit/>
          </a:bodyPr>
          <a:lstStyle/>
          <a:p>
            <a:pPr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HIVE is a content management software add-on used by ORB.</a:t>
            </a:r>
          </a:p>
          <a:p>
            <a:pPr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It is used to provide all users a single point of reference for all thing ORB.</a:t>
            </a:r>
          </a:p>
          <a:p>
            <a:pPr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HIVE is not limited to Revit model elements or families. ORB also provides additional information, manuals, forms and files from any platform that we use on a daily basis.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31214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B22463F-A797-6DE5-BB43-FF4813EF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4" y="281698"/>
            <a:ext cx="7299311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REVIT MODEL HEALTH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699D4-9DDF-58BF-517C-0C94EBA40C4D}"/>
              </a:ext>
            </a:extLst>
          </p:cNvPr>
          <p:cNvSpPr txBox="1"/>
          <p:nvPr/>
        </p:nvSpPr>
        <p:spPr>
          <a:xfrm>
            <a:off x="4810125" y="1607261"/>
            <a:ext cx="20859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ORB PROCESS:</a:t>
            </a:r>
          </a:p>
        </p:txBody>
      </p:sp>
      <p:pic>
        <p:nvPicPr>
          <p:cNvPr id="3" name="Graphic 2" descr="Programmer male with solid fill">
            <a:extLst>
              <a:ext uri="{FF2B5EF4-FFF2-40B4-BE49-F238E27FC236}">
                <a16:creationId xmlns:a16="http://schemas.microsoft.com/office/drawing/2014/main" id="{D8446E0B-6765-0DBA-F43A-7868C4D9F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1647" y="2966122"/>
            <a:ext cx="914400" cy="914400"/>
          </a:xfrm>
          <a:prstGeom prst="rect">
            <a:avLst/>
          </a:prstGeom>
        </p:spPr>
      </p:pic>
      <p:pic>
        <p:nvPicPr>
          <p:cNvPr id="8" name="Graphic 7" descr="Programmer female with solid fill">
            <a:extLst>
              <a:ext uri="{FF2B5EF4-FFF2-40B4-BE49-F238E27FC236}">
                <a16:creationId xmlns:a16="http://schemas.microsoft.com/office/drawing/2014/main" id="{1ADC6DEF-C0B3-D085-0F9E-8F4746765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1647" y="3880522"/>
            <a:ext cx="914400" cy="914400"/>
          </a:xfrm>
          <a:prstGeom prst="rect">
            <a:avLst/>
          </a:prstGeom>
        </p:spPr>
      </p:pic>
      <p:sp>
        <p:nvSpPr>
          <p:cNvPr id="12" name="Arrow: Left 11">
            <a:extLst>
              <a:ext uri="{FF2B5EF4-FFF2-40B4-BE49-F238E27FC236}">
                <a16:creationId xmlns:a16="http://schemas.microsoft.com/office/drawing/2014/main" id="{7B93D795-BB6B-A17F-8310-105B905341F0}"/>
              </a:ext>
            </a:extLst>
          </p:cNvPr>
          <p:cNvSpPr/>
          <p:nvPr/>
        </p:nvSpPr>
        <p:spPr>
          <a:xfrm rot="10800000">
            <a:off x="3615215" y="3633664"/>
            <a:ext cx="1422007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64A90E-6E4F-5AD3-9E39-B21E53986EF6}"/>
              </a:ext>
            </a:extLst>
          </p:cNvPr>
          <p:cNvSpPr txBox="1"/>
          <p:nvPr/>
        </p:nvSpPr>
        <p:spPr>
          <a:xfrm>
            <a:off x="3417973" y="4037525"/>
            <a:ext cx="17811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SEARCH HIVE</a:t>
            </a:r>
          </a:p>
        </p:txBody>
      </p:sp>
      <p:pic>
        <p:nvPicPr>
          <p:cNvPr id="17" name="Graphic 16" descr="Search Inventory outline">
            <a:extLst>
              <a:ext uri="{FF2B5EF4-FFF2-40B4-BE49-F238E27FC236}">
                <a16:creationId xmlns:a16="http://schemas.microsoft.com/office/drawing/2014/main" id="{6DDA7C68-2CC5-731D-8E1B-5A4E6BECED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78129" y="4044846"/>
            <a:ext cx="914400" cy="914400"/>
          </a:xfrm>
          <a:prstGeom prst="rect">
            <a:avLst/>
          </a:prstGeom>
        </p:spPr>
      </p:pic>
      <p:sp>
        <p:nvSpPr>
          <p:cNvPr id="18" name="Arrow: Left 17">
            <a:extLst>
              <a:ext uri="{FF2B5EF4-FFF2-40B4-BE49-F238E27FC236}">
                <a16:creationId xmlns:a16="http://schemas.microsoft.com/office/drawing/2014/main" id="{75134C29-804A-5EEF-9342-AF367E5EF631}"/>
              </a:ext>
            </a:extLst>
          </p:cNvPr>
          <p:cNvSpPr/>
          <p:nvPr/>
        </p:nvSpPr>
        <p:spPr>
          <a:xfrm rot="10800000">
            <a:off x="6989903" y="4328817"/>
            <a:ext cx="1422007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19E612-DDCD-4B0A-023F-975E4C705DBD}"/>
              </a:ext>
            </a:extLst>
          </p:cNvPr>
          <p:cNvSpPr txBox="1"/>
          <p:nvPr/>
        </p:nvSpPr>
        <p:spPr>
          <a:xfrm>
            <a:off x="5244741" y="4928505"/>
            <a:ext cx="178117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CONTENT NOT FOUND</a:t>
            </a:r>
          </a:p>
        </p:txBody>
      </p:sp>
      <p:pic>
        <p:nvPicPr>
          <p:cNvPr id="20" name="Graphic 19" descr="Programmer male with solid fill">
            <a:extLst>
              <a:ext uri="{FF2B5EF4-FFF2-40B4-BE49-F238E27FC236}">
                <a16:creationId xmlns:a16="http://schemas.microsoft.com/office/drawing/2014/main" id="{B77AE52C-1E78-CAD7-BB18-AD42B695D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1678" y="3736233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DEF23CE-BB49-3CA0-0259-97CEE1A5E2FA}"/>
              </a:ext>
            </a:extLst>
          </p:cNvPr>
          <p:cNvSpPr txBox="1"/>
          <p:nvPr/>
        </p:nvSpPr>
        <p:spPr>
          <a:xfrm>
            <a:off x="8268290" y="4732677"/>
            <a:ext cx="178117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REQUEST</a:t>
            </a:r>
          </a:p>
          <a:p>
            <a:pPr algn="ctr"/>
            <a:r>
              <a:rPr lang="en-US" b="1" dirty="0"/>
              <a:t>CONTENT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1DBB3C-1D0E-B9C2-164D-3E1CFE01C329}"/>
              </a:ext>
            </a:extLst>
          </p:cNvPr>
          <p:cNvSpPr txBox="1"/>
          <p:nvPr/>
        </p:nvSpPr>
        <p:spPr>
          <a:xfrm>
            <a:off x="5208728" y="3310498"/>
            <a:ext cx="178117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CONTENT FOUND</a:t>
            </a:r>
          </a:p>
        </p:txBody>
      </p:sp>
      <p:pic>
        <p:nvPicPr>
          <p:cNvPr id="25" name="Graphic 24" descr="Search Inventory with solid fill">
            <a:extLst>
              <a:ext uri="{FF2B5EF4-FFF2-40B4-BE49-F238E27FC236}">
                <a16:creationId xmlns:a16="http://schemas.microsoft.com/office/drawing/2014/main" id="{9DC652FC-C3BF-D859-96A4-3D2912CD75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42115" y="2396098"/>
            <a:ext cx="914400" cy="914400"/>
          </a:xfrm>
          <a:prstGeom prst="rect">
            <a:avLst/>
          </a:prstGeom>
        </p:spPr>
      </p:pic>
      <p:sp>
        <p:nvSpPr>
          <p:cNvPr id="26" name="Arrow: Circular 25">
            <a:extLst>
              <a:ext uri="{FF2B5EF4-FFF2-40B4-BE49-F238E27FC236}">
                <a16:creationId xmlns:a16="http://schemas.microsoft.com/office/drawing/2014/main" id="{28D9ED56-7060-87A6-DDFA-CDD6ED315B4C}"/>
              </a:ext>
            </a:extLst>
          </p:cNvPr>
          <p:cNvSpPr/>
          <p:nvPr/>
        </p:nvSpPr>
        <p:spPr>
          <a:xfrm rot="5400000">
            <a:off x="8968532" y="4413681"/>
            <a:ext cx="1467925" cy="1467925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Circular 26">
            <a:extLst>
              <a:ext uri="{FF2B5EF4-FFF2-40B4-BE49-F238E27FC236}">
                <a16:creationId xmlns:a16="http://schemas.microsoft.com/office/drawing/2014/main" id="{C08A5B60-1E4D-86BC-89C6-2D9AAB8FBD0A}"/>
              </a:ext>
            </a:extLst>
          </p:cNvPr>
          <p:cNvSpPr/>
          <p:nvPr/>
        </p:nvSpPr>
        <p:spPr>
          <a:xfrm rot="16200000" flipV="1">
            <a:off x="5904962" y="1940936"/>
            <a:ext cx="1467925" cy="1467925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B3851411-B53A-5060-2DD9-B93C30A2C6E8}"/>
              </a:ext>
            </a:extLst>
          </p:cNvPr>
          <p:cNvSpPr/>
          <p:nvPr/>
        </p:nvSpPr>
        <p:spPr>
          <a:xfrm>
            <a:off x="2341648" y="1951953"/>
            <a:ext cx="4214868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Circular 28">
            <a:extLst>
              <a:ext uri="{FF2B5EF4-FFF2-40B4-BE49-F238E27FC236}">
                <a16:creationId xmlns:a16="http://schemas.microsoft.com/office/drawing/2014/main" id="{8424083C-D80F-0F9F-00D7-92E33C90B519}"/>
              </a:ext>
            </a:extLst>
          </p:cNvPr>
          <p:cNvSpPr/>
          <p:nvPr/>
        </p:nvSpPr>
        <p:spPr>
          <a:xfrm rot="5400000" flipV="1">
            <a:off x="1474563" y="1940935"/>
            <a:ext cx="1467925" cy="1467925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000E976C-D34A-AE33-61DE-08461DD73659}"/>
              </a:ext>
            </a:extLst>
          </p:cNvPr>
          <p:cNvSpPr/>
          <p:nvPr/>
        </p:nvSpPr>
        <p:spPr>
          <a:xfrm>
            <a:off x="2341647" y="5509530"/>
            <a:ext cx="7274431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Circular 30">
            <a:extLst>
              <a:ext uri="{FF2B5EF4-FFF2-40B4-BE49-F238E27FC236}">
                <a16:creationId xmlns:a16="http://schemas.microsoft.com/office/drawing/2014/main" id="{12D64D98-6018-B26D-C716-93C606A7ACAE}"/>
              </a:ext>
            </a:extLst>
          </p:cNvPr>
          <p:cNvSpPr/>
          <p:nvPr/>
        </p:nvSpPr>
        <p:spPr>
          <a:xfrm rot="16200000">
            <a:off x="1474563" y="4445465"/>
            <a:ext cx="1467925" cy="1467925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90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80BC39-7AF3-3CF7-402B-0B5372881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95209" y="3200400"/>
            <a:ext cx="6300633" cy="319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B22463F-A797-6DE5-BB43-FF4813EF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5" y="281698"/>
            <a:ext cx="5116556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HIVE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10B8DB4-7DF1-F32A-B915-7470E9B9A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15" y="1607261"/>
            <a:ext cx="3882842" cy="3559825"/>
          </a:xfrm>
        </p:spPr>
        <p:txBody>
          <a:bodyPr>
            <a:noAutofit/>
          </a:bodyPr>
          <a:lstStyle/>
          <a:p>
            <a:pPr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main focus of HIVE is to provide a single source of truth for all users. </a:t>
            </a:r>
          </a:p>
          <a:p>
            <a:pPr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5715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longer go hunting for content throughout the ORB server to find that one element.</a:t>
            </a:r>
          </a:p>
          <a:p>
            <a:pPr marL="5715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Use content that has been approved and tested by BIM management</a:t>
            </a:r>
          </a:p>
          <a:p>
            <a:pPr marL="5715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Use the same content from project to project, with the same graphic standards and same information embedded in them.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69923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80BC39-7AF3-3CF7-402B-0B5372881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1400" y="1256346"/>
            <a:ext cx="10274260" cy="52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B22463F-A797-6DE5-BB43-FF4813EF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5" y="281698"/>
            <a:ext cx="5116556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HIVE INTERFACE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3482DDDD-2678-B51B-CBD4-6858715C43E3}"/>
              </a:ext>
            </a:extLst>
          </p:cNvPr>
          <p:cNvSpPr/>
          <p:nvPr/>
        </p:nvSpPr>
        <p:spPr>
          <a:xfrm>
            <a:off x="1074420" y="1489710"/>
            <a:ext cx="1569720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C4BB-B261-B85C-05EB-4AA69E13B1B3}"/>
              </a:ext>
            </a:extLst>
          </p:cNvPr>
          <p:cNvSpPr txBox="1"/>
          <p:nvPr/>
        </p:nvSpPr>
        <p:spPr>
          <a:xfrm>
            <a:off x="8194000" y="670159"/>
            <a:ext cx="3291840" cy="424731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HOME</a:t>
            </a:r>
          </a:p>
          <a:p>
            <a:endParaRPr lang="en-US" dirty="0"/>
          </a:p>
          <a:p>
            <a:r>
              <a:rPr lang="en-US" dirty="0"/>
              <a:t>Start in this window.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user will have access to different 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elements that have been uploaded to HIVE have a library assigned to them.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Your search can be limited to the library you choose.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element can have multiple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default, your search will include all 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57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80BC39-7AF3-3CF7-402B-0B5372881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1400" y="1276121"/>
            <a:ext cx="10274260" cy="518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B22463F-A797-6DE5-BB43-FF4813EF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5" y="281698"/>
            <a:ext cx="5116556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HIVE INTERFACE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3482DDDD-2678-B51B-CBD4-6858715C43E3}"/>
              </a:ext>
            </a:extLst>
          </p:cNvPr>
          <p:cNvSpPr/>
          <p:nvPr/>
        </p:nvSpPr>
        <p:spPr>
          <a:xfrm>
            <a:off x="1097280" y="1809363"/>
            <a:ext cx="1569720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C4BB-B261-B85C-05EB-4AA69E13B1B3}"/>
              </a:ext>
            </a:extLst>
          </p:cNvPr>
          <p:cNvSpPr txBox="1"/>
          <p:nvPr/>
        </p:nvSpPr>
        <p:spPr>
          <a:xfrm>
            <a:off x="8194000" y="670159"/>
            <a:ext cx="3291840" cy="286232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SEARCH</a:t>
            </a:r>
          </a:p>
          <a:p>
            <a:endParaRPr lang="en-US" dirty="0"/>
          </a:p>
          <a:p>
            <a:r>
              <a:rPr lang="en-US" dirty="0"/>
              <a:t>The Search bar on top is always present. </a:t>
            </a:r>
          </a:p>
          <a:p>
            <a:r>
              <a:rPr lang="en-US" dirty="0"/>
              <a:t>The search icon will give you a starting point. This will provide you with a recent list of what you have searched and what has been recently uploaded</a:t>
            </a:r>
          </a:p>
          <a:p>
            <a:endParaRPr lang="en-US" dirty="0"/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3C6EC282-9D6B-AD21-640F-3F06AB6878BD}"/>
              </a:ext>
            </a:extLst>
          </p:cNvPr>
          <p:cNvSpPr/>
          <p:nvPr/>
        </p:nvSpPr>
        <p:spPr>
          <a:xfrm rot="5400000">
            <a:off x="4021569" y="1634875"/>
            <a:ext cx="752841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78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80BC39-7AF3-3CF7-402B-0B5372881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1400" y="1276121"/>
            <a:ext cx="10274260" cy="518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B22463F-A797-6DE5-BB43-FF4813EF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5" y="281698"/>
            <a:ext cx="5116556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HIVE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C4BB-B261-B85C-05EB-4AA69E13B1B3}"/>
              </a:ext>
            </a:extLst>
          </p:cNvPr>
          <p:cNvSpPr txBox="1"/>
          <p:nvPr/>
        </p:nvSpPr>
        <p:spPr>
          <a:xfrm>
            <a:off x="1308080" y="2565373"/>
            <a:ext cx="3291840" cy="369331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FILTERS</a:t>
            </a:r>
          </a:p>
          <a:p>
            <a:r>
              <a:rPr lang="en-US" dirty="0"/>
              <a:t>A single word can provide you with a multitude of options in your search.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Type “wall” in your search and you will receive: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Revit Wall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Sheets with wall assemblies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Detail views of our wall assemblies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Views that have “wall” in the title</a:t>
            </a:r>
          </a:p>
          <a:p>
            <a:endParaRPr lang="en-US" dirty="0"/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3C6EC282-9D6B-AD21-640F-3F06AB6878BD}"/>
              </a:ext>
            </a:extLst>
          </p:cNvPr>
          <p:cNvSpPr/>
          <p:nvPr/>
        </p:nvSpPr>
        <p:spPr>
          <a:xfrm rot="10800000">
            <a:off x="8001000" y="2363443"/>
            <a:ext cx="987270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EA74EB89-CA31-CEF7-2624-CA093285B6B2}"/>
              </a:ext>
            </a:extLst>
          </p:cNvPr>
          <p:cNvSpPr/>
          <p:nvPr/>
        </p:nvSpPr>
        <p:spPr>
          <a:xfrm rot="10800000">
            <a:off x="8001000" y="2363443"/>
            <a:ext cx="987270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015E5353-1EAE-A3F9-5F90-97A51BDE1A22}"/>
              </a:ext>
            </a:extLst>
          </p:cNvPr>
          <p:cNvSpPr/>
          <p:nvPr/>
        </p:nvSpPr>
        <p:spPr>
          <a:xfrm rot="10800000">
            <a:off x="8001000" y="2362201"/>
            <a:ext cx="987270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4254FEBD-33AE-4A7B-FA05-06D1DC1A419C}"/>
              </a:ext>
            </a:extLst>
          </p:cNvPr>
          <p:cNvSpPr/>
          <p:nvPr/>
        </p:nvSpPr>
        <p:spPr>
          <a:xfrm rot="10800000">
            <a:off x="8001000" y="2362201"/>
            <a:ext cx="987270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66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80BC39-7AF3-3CF7-402B-0B5372881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1400" y="1276121"/>
            <a:ext cx="10274260" cy="518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B22463F-A797-6DE5-BB43-FF4813EF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5" y="281698"/>
            <a:ext cx="5116556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HIVE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C4BB-B261-B85C-05EB-4AA69E13B1B3}"/>
              </a:ext>
            </a:extLst>
          </p:cNvPr>
          <p:cNvSpPr txBox="1"/>
          <p:nvPr/>
        </p:nvSpPr>
        <p:spPr>
          <a:xfrm>
            <a:off x="1354773" y="1573872"/>
            <a:ext cx="3291840" cy="511197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b="1" dirty="0"/>
              <a:t>FILTERS</a:t>
            </a:r>
          </a:p>
          <a:p>
            <a:r>
              <a:rPr lang="en-US" dirty="0"/>
              <a:t>Avoid elements you are not looking for by using the filters in HIVE.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 your search to the intended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 based on the TAG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 for Revit content only (no pdfs, no word files,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 by the Revit category you are looking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Walls,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Views,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Sheets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Doors,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  <a:p>
            <a:endParaRPr lang="en-US" dirty="0"/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3C6EC282-9D6B-AD21-640F-3F06AB6878BD}"/>
              </a:ext>
            </a:extLst>
          </p:cNvPr>
          <p:cNvSpPr/>
          <p:nvPr/>
        </p:nvSpPr>
        <p:spPr>
          <a:xfrm rot="10800000">
            <a:off x="8001000" y="2363443"/>
            <a:ext cx="987270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EA74EB89-CA31-CEF7-2624-CA093285B6B2}"/>
              </a:ext>
            </a:extLst>
          </p:cNvPr>
          <p:cNvSpPr/>
          <p:nvPr/>
        </p:nvSpPr>
        <p:spPr>
          <a:xfrm rot="10800000">
            <a:off x="8001000" y="4129861"/>
            <a:ext cx="987270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015E5353-1EAE-A3F9-5F90-97A51BDE1A22}"/>
              </a:ext>
            </a:extLst>
          </p:cNvPr>
          <p:cNvSpPr/>
          <p:nvPr/>
        </p:nvSpPr>
        <p:spPr>
          <a:xfrm rot="10800000">
            <a:off x="8001000" y="3665955"/>
            <a:ext cx="987270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4254FEBD-33AE-4A7B-FA05-06D1DC1A419C}"/>
              </a:ext>
            </a:extLst>
          </p:cNvPr>
          <p:cNvSpPr/>
          <p:nvPr/>
        </p:nvSpPr>
        <p:spPr>
          <a:xfrm rot="10800000">
            <a:off x="8001000" y="2766061"/>
            <a:ext cx="987270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45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80BC39-7AF3-3CF7-402B-0B5372881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1400" y="1269415"/>
            <a:ext cx="10274260" cy="519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B22463F-A797-6DE5-BB43-FF4813EF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5" y="281698"/>
            <a:ext cx="5116556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HIVE INTERFACE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3482DDDD-2678-B51B-CBD4-6858715C43E3}"/>
              </a:ext>
            </a:extLst>
          </p:cNvPr>
          <p:cNvSpPr/>
          <p:nvPr/>
        </p:nvSpPr>
        <p:spPr>
          <a:xfrm>
            <a:off x="1120140" y="2219479"/>
            <a:ext cx="1569720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C4BB-B261-B85C-05EB-4AA69E13B1B3}"/>
              </a:ext>
            </a:extLst>
          </p:cNvPr>
          <p:cNvSpPr txBox="1"/>
          <p:nvPr/>
        </p:nvSpPr>
        <p:spPr>
          <a:xfrm>
            <a:off x="1526500" y="3321919"/>
            <a:ext cx="3291840" cy="17543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SAVED SEARCHES</a:t>
            </a:r>
          </a:p>
          <a:p>
            <a:endParaRPr lang="en-US" dirty="0"/>
          </a:p>
          <a:p>
            <a:r>
              <a:rPr lang="en-US" dirty="0"/>
              <a:t>When you want to avoid repeating the same search over and over</a:t>
            </a:r>
          </a:p>
          <a:p>
            <a:endParaRPr lang="en-US" dirty="0"/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124FD203-8E3D-36CD-C17F-037771FF92F4}"/>
              </a:ext>
            </a:extLst>
          </p:cNvPr>
          <p:cNvSpPr/>
          <p:nvPr/>
        </p:nvSpPr>
        <p:spPr>
          <a:xfrm rot="5400000">
            <a:off x="8213484" y="1740295"/>
            <a:ext cx="900911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92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80BC39-7AF3-3CF7-402B-0B5372881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1400" y="1302631"/>
            <a:ext cx="10274260" cy="513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B22463F-A797-6DE5-BB43-FF4813EF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5" y="281698"/>
            <a:ext cx="5116556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HIVE INTERFACE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3482DDDD-2678-B51B-CBD4-6858715C43E3}"/>
              </a:ext>
            </a:extLst>
          </p:cNvPr>
          <p:cNvSpPr/>
          <p:nvPr/>
        </p:nvSpPr>
        <p:spPr>
          <a:xfrm rot="5400000">
            <a:off x="8402915" y="1595515"/>
            <a:ext cx="550391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C4BB-B261-B85C-05EB-4AA69E13B1B3}"/>
              </a:ext>
            </a:extLst>
          </p:cNvPr>
          <p:cNvSpPr txBox="1"/>
          <p:nvPr/>
        </p:nvSpPr>
        <p:spPr>
          <a:xfrm>
            <a:off x="657820" y="2990722"/>
            <a:ext cx="3291840" cy="23083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SAVED SEARCHES</a:t>
            </a:r>
          </a:p>
          <a:p>
            <a:endParaRPr lang="en-US" dirty="0"/>
          </a:p>
          <a:p>
            <a:r>
              <a:rPr lang="en-US" dirty="0"/>
              <a:t>You can set up your search and give it a name. </a:t>
            </a:r>
          </a:p>
          <a:p>
            <a:r>
              <a:rPr lang="en-US" dirty="0"/>
              <a:t>The search parameters can be yours alone or shared with other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4158</TotalTime>
  <Words>823</Words>
  <Application>Microsoft Office PowerPoint</Application>
  <PresentationFormat>Widescreen</PresentationFormat>
  <Paragraphs>138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Stencil Std</vt:lpstr>
      <vt:lpstr>Office Theme</vt:lpstr>
      <vt:lpstr>HIVE Implementation &amp;  Process</vt:lpstr>
      <vt:lpstr>HIVE</vt:lpstr>
      <vt:lpstr>HIVE</vt:lpstr>
      <vt:lpstr>HIVE INTERFACE</vt:lpstr>
      <vt:lpstr>HIVE INTERFACE</vt:lpstr>
      <vt:lpstr>HIVE INTERFACE</vt:lpstr>
      <vt:lpstr>HIVE INTERFACE</vt:lpstr>
      <vt:lpstr>HIVE INTERFACE</vt:lpstr>
      <vt:lpstr>HIVE INTERFACE</vt:lpstr>
      <vt:lpstr>HIVE INTERFACE</vt:lpstr>
      <vt:lpstr>HIVE INTERFACE</vt:lpstr>
      <vt:lpstr>HIVE INTERFACE</vt:lpstr>
      <vt:lpstr>HIVE INTERFACE</vt:lpstr>
      <vt:lpstr>HIVE INTERFACE</vt:lpstr>
      <vt:lpstr>HIVE INTERFACE</vt:lpstr>
      <vt:lpstr>WORKING WITH HIVE</vt:lpstr>
      <vt:lpstr>WORKING WITH HIVE</vt:lpstr>
      <vt:lpstr>REVIT MODEL HEALTH</vt:lpstr>
      <vt:lpstr>REVIT MODEL HEALTH</vt:lpstr>
      <vt:lpstr>REVIT MODEL HEALTH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jhon Heredia</dc:creator>
  <cp:lastModifiedBy>Andres Fernandez</cp:lastModifiedBy>
  <cp:revision>93</cp:revision>
  <cp:lastPrinted>2022-11-20T04:28:42Z</cp:lastPrinted>
  <dcterms:created xsi:type="dcterms:W3CDTF">2022-11-15T03:56:20Z</dcterms:created>
  <dcterms:modified xsi:type="dcterms:W3CDTF">2023-09-14T00:21:28Z</dcterms:modified>
</cp:coreProperties>
</file>