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3" r:id="rId7"/>
    <p:sldId id="260" r:id="rId8"/>
    <p:sldId id="262" r:id="rId9"/>
    <p:sldId id="269" r:id="rId10"/>
    <p:sldId id="267" r:id="rId11"/>
    <p:sldId id="265" r:id="rId12"/>
    <p:sldId id="264" r:id="rId13"/>
    <p:sldId id="268" r:id="rId14"/>
    <p:sldId id="270" r:id="rId15"/>
    <p:sldId id="272" r:id="rId16"/>
    <p:sldId id="275" r:id="rId17"/>
    <p:sldId id="274" r:id="rId18"/>
    <p:sldId id="277" r:id="rId19"/>
    <p:sldId id="273" r:id="rId20"/>
    <p:sldId id="279" r:id="rId21"/>
    <p:sldId id="278" r:id="rId22"/>
    <p:sldId id="276" r:id="rId23"/>
    <p:sldId id="280" r:id="rId24"/>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1C5DBA-39A8-4A91-8BFC-3F311B6F1C8C}">
          <p14:sldIdLst>
            <p14:sldId id="256"/>
            <p14:sldId id="257"/>
            <p14:sldId id="258"/>
            <p14:sldId id="261"/>
            <p14:sldId id="259"/>
            <p14:sldId id="263"/>
            <p14:sldId id="260"/>
            <p14:sldId id="262"/>
            <p14:sldId id="269"/>
            <p14:sldId id="267"/>
            <p14:sldId id="265"/>
            <p14:sldId id="264"/>
            <p14:sldId id="268"/>
            <p14:sldId id="270"/>
            <p14:sldId id="272"/>
            <p14:sldId id="275"/>
            <p14:sldId id="274"/>
            <p14:sldId id="277"/>
            <p14:sldId id="273"/>
            <p14:sldId id="279"/>
            <p14:sldId id="278"/>
            <p14:sldId id="276"/>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Heredia" initials="jH" lastIdx="4" clrIdx="0">
    <p:extLst>
      <p:ext uri="{19B8F6BF-5375-455C-9EA6-DF929625EA0E}">
        <p15:presenceInfo xmlns:p15="http://schemas.microsoft.com/office/powerpoint/2012/main" userId="828ef332f1ffd1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66A9-EA91-43E0-6E08-2E65883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E8BE-28A4-C204-EE47-854DF1A63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0204B-65B0-C44C-C6CD-6B32D0875844}"/>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5" name="Footer Placeholder 4">
            <a:extLst>
              <a:ext uri="{FF2B5EF4-FFF2-40B4-BE49-F238E27FC236}">
                <a16:creationId xmlns:a16="http://schemas.microsoft.com/office/drawing/2014/main" id="{9575DFFA-B8EC-B9F9-EF48-8033CB55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41C4-1407-87F6-C9C3-8DFE52D82B2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77978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E728-B2D7-2E47-D001-246497EF6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EE9D1-7373-945A-79B4-B2EF72CA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C994-CAC5-05B0-6036-DACB8BA4E733}"/>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5" name="Footer Placeholder 4">
            <a:extLst>
              <a:ext uri="{FF2B5EF4-FFF2-40B4-BE49-F238E27FC236}">
                <a16:creationId xmlns:a16="http://schemas.microsoft.com/office/drawing/2014/main" id="{EEF06FF9-953A-A223-E03C-2A6F71EF5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4A201-4C8C-2DC6-904A-74CD3B99B23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6921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A43C1-804A-3775-0823-446160243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1077F-F4E9-6EC1-8C4B-D744DBC15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BBDF-4EA8-B19E-FF67-AD8BB3192954}"/>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5" name="Footer Placeholder 4">
            <a:extLst>
              <a:ext uri="{FF2B5EF4-FFF2-40B4-BE49-F238E27FC236}">
                <a16:creationId xmlns:a16="http://schemas.microsoft.com/office/drawing/2014/main" id="{3BDBA684-4A25-E0C8-0A30-33E2BD211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AAD7B-E810-1E59-509F-A7B60AB5E157}"/>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5857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0D6-5279-9F78-CD75-A91A2970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C117-6C6E-9E0C-708F-4C4FDBFF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660D-EEB6-4768-2D18-06CB1740AA8C}"/>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5" name="Footer Placeholder 4">
            <a:extLst>
              <a:ext uri="{FF2B5EF4-FFF2-40B4-BE49-F238E27FC236}">
                <a16:creationId xmlns:a16="http://schemas.microsoft.com/office/drawing/2014/main" id="{F08AB626-CB87-D696-F684-E0F0A3D2F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DADEB-1D03-FB94-6694-B5423DDBD98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3005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D46-8190-FB33-37B1-696654AC8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9989-32CA-1E8B-EA5E-D75C07F20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46B03-2DA9-20AB-363F-095CABA3DDBA}"/>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5" name="Footer Placeholder 4">
            <a:extLst>
              <a:ext uri="{FF2B5EF4-FFF2-40B4-BE49-F238E27FC236}">
                <a16:creationId xmlns:a16="http://schemas.microsoft.com/office/drawing/2014/main" id="{9B24C1F5-B78F-0195-18D9-AEA3CF11D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3F6E5-1101-EE84-E850-0FBFB62DBF4D}"/>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5339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6050-CB3E-87E6-2330-F37B5DDB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7F28-183B-25AB-D037-8B09E134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0DB1D-D5BA-5E00-BE0F-2B245213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67275-7344-0AA9-23A0-2D58FD925C8C}"/>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6" name="Footer Placeholder 5">
            <a:extLst>
              <a:ext uri="{FF2B5EF4-FFF2-40B4-BE49-F238E27FC236}">
                <a16:creationId xmlns:a16="http://schemas.microsoft.com/office/drawing/2014/main" id="{29398384-0C5F-1C31-8C2B-F7CC30938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29FEE-7025-C00F-1C43-4068B64EA52B}"/>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5849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3C3-757F-4B3A-35AB-885ECF3B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893D2-FF85-A736-8764-35C27303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70C1-D957-6782-29EA-5A86139D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A9AAC-FD3A-883C-2F1F-070CCDEDF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445EE-AC83-7478-44D1-7266B708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49F63-AE2A-59BD-2797-6173292E2134}"/>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8" name="Footer Placeholder 7">
            <a:extLst>
              <a:ext uri="{FF2B5EF4-FFF2-40B4-BE49-F238E27FC236}">
                <a16:creationId xmlns:a16="http://schemas.microsoft.com/office/drawing/2014/main" id="{54144437-EF8F-9F7A-DA58-01CCCF07D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ED165-EE1C-50CA-AC27-7464CFCB224A}"/>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11281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25EF-A7A0-C37B-B773-AA2D1485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0C43-2135-6065-A1D3-4E6CEFB574DB}"/>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4" name="Footer Placeholder 3">
            <a:extLst>
              <a:ext uri="{FF2B5EF4-FFF2-40B4-BE49-F238E27FC236}">
                <a16:creationId xmlns:a16="http://schemas.microsoft.com/office/drawing/2014/main" id="{258E0F58-9E0E-4436-D01D-F0A1B87FA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E1CEB-053F-7EB4-98FE-84D4A039472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123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7FC8-305E-E0EF-2621-F87DC4C51A1A}"/>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3" name="Footer Placeholder 2">
            <a:extLst>
              <a:ext uri="{FF2B5EF4-FFF2-40B4-BE49-F238E27FC236}">
                <a16:creationId xmlns:a16="http://schemas.microsoft.com/office/drawing/2014/main" id="{DE25EFE3-1C0C-D3EA-D09B-A57F20512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1FA70-7B32-6A5F-2172-65ABAE2AE75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6842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90B-1E43-C75F-281D-1D565881B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F426A-165E-B134-7B76-3D1F9E2F9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11CAD-3613-EC7D-8294-12F9CEF5F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C7899-FE33-15C7-E11C-054E03509952}"/>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6" name="Footer Placeholder 5">
            <a:extLst>
              <a:ext uri="{FF2B5EF4-FFF2-40B4-BE49-F238E27FC236}">
                <a16:creationId xmlns:a16="http://schemas.microsoft.com/office/drawing/2014/main" id="{EA1785B7-9063-DBF6-FB3A-393C2BA3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7C550-CB9C-58C6-3DE0-5128AEAE35C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8354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D4F-3B61-C227-D4A7-A0724110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E0780-077A-DA87-70C0-39DDEED1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93AE4-D088-FB3F-EBB6-FAED0C5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3DC5-939D-DFDB-7EBA-3B1B93A865E3}"/>
              </a:ext>
            </a:extLst>
          </p:cNvPr>
          <p:cNvSpPr>
            <a:spLocks noGrp="1"/>
          </p:cNvSpPr>
          <p:nvPr>
            <p:ph type="dt" sz="half" idx="10"/>
          </p:nvPr>
        </p:nvSpPr>
        <p:spPr/>
        <p:txBody>
          <a:bodyPr/>
          <a:lstStyle/>
          <a:p>
            <a:fld id="{4A1DC852-D0CA-447F-8979-6CA783C2364B}" type="datetimeFigureOut">
              <a:rPr lang="en-US" smtClean="0"/>
              <a:t>1/18/2023</a:t>
            </a:fld>
            <a:endParaRPr lang="en-US"/>
          </a:p>
        </p:txBody>
      </p:sp>
      <p:sp>
        <p:nvSpPr>
          <p:cNvPr id="6" name="Footer Placeholder 5">
            <a:extLst>
              <a:ext uri="{FF2B5EF4-FFF2-40B4-BE49-F238E27FC236}">
                <a16:creationId xmlns:a16="http://schemas.microsoft.com/office/drawing/2014/main" id="{CF2C2E05-19E7-902C-146F-1B4FB8D3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BDDBE-225E-067C-788A-976D6E051B59}"/>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8896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4E12-8DC2-BB6E-FA3F-224F8E38B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DCCBC-6C97-BB32-5617-502CE16A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EE2-58B4-21D8-82FC-047D74461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852-D0CA-447F-8979-6CA783C2364B}" type="datetimeFigureOut">
              <a:rPr lang="en-US" smtClean="0"/>
              <a:t>1/18/2023</a:t>
            </a:fld>
            <a:endParaRPr lang="en-US"/>
          </a:p>
        </p:txBody>
      </p:sp>
      <p:sp>
        <p:nvSpPr>
          <p:cNvPr id="5" name="Footer Placeholder 4">
            <a:extLst>
              <a:ext uri="{FF2B5EF4-FFF2-40B4-BE49-F238E27FC236}">
                <a16:creationId xmlns:a16="http://schemas.microsoft.com/office/drawing/2014/main" id="{C933D53F-CE53-7345-773B-005E82F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14601-BAEE-6EE7-BB8B-E0F54A92D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AE1A9-EEE2-4A4C-BF25-462704E0872F}" type="slidenum">
              <a:rPr lang="en-US" smtClean="0"/>
              <a:t>‹#›</a:t>
            </a:fld>
            <a:endParaRPr lang="en-US"/>
          </a:p>
        </p:txBody>
      </p:sp>
    </p:spTree>
    <p:extLst>
      <p:ext uri="{BB962C8B-B14F-4D97-AF65-F5344CB8AC3E}">
        <p14:creationId xmlns:p14="http://schemas.microsoft.com/office/powerpoint/2010/main" val="14594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5A20-2BD3-E134-063D-AF11B3BB69B5}"/>
              </a:ext>
            </a:extLst>
          </p:cNvPr>
          <p:cNvSpPr>
            <a:spLocks noGrp="1"/>
          </p:cNvSpPr>
          <p:nvPr>
            <p:ph type="ctrTitle"/>
          </p:nvPr>
        </p:nvSpPr>
        <p:spPr/>
        <p:txBody>
          <a:bodyPr/>
          <a:lstStyle/>
          <a:p>
            <a:r>
              <a:rPr lang="en-US" sz="3600" dirty="0"/>
              <a:t>IBC 2018</a:t>
            </a:r>
            <a:br>
              <a:rPr lang="en-US" dirty="0"/>
            </a:br>
            <a:r>
              <a:rPr lang="en-US" dirty="0"/>
              <a:t>CHAPTER 10</a:t>
            </a:r>
          </a:p>
        </p:txBody>
      </p:sp>
      <p:sp>
        <p:nvSpPr>
          <p:cNvPr id="3" name="Subtitle 2">
            <a:extLst>
              <a:ext uri="{FF2B5EF4-FFF2-40B4-BE49-F238E27FC236}">
                <a16:creationId xmlns:a16="http://schemas.microsoft.com/office/drawing/2014/main" id="{DB166958-6467-9D36-1A4E-75D41FA413F3}"/>
              </a:ext>
            </a:extLst>
          </p:cNvPr>
          <p:cNvSpPr>
            <a:spLocks noGrp="1"/>
          </p:cNvSpPr>
          <p:nvPr>
            <p:ph type="subTitle" idx="1"/>
          </p:nvPr>
        </p:nvSpPr>
        <p:spPr/>
        <p:txBody>
          <a:bodyPr>
            <a:normAutofit fontScale="85000" lnSpcReduction="20000"/>
          </a:bodyPr>
          <a:lstStyle/>
          <a:p>
            <a:r>
              <a:rPr lang="en-US" dirty="0"/>
              <a:t>MEANS OF EGRESS</a:t>
            </a:r>
          </a:p>
          <a:p>
            <a:endParaRPr lang="en-US" dirty="0"/>
          </a:p>
          <a:p>
            <a:r>
              <a:rPr lang="en-US" dirty="0"/>
              <a:t>CHAPTER 10 PROVIDES THE GENERAL CRITERIA FOR DESIGNING THE MEANS OF EGRESS ESTABLISHED AS THE PRIMARY METHOD FOR PROTECTION OF PEOPLE IN BUILDINGS BY ALLOWING TIMELY RELOCATION OR EVACUATION OF BUILDING OCCUPANTS.</a:t>
            </a:r>
          </a:p>
        </p:txBody>
      </p:sp>
      <p:sp>
        <p:nvSpPr>
          <p:cNvPr id="4" name="Title 1">
            <a:extLst>
              <a:ext uri="{FF2B5EF4-FFF2-40B4-BE49-F238E27FC236}">
                <a16:creationId xmlns:a16="http://schemas.microsoft.com/office/drawing/2014/main" id="{ECC63F2E-B323-4685-DC9F-883083B3D38F}"/>
              </a:ext>
            </a:extLst>
          </p:cNvPr>
          <p:cNvSpPr txBox="1">
            <a:spLocks/>
          </p:cNvSpPr>
          <p:nvPr/>
        </p:nvSpPr>
        <p:spPr>
          <a:xfrm>
            <a:off x="1524000" y="238125"/>
            <a:ext cx="9033383" cy="11668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808000"/>
                </a:solidFill>
                <a:latin typeface="Stencil Std" panose="04020904080802020404" pitchFamily="82" charset="0"/>
              </a:rPr>
              <a:t>ORB University</a:t>
            </a:r>
          </a:p>
        </p:txBody>
      </p:sp>
    </p:spTree>
    <p:extLst>
      <p:ext uri="{BB962C8B-B14F-4D97-AF65-F5344CB8AC3E}">
        <p14:creationId xmlns:p14="http://schemas.microsoft.com/office/powerpoint/2010/main" val="270718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pic>
        <p:nvPicPr>
          <p:cNvPr id="6" name="Picture 5">
            <a:extLst>
              <a:ext uri="{FF2B5EF4-FFF2-40B4-BE49-F238E27FC236}">
                <a16:creationId xmlns:a16="http://schemas.microsoft.com/office/drawing/2014/main" id="{FE12F20B-70A7-FE28-0434-EC6C292601F3}"/>
              </a:ext>
            </a:extLst>
          </p:cNvPr>
          <p:cNvPicPr>
            <a:picLocks noChangeAspect="1"/>
          </p:cNvPicPr>
          <p:nvPr/>
        </p:nvPicPr>
        <p:blipFill>
          <a:blip r:embed="rId2"/>
          <a:stretch>
            <a:fillRect/>
          </a:stretch>
        </p:blipFill>
        <p:spPr>
          <a:xfrm>
            <a:off x="1785681" y="1690687"/>
            <a:ext cx="8620638" cy="4802187"/>
          </a:xfrm>
          <a:prstGeom prst="rect">
            <a:avLst/>
          </a:prstGeom>
        </p:spPr>
      </p:pic>
    </p:spTree>
    <p:extLst>
      <p:ext uri="{BB962C8B-B14F-4D97-AF65-F5344CB8AC3E}">
        <p14:creationId xmlns:p14="http://schemas.microsoft.com/office/powerpoint/2010/main" val="93788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lnSpcReduction="10000"/>
          </a:bodyPr>
          <a:lstStyle/>
          <a:p>
            <a:r>
              <a:rPr lang="en-US" sz="2400" b="1" dirty="0"/>
              <a:t>1004.2 Cumulative occupant loads. </a:t>
            </a:r>
            <a:r>
              <a:rPr lang="en-US" sz="2400" dirty="0"/>
              <a:t>Where the path of egress travel includes intervening rooms, areas or spaces, cumulative occupant loads shall be determined in accordance with this section. </a:t>
            </a:r>
          </a:p>
          <a:p>
            <a:pPr marL="0" indent="0">
              <a:buNone/>
            </a:pPr>
            <a:r>
              <a:rPr lang="en-US" sz="2400" dirty="0"/>
              <a:t>	When occupants from an accessory area move through another area to exit, the combined number of occupants must be utilized to determine the capacity that the egress components must accommodate. For example, the means of egress from a lobby must be sized for the cumulative occupant load of the adjacent office spaces if the occupants must travel through the lobby to reach an exit. Likewise, if an adjacent room has an egress route independent of the lobby, the occupant load of that room would not be combined with the occupant loads of the other rooms that pass through the lobby. If a portion of the adjacent room’s occupant load is to travel through the lobby, only that portion would be combined with the lobby occupant load for determining lobby egress.</a:t>
            </a:r>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spTree>
    <p:extLst>
      <p:ext uri="{BB962C8B-B14F-4D97-AF65-F5344CB8AC3E}">
        <p14:creationId xmlns:p14="http://schemas.microsoft.com/office/powerpoint/2010/main" val="126899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pic>
        <p:nvPicPr>
          <p:cNvPr id="6" name="Picture 5">
            <a:extLst>
              <a:ext uri="{FF2B5EF4-FFF2-40B4-BE49-F238E27FC236}">
                <a16:creationId xmlns:a16="http://schemas.microsoft.com/office/drawing/2014/main" id="{3AC27320-F62E-10C1-8BB5-D3E509E933FF}"/>
              </a:ext>
            </a:extLst>
          </p:cNvPr>
          <p:cNvPicPr>
            <a:picLocks noChangeAspect="1"/>
          </p:cNvPicPr>
          <p:nvPr/>
        </p:nvPicPr>
        <p:blipFill>
          <a:blip r:embed="rId2"/>
          <a:stretch>
            <a:fillRect/>
          </a:stretch>
        </p:blipFill>
        <p:spPr>
          <a:xfrm>
            <a:off x="2950632" y="1690688"/>
            <a:ext cx="6290736" cy="4802187"/>
          </a:xfrm>
          <a:prstGeom prst="rect">
            <a:avLst/>
          </a:prstGeom>
        </p:spPr>
      </p:pic>
    </p:spTree>
    <p:extLst>
      <p:ext uri="{BB962C8B-B14F-4D97-AF65-F5344CB8AC3E}">
        <p14:creationId xmlns:p14="http://schemas.microsoft.com/office/powerpoint/2010/main" val="82991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pic>
        <p:nvPicPr>
          <p:cNvPr id="3" name="Picture 2">
            <a:extLst>
              <a:ext uri="{FF2B5EF4-FFF2-40B4-BE49-F238E27FC236}">
                <a16:creationId xmlns:a16="http://schemas.microsoft.com/office/drawing/2014/main" id="{F0A12B0E-6610-E302-38E0-A720FD9B706E}"/>
              </a:ext>
            </a:extLst>
          </p:cNvPr>
          <p:cNvPicPr>
            <a:picLocks noChangeAspect="1"/>
          </p:cNvPicPr>
          <p:nvPr/>
        </p:nvPicPr>
        <p:blipFill>
          <a:blip r:embed="rId2"/>
          <a:stretch>
            <a:fillRect/>
          </a:stretch>
        </p:blipFill>
        <p:spPr>
          <a:xfrm>
            <a:off x="1763366" y="1690688"/>
            <a:ext cx="8665268" cy="4979737"/>
          </a:xfrm>
          <a:prstGeom prst="rect">
            <a:avLst/>
          </a:prstGeom>
        </p:spPr>
      </p:pic>
    </p:spTree>
    <p:extLst>
      <p:ext uri="{BB962C8B-B14F-4D97-AF65-F5344CB8AC3E}">
        <p14:creationId xmlns:p14="http://schemas.microsoft.com/office/powerpoint/2010/main" val="55535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fontScale="92500" lnSpcReduction="20000"/>
          </a:bodyPr>
          <a:lstStyle/>
          <a:p>
            <a:r>
              <a:rPr lang="en-US" b="1" dirty="0"/>
              <a:t>1004.2.3 Adjacent stories. </a:t>
            </a:r>
            <a:r>
              <a:rPr lang="en-US" dirty="0"/>
              <a:t>Other than for the egress components designed for convergence in accordance with Section 1005.6, the occupant load from separate stories shall not be added.</a:t>
            </a:r>
          </a:p>
          <a:p>
            <a:r>
              <a:rPr lang="en-US" b="1" dirty="0"/>
              <a:t>1004.3 Multiple function occupant load. </a:t>
            </a:r>
            <a:r>
              <a:rPr lang="en-US" dirty="0"/>
              <a:t>Where an area under consideration contains multiple functions having different occupant load factors, the design occupant load for such area shall be based on the floor area of each function calculated independently.</a:t>
            </a:r>
          </a:p>
          <a:p>
            <a:r>
              <a:rPr lang="en-US" b="1" dirty="0"/>
              <a:t>1004.7 Outdoor areas. </a:t>
            </a:r>
            <a:r>
              <a:rPr lang="en-US" dirty="0"/>
              <a:t>Yards, patios, occupied roofs, courts and similar outdoor areas accessible to and usable by the building occupants shall be provided with means of egress. Where outdoor areas are to be used by persons in addition to the occupants of the building, and the path of egress travel from the outdoor areas passes through the building, means of egress requirements for the building shall be based on the sum of the occupant loads of the building plus the outdoor area.</a:t>
            </a:r>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spTree>
    <p:extLst>
      <p:ext uri="{BB962C8B-B14F-4D97-AF65-F5344CB8AC3E}">
        <p14:creationId xmlns:p14="http://schemas.microsoft.com/office/powerpoint/2010/main" val="177851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pic>
        <p:nvPicPr>
          <p:cNvPr id="3" name="Picture 2">
            <a:extLst>
              <a:ext uri="{FF2B5EF4-FFF2-40B4-BE49-F238E27FC236}">
                <a16:creationId xmlns:a16="http://schemas.microsoft.com/office/drawing/2014/main" id="{21740BFB-72BA-D103-5C5E-210AE0F86D1C}"/>
              </a:ext>
            </a:extLst>
          </p:cNvPr>
          <p:cNvPicPr>
            <a:picLocks noChangeAspect="1"/>
          </p:cNvPicPr>
          <p:nvPr/>
        </p:nvPicPr>
        <p:blipFill>
          <a:blip r:embed="rId2"/>
          <a:stretch>
            <a:fillRect/>
          </a:stretch>
        </p:blipFill>
        <p:spPr>
          <a:xfrm>
            <a:off x="2582256" y="1492898"/>
            <a:ext cx="7027487" cy="5302792"/>
          </a:xfrm>
          <a:prstGeom prst="rect">
            <a:avLst/>
          </a:prstGeom>
        </p:spPr>
      </p:pic>
    </p:spTree>
    <p:extLst>
      <p:ext uri="{BB962C8B-B14F-4D97-AF65-F5344CB8AC3E}">
        <p14:creationId xmlns:p14="http://schemas.microsoft.com/office/powerpoint/2010/main" val="374233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a:bodyPr>
          <a:lstStyle/>
          <a:p>
            <a:pPr marL="0" indent="0">
              <a:buNone/>
            </a:pPr>
            <a:r>
              <a:rPr lang="en-US" sz="1900" dirty="0"/>
              <a:t>THIS SECTION IS A CHARGING PARAGRAPH FOR SIZING THE MEANS OF EGRESS SYSTEM IN A TENANT SPACE, FLOOR OR BUILDING. </a:t>
            </a:r>
          </a:p>
          <a:p>
            <a:pPr marL="0" indent="0">
              <a:buNone/>
            </a:pPr>
            <a:r>
              <a:rPr lang="en-US" sz="1900" dirty="0"/>
              <a:t>ALL PORTIONS OF THE MEANS OF EGRESS SYSTEM SHALL BE SIZED IN ACCORDANCE WITH THIS SECTION.</a:t>
            </a:r>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1005 – MEANS OF EGRESS SIZING</a:t>
            </a:r>
          </a:p>
        </p:txBody>
      </p:sp>
    </p:spTree>
    <p:extLst>
      <p:ext uri="{BB962C8B-B14F-4D97-AF65-F5344CB8AC3E}">
        <p14:creationId xmlns:p14="http://schemas.microsoft.com/office/powerpoint/2010/main" val="225368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a:bodyPr>
          <a:lstStyle/>
          <a:p>
            <a:pPr marL="0" indent="0">
              <a:buNone/>
            </a:pPr>
            <a:r>
              <a:rPr lang="en-US" sz="1900" dirty="0"/>
              <a:t>THIS SECTION IS A CHARGING PARAGRAPH FOR SIZING THE MEANS OF EGRESS SYSTEM IN A TENANT SPACE, FLOOR OR BUILDING. </a:t>
            </a:r>
          </a:p>
          <a:p>
            <a:pPr marL="0" indent="0">
              <a:buNone/>
            </a:pPr>
            <a:r>
              <a:rPr lang="en-US" sz="1900" dirty="0"/>
              <a:t>ALL PORTIONS OF THE MEANS OF EGRESS SYSTEM SHALL BE SIZED IN ACCORDANCE WITH THIS SECTION.</a:t>
            </a:r>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1005 – MEANS OF EGRESS SIZING</a:t>
            </a:r>
          </a:p>
        </p:txBody>
      </p:sp>
      <p:pic>
        <p:nvPicPr>
          <p:cNvPr id="1026" name="Picture 2" descr="Corridor definition and meaning | Collins English Dictionary">
            <a:extLst>
              <a:ext uri="{FF2B5EF4-FFF2-40B4-BE49-F238E27FC236}">
                <a16:creationId xmlns:a16="http://schemas.microsoft.com/office/drawing/2014/main" id="{6C9148DF-8423-F315-9A91-652E5FCCF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45" y="3784606"/>
            <a:ext cx="4060373" cy="2708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cessible Route vs. Means of Egress">
            <a:extLst>
              <a:ext uri="{FF2B5EF4-FFF2-40B4-BE49-F238E27FC236}">
                <a16:creationId xmlns:a16="http://schemas.microsoft.com/office/drawing/2014/main" id="{0C537F56-70EE-95E9-5630-CBD8E5F6C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171" y="3125739"/>
            <a:ext cx="3001347" cy="33671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wimming Pool Access Control - I Dig Hardware - Answers to your door,  hardware, and code questions from Allegion's Lori Greene.">
            <a:extLst>
              <a:ext uri="{FF2B5EF4-FFF2-40B4-BE49-F238E27FC236}">
                <a16:creationId xmlns:a16="http://schemas.microsoft.com/office/drawing/2014/main" id="{354D2795-078B-F200-957C-65A6200DF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672" y="3789329"/>
            <a:ext cx="3604727" cy="270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16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a:bodyPr>
          <a:lstStyle/>
          <a:p>
            <a:pPr marL="0" indent="0">
              <a:buNone/>
            </a:pPr>
            <a:r>
              <a:rPr lang="en-US" sz="1900" dirty="0"/>
              <a:t>THIS SECTION IS A CHARGING PARAGRAPH FOR SIZING THE MEANS OF EGRESS SYSTEM IN A TENANT SPACE, FLOOR OR BUILDING. </a:t>
            </a:r>
          </a:p>
          <a:p>
            <a:pPr marL="0" indent="0">
              <a:buNone/>
            </a:pPr>
            <a:r>
              <a:rPr lang="en-US" sz="1900" dirty="0"/>
              <a:t>ALL PORTIONS OF THE MEANS OF EGRESS SYSTEM SHALL BE SIZED IN ACCORDANCE WITH THIS SECTION.</a:t>
            </a:r>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1005 – MEANS OF EGRESS SIZING</a:t>
            </a:r>
          </a:p>
        </p:txBody>
      </p:sp>
      <p:pic>
        <p:nvPicPr>
          <p:cNvPr id="3" name="Picture 2">
            <a:extLst>
              <a:ext uri="{FF2B5EF4-FFF2-40B4-BE49-F238E27FC236}">
                <a16:creationId xmlns:a16="http://schemas.microsoft.com/office/drawing/2014/main" id="{D576DAEC-BCF8-52B9-461F-0B131C1F6EB5}"/>
              </a:ext>
            </a:extLst>
          </p:cNvPr>
          <p:cNvPicPr>
            <a:picLocks noChangeAspect="1"/>
          </p:cNvPicPr>
          <p:nvPr/>
        </p:nvPicPr>
        <p:blipFill>
          <a:blip r:embed="rId2"/>
          <a:stretch>
            <a:fillRect/>
          </a:stretch>
        </p:blipFill>
        <p:spPr>
          <a:xfrm>
            <a:off x="3109495" y="3204748"/>
            <a:ext cx="5973009" cy="2972215"/>
          </a:xfrm>
          <a:prstGeom prst="rect">
            <a:avLst/>
          </a:prstGeom>
        </p:spPr>
      </p:pic>
    </p:spTree>
    <p:extLst>
      <p:ext uri="{BB962C8B-B14F-4D97-AF65-F5344CB8AC3E}">
        <p14:creationId xmlns:p14="http://schemas.microsoft.com/office/powerpoint/2010/main" val="331433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30936" y="639520"/>
            <a:ext cx="3429000" cy="1719072"/>
          </a:xfrm>
        </p:spPr>
        <p:txBody>
          <a:bodyPr anchor="b">
            <a:normAutofit/>
          </a:bodyPr>
          <a:lstStyle/>
          <a:p>
            <a:r>
              <a:rPr lang="en-US" sz="3800"/>
              <a:t>SECTION 1005 – MEANS OF EGRESS SIZING</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4">
            <a:extLst>
              <a:ext uri="{FF2B5EF4-FFF2-40B4-BE49-F238E27FC236}">
                <a16:creationId xmlns:a16="http://schemas.microsoft.com/office/drawing/2014/main" id="{8E56B3CD-D109-4D54-203E-D588CAFE0DA7}"/>
              </a:ext>
            </a:extLst>
          </p:cNvPr>
          <p:cNvSpPr>
            <a:spLocks noGrp="1"/>
          </p:cNvSpPr>
          <p:nvPr>
            <p:ph idx="1"/>
          </p:nvPr>
        </p:nvSpPr>
        <p:spPr>
          <a:xfrm>
            <a:off x="630936" y="2807208"/>
            <a:ext cx="3429000" cy="3410712"/>
          </a:xfrm>
        </p:spPr>
        <p:txBody>
          <a:bodyPr anchor="t">
            <a:normAutofit/>
          </a:bodyPr>
          <a:lstStyle/>
          <a:p>
            <a:r>
              <a:rPr lang="en-US" sz="1700" b="1"/>
              <a:t>1005.3.1 Stairways. </a:t>
            </a:r>
            <a:r>
              <a:rPr lang="en-US" sz="1700"/>
              <a:t>The capacity, in inches, of means of egress stairways shall be calculated by multiplying the occupant load served by such stairways by a means of egress capacity factor of 0.3 inch per occupant. </a:t>
            </a:r>
            <a:r>
              <a:rPr lang="en-US" sz="1700" b="1"/>
              <a:t>Where stairways serve more than one story, only the occupant load of each story considered individually shall be used in calculating the required capacity of the stairways serving that story.</a:t>
            </a:r>
          </a:p>
        </p:txBody>
      </p:sp>
      <p:pic>
        <p:nvPicPr>
          <p:cNvPr id="4" name="Picture 3">
            <a:extLst>
              <a:ext uri="{FF2B5EF4-FFF2-40B4-BE49-F238E27FC236}">
                <a16:creationId xmlns:a16="http://schemas.microsoft.com/office/drawing/2014/main" id="{E48CD4B5-2F5C-44EC-2131-571DB1F38148}"/>
              </a:ext>
            </a:extLst>
          </p:cNvPr>
          <p:cNvPicPr>
            <a:picLocks noChangeAspect="1"/>
          </p:cNvPicPr>
          <p:nvPr/>
        </p:nvPicPr>
        <p:blipFill>
          <a:blip r:embed="rId2"/>
          <a:stretch>
            <a:fillRect/>
          </a:stretch>
        </p:blipFill>
        <p:spPr>
          <a:xfrm>
            <a:off x="4918818" y="640080"/>
            <a:ext cx="6374675" cy="5577840"/>
          </a:xfrm>
          <a:prstGeom prst="rect">
            <a:avLst/>
          </a:prstGeom>
        </p:spPr>
      </p:pic>
    </p:spTree>
    <p:extLst>
      <p:ext uri="{BB962C8B-B14F-4D97-AF65-F5344CB8AC3E}">
        <p14:creationId xmlns:p14="http://schemas.microsoft.com/office/powerpoint/2010/main" val="416266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30936" y="639520"/>
            <a:ext cx="3429000" cy="1719072"/>
          </a:xfrm>
        </p:spPr>
        <p:txBody>
          <a:bodyPr anchor="b">
            <a:normAutofit/>
          </a:bodyPr>
          <a:lstStyle/>
          <a:p>
            <a:r>
              <a:rPr lang="en-US" sz="3400" dirty="0"/>
              <a:t>SECTION 1003 – GENERAL MEANS OF EGRESS</a:t>
            </a:r>
          </a:p>
        </p:txBody>
      </p:sp>
      <p:sp>
        <p:nvSpPr>
          <p:cNvPr id="3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a:xfrm>
            <a:off x="630936" y="2807208"/>
            <a:ext cx="3429000" cy="3410712"/>
          </a:xfrm>
        </p:spPr>
        <p:txBody>
          <a:bodyPr anchor="t">
            <a:normAutofit/>
          </a:bodyPr>
          <a:lstStyle/>
          <a:p>
            <a:pPr marL="0" indent="0">
              <a:buNone/>
            </a:pPr>
            <a:r>
              <a:rPr lang="en-US" sz="1900" dirty="0"/>
              <a:t>MEANS OF EGRESS: A CONTINUOUS AND UNOBSTRUCTED PATH OF VERTICAL AND HORIZONTAL EGRESS TRAVEL FROM ANY OCCUPIED PORTION OF A BUILDING OR STRUCTURE TO A PUBLIC WAY. A MEANS OF EGRESS CONSIST OF THREE SEPARATE AND DISTINCT PARTS: THE EXIT ACCESS, THE EXIT AND THE EXIT DISCHARGE.</a:t>
            </a:r>
          </a:p>
        </p:txBody>
      </p:sp>
      <p:pic>
        <p:nvPicPr>
          <p:cNvPr id="9" name="Picture 8">
            <a:extLst>
              <a:ext uri="{FF2B5EF4-FFF2-40B4-BE49-F238E27FC236}">
                <a16:creationId xmlns:a16="http://schemas.microsoft.com/office/drawing/2014/main" id="{2B1A2342-2508-5DFF-3F32-D763E4311341}"/>
              </a:ext>
            </a:extLst>
          </p:cNvPr>
          <p:cNvPicPr>
            <a:picLocks noChangeAspect="1"/>
          </p:cNvPicPr>
          <p:nvPr/>
        </p:nvPicPr>
        <p:blipFill>
          <a:blip r:embed="rId2"/>
          <a:stretch>
            <a:fillRect/>
          </a:stretch>
        </p:blipFill>
        <p:spPr>
          <a:xfrm>
            <a:off x="4654296" y="1832515"/>
            <a:ext cx="6903720" cy="3192970"/>
          </a:xfrm>
          <a:prstGeom prst="rect">
            <a:avLst/>
          </a:prstGeom>
        </p:spPr>
      </p:pic>
      <p:sp>
        <p:nvSpPr>
          <p:cNvPr id="2" name="AutoShape 2" descr="Means of Egress | What is it and Who Must Comply?">
            <a:extLst>
              <a:ext uri="{FF2B5EF4-FFF2-40B4-BE49-F238E27FC236}">
                <a16:creationId xmlns:a16="http://schemas.microsoft.com/office/drawing/2014/main" id="{91B15B4C-9A76-5922-1889-02D218F689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65751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30936" y="457200"/>
            <a:ext cx="4343400" cy="1929384"/>
          </a:xfrm>
        </p:spPr>
        <p:txBody>
          <a:bodyPr anchor="ctr">
            <a:normAutofit/>
          </a:bodyPr>
          <a:lstStyle/>
          <a:p>
            <a:r>
              <a:rPr lang="en-US"/>
              <a:t>SECTION 1005 – MEANS OF EGRESS SIZING</a:t>
            </a:r>
          </a:p>
        </p:txBody>
      </p:sp>
      <p:sp>
        <p:nvSpPr>
          <p:cNvPr id="2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4">
            <a:extLst>
              <a:ext uri="{FF2B5EF4-FFF2-40B4-BE49-F238E27FC236}">
                <a16:creationId xmlns:a16="http://schemas.microsoft.com/office/drawing/2014/main" id="{8E56B3CD-D109-4D54-203E-D588CAFE0DA7}"/>
              </a:ext>
            </a:extLst>
          </p:cNvPr>
          <p:cNvSpPr>
            <a:spLocks noGrp="1"/>
          </p:cNvSpPr>
          <p:nvPr>
            <p:ph idx="1"/>
          </p:nvPr>
        </p:nvSpPr>
        <p:spPr>
          <a:xfrm>
            <a:off x="5541263" y="457200"/>
            <a:ext cx="6007608" cy="1929384"/>
          </a:xfrm>
        </p:spPr>
        <p:txBody>
          <a:bodyPr anchor="ctr">
            <a:normAutofit/>
          </a:bodyPr>
          <a:lstStyle/>
          <a:p>
            <a:r>
              <a:rPr lang="en-US" sz="1900" b="1"/>
              <a:t>1005.6 Egress convergence. </a:t>
            </a:r>
            <a:r>
              <a:rPr lang="en-US" sz="1900"/>
              <a:t>Where the means of egress from stories above and below converge at an intermediate level, the capacity of the means of egress from the point of convergence shall be not less than the largest minimum width or the sum of the required capacities for the stairways or ramps serving the two adjacent stories, whichever is larger.</a:t>
            </a:r>
            <a:endParaRPr lang="en-US" sz="1900" b="1"/>
          </a:p>
        </p:txBody>
      </p:sp>
      <p:pic>
        <p:nvPicPr>
          <p:cNvPr id="8" name="Picture 7">
            <a:extLst>
              <a:ext uri="{FF2B5EF4-FFF2-40B4-BE49-F238E27FC236}">
                <a16:creationId xmlns:a16="http://schemas.microsoft.com/office/drawing/2014/main" id="{4C2DB029-723A-0E0E-68F7-D14F60EEDDE3}"/>
              </a:ext>
            </a:extLst>
          </p:cNvPr>
          <p:cNvPicPr>
            <a:picLocks noChangeAspect="1"/>
          </p:cNvPicPr>
          <p:nvPr/>
        </p:nvPicPr>
        <p:blipFill>
          <a:blip r:embed="rId2"/>
          <a:stretch>
            <a:fillRect/>
          </a:stretch>
        </p:blipFill>
        <p:spPr>
          <a:xfrm>
            <a:off x="1098151" y="2569464"/>
            <a:ext cx="4204498" cy="3678936"/>
          </a:xfrm>
          <a:prstGeom prst="rect">
            <a:avLst/>
          </a:prstGeom>
        </p:spPr>
      </p:pic>
      <p:pic>
        <p:nvPicPr>
          <p:cNvPr id="5" name="Picture 4">
            <a:extLst>
              <a:ext uri="{FF2B5EF4-FFF2-40B4-BE49-F238E27FC236}">
                <a16:creationId xmlns:a16="http://schemas.microsoft.com/office/drawing/2014/main" id="{5E5FFEED-FB02-EC4A-2ED9-2BEB680FBF29}"/>
              </a:ext>
            </a:extLst>
          </p:cNvPr>
          <p:cNvPicPr>
            <a:picLocks noChangeAspect="1"/>
          </p:cNvPicPr>
          <p:nvPr/>
        </p:nvPicPr>
        <p:blipFill>
          <a:blip r:embed="rId3"/>
          <a:stretch>
            <a:fillRect/>
          </a:stretch>
        </p:blipFill>
        <p:spPr>
          <a:xfrm>
            <a:off x="6254496" y="2577115"/>
            <a:ext cx="5468112" cy="3663634"/>
          </a:xfrm>
          <a:prstGeom prst="rect">
            <a:avLst/>
          </a:prstGeom>
        </p:spPr>
      </p:pic>
    </p:spTree>
    <p:extLst>
      <p:ext uri="{BB962C8B-B14F-4D97-AF65-F5344CB8AC3E}">
        <p14:creationId xmlns:p14="http://schemas.microsoft.com/office/powerpoint/2010/main" val="96020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30936" y="639520"/>
            <a:ext cx="3429000" cy="1719072"/>
          </a:xfrm>
        </p:spPr>
        <p:txBody>
          <a:bodyPr anchor="b">
            <a:normAutofit/>
          </a:bodyPr>
          <a:lstStyle/>
          <a:p>
            <a:r>
              <a:rPr lang="en-US" sz="3800"/>
              <a:t>SECTION 1005 – MEANS OF EGRESS SIZING</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4">
            <a:extLst>
              <a:ext uri="{FF2B5EF4-FFF2-40B4-BE49-F238E27FC236}">
                <a16:creationId xmlns:a16="http://schemas.microsoft.com/office/drawing/2014/main" id="{8E56B3CD-D109-4D54-203E-D588CAFE0DA7}"/>
              </a:ext>
            </a:extLst>
          </p:cNvPr>
          <p:cNvSpPr>
            <a:spLocks noGrp="1"/>
          </p:cNvSpPr>
          <p:nvPr>
            <p:ph idx="1"/>
          </p:nvPr>
        </p:nvSpPr>
        <p:spPr>
          <a:xfrm>
            <a:off x="630936" y="2807208"/>
            <a:ext cx="3429000" cy="3410712"/>
          </a:xfrm>
        </p:spPr>
        <p:txBody>
          <a:bodyPr anchor="t">
            <a:normAutofit/>
          </a:bodyPr>
          <a:lstStyle/>
          <a:p>
            <a:r>
              <a:rPr lang="en-US" sz="1200" b="1"/>
              <a:t>1005.3.1 Stairways. </a:t>
            </a:r>
            <a:r>
              <a:rPr lang="en-US" sz="1200"/>
              <a:t>The capacity, in inches, of means of egress stairways shall be calculated by multiplying the occupant load served by such stairways by a means of egress capacity factor of 0.3 inch per occupant. </a:t>
            </a:r>
            <a:r>
              <a:rPr lang="en-US" sz="1200" b="1"/>
              <a:t>Where stairways serve more than one story, only the occupant load of each story considered individually shall be used in calculating the required capacity of the stairways serving that story.</a:t>
            </a:r>
          </a:p>
          <a:p>
            <a:pPr lvl="1"/>
            <a:r>
              <a:rPr lang="en-US" sz="1200" b="1"/>
              <a:t>Exception: </a:t>
            </a:r>
            <a:r>
              <a:rPr lang="en-US" sz="1200"/>
              <a:t>The capacity, in inches, of means of egress stairways shall be calculated by multiplying the occupant load served by such stairways by a means of egress capacity factor of 0.2 inch per occupant in buildings equipped throughout with an automatic sprinkler system installed and an emergency voice/alarm communication system.</a:t>
            </a:r>
            <a:endParaRPr lang="en-US" sz="1200" b="1"/>
          </a:p>
        </p:txBody>
      </p:sp>
      <p:pic>
        <p:nvPicPr>
          <p:cNvPr id="4" name="Picture 3">
            <a:extLst>
              <a:ext uri="{FF2B5EF4-FFF2-40B4-BE49-F238E27FC236}">
                <a16:creationId xmlns:a16="http://schemas.microsoft.com/office/drawing/2014/main" id="{DA3B9D5C-658C-DFD0-E6B5-31D9CDEDD9A9}"/>
              </a:ext>
            </a:extLst>
          </p:cNvPr>
          <p:cNvPicPr>
            <a:picLocks noChangeAspect="1"/>
          </p:cNvPicPr>
          <p:nvPr/>
        </p:nvPicPr>
        <p:blipFill>
          <a:blip r:embed="rId2"/>
          <a:stretch>
            <a:fillRect/>
          </a:stretch>
        </p:blipFill>
        <p:spPr>
          <a:xfrm>
            <a:off x="4654296" y="2056886"/>
            <a:ext cx="6903720" cy="2744227"/>
          </a:xfrm>
          <a:prstGeom prst="rect">
            <a:avLst/>
          </a:prstGeom>
        </p:spPr>
      </p:pic>
    </p:spTree>
    <p:extLst>
      <p:ext uri="{BB962C8B-B14F-4D97-AF65-F5344CB8AC3E}">
        <p14:creationId xmlns:p14="http://schemas.microsoft.com/office/powerpoint/2010/main" val="1231427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40080" y="329184"/>
            <a:ext cx="6894576" cy="1783080"/>
          </a:xfrm>
        </p:spPr>
        <p:txBody>
          <a:bodyPr anchor="b">
            <a:normAutofit/>
          </a:bodyPr>
          <a:lstStyle/>
          <a:p>
            <a:r>
              <a:rPr lang="en-US" sz="5400"/>
              <a:t>SECTION 1005 – MEANS OF EGRESS SIZING</a:t>
            </a:r>
          </a:p>
        </p:txBody>
      </p:sp>
      <p:sp>
        <p:nvSpPr>
          <p:cNvPr id="3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4">
            <a:extLst>
              <a:ext uri="{FF2B5EF4-FFF2-40B4-BE49-F238E27FC236}">
                <a16:creationId xmlns:a16="http://schemas.microsoft.com/office/drawing/2014/main" id="{8E56B3CD-D109-4D54-203E-D588CAFE0DA7}"/>
              </a:ext>
            </a:extLst>
          </p:cNvPr>
          <p:cNvSpPr>
            <a:spLocks noGrp="1"/>
          </p:cNvSpPr>
          <p:nvPr>
            <p:ph idx="1"/>
          </p:nvPr>
        </p:nvSpPr>
        <p:spPr>
          <a:xfrm>
            <a:off x="640080" y="2706624"/>
            <a:ext cx="6894576" cy="3483864"/>
          </a:xfrm>
        </p:spPr>
        <p:txBody>
          <a:bodyPr>
            <a:normAutofit/>
          </a:bodyPr>
          <a:lstStyle/>
          <a:p>
            <a:r>
              <a:rPr lang="en-US" sz="2000" b="1"/>
              <a:t>1005.3.2 Other egress components. </a:t>
            </a:r>
            <a:r>
              <a:rPr lang="en-US" sz="2000"/>
              <a:t>The capacity, in inches, of means of egress components other tan stairways (doors, gates, corridors, aisles, ramps) shall be calculated by multiplying the occupant load served by such component by a means of egress capacity factor of 0.2 inch per occupant.</a:t>
            </a:r>
          </a:p>
          <a:p>
            <a:pPr marL="457200" lvl="1" indent="0">
              <a:buNone/>
            </a:pPr>
            <a:r>
              <a:rPr lang="en-US" sz="2000" b="1"/>
              <a:t>Exception: </a:t>
            </a:r>
            <a:r>
              <a:rPr lang="en-US" sz="2000"/>
              <a:t>The capacity, in inches, of means of egress components other than stairways shall be calculated by multiplying the occupant load served by such component by a mans of egress capacity factor of 0.15 inch per occupant in buildings equipped throughout with an automatic sprinkler system and an emergency voice/alarm communication system.</a:t>
            </a:r>
          </a:p>
        </p:txBody>
      </p:sp>
      <p:pic>
        <p:nvPicPr>
          <p:cNvPr id="4" name="Picture 3">
            <a:extLst>
              <a:ext uri="{FF2B5EF4-FFF2-40B4-BE49-F238E27FC236}">
                <a16:creationId xmlns:a16="http://schemas.microsoft.com/office/drawing/2014/main" id="{1BE6780E-FE0D-AC0F-769C-9C138C827B62}"/>
              </a:ext>
            </a:extLst>
          </p:cNvPr>
          <p:cNvPicPr>
            <a:picLocks noChangeAspect="1"/>
          </p:cNvPicPr>
          <p:nvPr/>
        </p:nvPicPr>
        <p:blipFill>
          <a:blip r:embed="rId2"/>
          <a:stretch>
            <a:fillRect/>
          </a:stretch>
        </p:blipFill>
        <p:spPr>
          <a:xfrm>
            <a:off x="8711705" y="329183"/>
            <a:ext cx="2318485" cy="3429969"/>
          </a:xfrm>
          <a:prstGeom prst="rect">
            <a:avLst/>
          </a:prstGeom>
        </p:spPr>
      </p:pic>
      <p:pic>
        <p:nvPicPr>
          <p:cNvPr id="6" name="Picture 5">
            <a:extLst>
              <a:ext uri="{FF2B5EF4-FFF2-40B4-BE49-F238E27FC236}">
                <a16:creationId xmlns:a16="http://schemas.microsoft.com/office/drawing/2014/main" id="{A3612D2B-EC3F-355E-16C6-80C674D5D8FB}"/>
              </a:ext>
            </a:extLst>
          </p:cNvPr>
          <p:cNvPicPr>
            <a:picLocks noChangeAspect="1"/>
          </p:cNvPicPr>
          <p:nvPr/>
        </p:nvPicPr>
        <p:blipFill>
          <a:blip r:embed="rId3"/>
          <a:stretch>
            <a:fillRect/>
          </a:stretch>
        </p:blipFill>
        <p:spPr>
          <a:xfrm>
            <a:off x="8801366" y="4079193"/>
            <a:ext cx="2120875" cy="2176272"/>
          </a:xfrm>
          <a:prstGeom prst="rect">
            <a:avLst/>
          </a:prstGeom>
        </p:spPr>
      </p:pic>
    </p:spTree>
    <p:extLst>
      <p:ext uri="{BB962C8B-B14F-4D97-AF65-F5344CB8AC3E}">
        <p14:creationId xmlns:p14="http://schemas.microsoft.com/office/powerpoint/2010/main" val="2728919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30936" y="639520"/>
            <a:ext cx="3429000" cy="1719072"/>
          </a:xfrm>
        </p:spPr>
        <p:txBody>
          <a:bodyPr anchor="b">
            <a:normAutofit/>
          </a:bodyPr>
          <a:lstStyle/>
          <a:p>
            <a:r>
              <a:rPr lang="en-US" sz="3800"/>
              <a:t>SECTION 1005 – MEANS OF EGRESS SIZING</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4">
            <a:extLst>
              <a:ext uri="{FF2B5EF4-FFF2-40B4-BE49-F238E27FC236}">
                <a16:creationId xmlns:a16="http://schemas.microsoft.com/office/drawing/2014/main" id="{51FB8AD6-C688-966B-FD5A-7FBA5FD3C59C}"/>
              </a:ext>
            </a:extLst>
          </p:cNvPr>
          <p:cNvSpPr>
            <a:spLocks noGrp="1"/>
          </p:cNvSpPr>
          <p:nvPr>
            <p:ph idx="1"/>
          </p:nvPr>
        </p:nvSpPr>
        <p:spPr>
          <a:xfrm>
            <a:off x="630936" y="2807208"/>
            <a:ext cx="3429000" cy="3410712"/>
          </a:xfrm>
        </p:spPr>
        <p:txBody>
          <a:bodyPr anchor="t">
            <a:normAutofit/>
          </a:bodyPr>
          <a:lstStyle/>
          <a:p>
            <a:r>
              <a:rPr lang="en-US" sz="1700" b="1"/>
              <a:t>1005.4 Encroachment. </a:t>
            </a:r>
            <a:r>
              <a:rPr lang="en-US" sz="1700"/>
              <a:t>Encroachments into the required means of egress width shall be in accordance with the provisions of this sections.</a:t>
            </a:r>
          </a:p>
          <a:p>
            <a:pPr lvl="1"/>
            <a:r>
              <a:rPr lang="en-US" sz="1700"/>
              <a:t>1005.7.1 Doors. Doors, when fully opened, shall not reduce the required width by more than 7 inches. Doors in any position shall not reduce the required width by more than one-half.</a:t>
            </a:r>
          </a:p>
        </p:txBody>
      </p:sp>
      <p:pic>
        <p:nvPicPr>
          <p:cNvPr id="9" name="Picture 8">
            <a:extLst>
              <a:ext uri="{FF2B5EF4-FFF2-40B4-BE49-F238E27FC236}">
                <a16:creationId xmlns:a16="http://schemas.microsoft.com/office/drawing/2014/main" id="{132EA3DE-5653-AD3B-89CB-C08A0F445756}"/>
              </a:ext>
            </a:extLst>
          </p:cNvPr>
          <p:cNvPicPr>
            <a:picLocks noChangeAspect="1"/>
          </p:cNvPicPr>
          <p:nvPr/>
        </p:nvPicPr>
        <p:blipFill>
          <a:blip r:embed="rId2"/>
          <a:stretch>
            <a:fillRect/>
          </a:stretch>
        </p:blipFill>
        <p:spPr>
          <a:xfrm>
            <a:off x="5498516" y="640080"/>
            <a:ext cx="5215279" cy="5577840"/>
          </a:xfrm>
          <a:prstGeom prst="rect">
            <a:avLst/>
          </a:prstGeom>
        </p:spPr>
      </p:pic>
    </p:spTree>
    <p:extLst>
      <p:ext uri="{BB962C8B-B14F-4D97-AF65-F5344CB8AC3E}">
        <p14:creationId xmlns:p14="http://schemas.microsoft.com/office/powerpoint/2010/main" val="91733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1003 – GENERAL MEANS OF EGRESS</a:t>
            </a:r>
          </a:p>
        </p:txBody>
      </p:sp>
      <p:pic>
        <p:nvPicPr>
          <p:cNvPr id="3" name="Picture 2">
            <a:extLst>
              <a:ext uri="{FF2B5EF4-FFF2-40B4-BE49-F238E27FC236}">
                <a16:creationId xmlns:a16="http://schemas.microsoft.com/office/drawing/2014/main" id="{4A59FC7E-C560-C561-70F6-A623B46BEBAE}"/>
              </a:ext>
            </a:extLst>
          </p:cNvPr>
          <p:cNvPicPr>
            <a:picLocks noChangeAspect="1"/>
          </p:cNvPicPr>
          <p:nvPr/>
        </p:nvPicPr>
        <p:blipFill>
          <a:blip r:embed="rId2"/>
          <a:stretch>
            <a:fillRect/>
          </a:stretch>
        </p:blipFill>
        <p:spPr>
          <a:xfrm>
            <a:off x="838200" y="1690688"/>
            <a:ext cx="7500799" cy="4802188"/>
          </a:xfrm>
          <a:prstGeom prst="rect">
            <a:avLst/>
          </a:prstGeom>
        </p:spPr>
      </p:pic>
    </p:spTree>
    <p:extLst>
      <p:ext uri="{BB962C8B-B14F-4D97-AF65-F5344CB8AC3E}">
        <p14:creationId xmlns:p14="http://schemas.microsoft.com/office/powerpoint/2010/main" val="124221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1003 – GENERAL MEANS OF EGRESS</a:t>
            </a:r>
          </a:p>
        </p:txBody>
      </p:sp>
      <p:pic>
        <p:nvPicPr>
          <p:cNvPr id="4" name="Picture 3">
            <a:extLst>
              <a:ext uri="{FF2B5EF4-FFF2-40B4-BE49-F238E27FC236}">
                <a16:creationId xmlns:a16="http://schemas.microsoft.com/office/drawing/2014/main" id="{67D0F898-9B31-5378-2AD1-53935CA3E799}"/>
              </a:ext>
            </a:extLst>
          </p:cNvPr>
          <p:cNvPicPr>
            <a:picLocks noChangeAspect="1"/>
          </p:cNvPicPr>
          <p:nvPr/>
        </p:nvPicPr>
        <p:blipFill>
          <a:blip r:embed="rId2"/>
          <a:stretch>
            <a:fillRect/>
          </a:stretch>
        </p:blipFill>
        <p:spPr>
          <a:xfrm>
            <a:off x="838200" y="1690688"/>
            <a:ext cx="7082590" cy="4802187"/>
          </a:xfrm>
          <a:prstGeom prst="rect">
            <a:avLst/>
          </a:prstGeom>
        </p:spPr>
      </p:pic>
    </p:spTree>
    <p:extLst>
      <p:ext uri="{BB962C8B-B14F-4D97-AF65-F5344CB8AC3E}">
        <p14:creationId xmlns:p14="http://schemas.microsoft.com/office/powerpoint/2010/main" val="212180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fontScale="85000" lnSpcReduction="20000"/>
          </a:bodyPr>
          <a:lstStyle/>
          <a:p>
            <a:r>
              <a:rPr lang="en-US" b="1" dirty="0"/>
              <a:t>1003.2 Ceiling height. </a:t>
            </a:r>
            <a:r>
              <a:rPr lang="en-US" dirty="0"/>
              <a:t>The means of egress shall have a ceiling height of not less than 7 feet 6 inches above the finished floor.</a:t>
            </a:r>
          </a:p>
          <a:p>
            <a:r>
              <a:rPr lang="en-US" b="1" dirty="0"/>
              <a:t>1003.5 Elevation change. </a:t>
            </a:r>
            <a:r>
              <a:rPr lang="en-US" dirty="0"/>
              <a:t>Where changes in elevation of less than 12 inches exist in the means of egress, sloped surfaces shall be used.  Where the slope is greater than 5-percent slope, ramps shall be used.</a:t>
            </a:r>
          </a:p>
          <a:p>
            <a:r>
              <a:rPr lang="en-US" b="1" dirty="0"/>
              <a:t>1003.6 Means of egress continuity. </a:t>
            </a:r>
            <a:r>
              <a:rPr lang="en-US" dirty="0"/>
              <a:t>The path of egress travel along a means of egress shall not be interrupted by a building element other than a means of egress component as specified in this chapter. Obstructions shall be not be placed in the minimum width or required capacity of a means of egress component except projections permitted by this chapter. The minimum width or required capacity of a means of egress shall not be diminished along the path of egress travel.</a:t>
            </a:r>
          </a:p>
          <a:p>
            <a:r>
              <a:rPr lang="en-US" b="1" dirty="0"/>
              <a:t>1003.7 Elevators, escalators and moving walks. </a:t>
            </a:r>
            <a:r>
              <a:rPr lang="en-US" dirty="0"/>
              <a:t>Elevators, escalators and moving walks shall not be used as a component of a required means of egress from any other part of the building.</a:t>
            </a:r>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1003 – GENERAL MEANS OF EGRESS</a:t>
            </a:r>
          </a:p>
        </p:txBody>
      </p:sp>
    </p:spTree>
    <p:extLst>
      <p:ext uri="{BB962C8B-B14F-4D97-AF65-F5344CB8AC3E}">
        <p14:creationId xmlns:p14="http://schemas.microsoft.com/office/powerpoint/2010/main" val="20900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43467" y="321734"/>
            <a:ext cx="10905066" cy="1135737"/>
          </a:xfrm>
        </p:spPr>
        <p:txBody>
          <a:bodyPr>
            <a:normAutofit/>
          </a:bodyPr>
          <a:lstStyle/>
          <a:p>
            <a:r>
              <a:rPr lang="en-US" sz="3600"/>
              <a:t>SECTION 1003 – GENERAL MEANS OF EGRESS</a:t>
            </a:r>
          </a:p>
        </p:txBody>
      </p:sp>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a:xfrm>
            <a:off x="643469" y="1782981"/>
            <a:ext cx="4008384" cy="4393982"/>
          </a:xfrm>
        </p:spPr>
        <p:txBody>
          <a:bodyPr>
            <a:normAutofit/>
          </a:bodyPr>
          <a:lstStyle/>
          <a:p>
            <a:r>
              <a:rPr lang="en-US" sz="1700" b="1"/>
              <a:t>1003.3.1 Headroom. </a:t>
            </a:r>
            <a:r>
              <a:rPr lang="en-US" sz="1700"/>
              <a:t>Protruding objects are permitted to extend below the minimum  ceiling height where a minimum headroom of 80 inches is provided over any circulation paths, including walks, corridors, aisles and passageways. Not more than 50 percent of the ceiling area of a means of egress shall be reduced in height by protruding objects. A barrier shall be provided where the vertical clearance above a circulation path is less than 80 inches high above the finished floor. The lading edge of a such a barrier shall be located 27 inches maximum above the finished floor.</a:t>
            </a:r>
          </a:p>
        </p:txBody>
      </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Histogram&#10;&#10;Description automatically generated with medium confidence">
            <a:extLst>
              <a:ext uri="{FF2B5EF4-FFF2-40B4-BE49-F238E27FC236}">
                <a16:creationId xmlns:a16="http://schemas.microsoft.com/office/drawing/2014/main" id="{610113D8-A52A-1566-38B8-CC12C4A6ACA5}"/>
              </a:ext>
            </a:extLst>
          </p:cNvPr>
          <p:cNvPicPr>
            <a:picLocks noChangeAspect="1"/>
          </p:cNvPicPr>
          <p:nvPr/>
        </p:nvPicPr>
        <p:blipFill>
          <a:blip r:embed="rId2"/>
          <a:stretch>
            <a:fillRect/>
          </a:stretch>
        </p:blipFill>
        <p:spPr>
          <a:xfrm>
            <a:off x="5295320" y="3052248"/>
            <a:ext cx="3047033" cy="1823357"/>
          </a:xfrm>
          <a:prstGeom prst="rect">
            <a:avLst/>
          </a:prstGeom>
        </p:spPr>
      </p:pic>
      <p:pic>
        <p:nvPicPr>
          <p:cNvPr id="6" name="Picture 5" descr="Diagram&#10;&#10;Description automatically generated">
            <a:extLst>
              <a:ext uri="{FF2B5EF4-FFF2-40B4-BE49-F238E27FC236}">
                <a16:creationId xmlns:a16="http://schemas.microsoft.com/office/drawing/2014/main" id="{D5931CDD-42CB-C897-9F59-2E066673718B}"/>
              </a:ext>
            </a:extLst>
          </p:cNvPr>
          <p:cNvPicPr>
            <a:picLocks noChangeAspect="1"/>
          </p:cNvPicPr>
          <p:nvPr/>
        </p:nvPicPr>
        <p:blipFill>
          <a:blip r:embed="rId3"/>
          <a:stretch>
            <a:fillRect/>
          </a:stretch>
        </p:blipFill>
        <p:spPr>
          <a:xfrm>
            <a:off x="8949970" y="1779204"/>
            <a:ext cx="2150091" cy="4365669"/>
          </a:xfrm>
          <a:prstGeom prst="rect">
            <a:avLst/>
          </a:prstGeom>
        </p:spPr>
      </p:pic>
    </p:spTree>
    <p:extLst>
      <p:ext uri="{BB962C8B-B14F-4D97-AF65-F5344CB8AC3E}">
        <p14:creationId xmlns:p14="http://schemas.microsoft.com/office/powerpoint/2010/main" val="352117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a:bodyPr>
          <a:lstStyle/>
          <a:p>
            <a:pPr marL="0" indent="0">
              <a:buNone/>
            </a:pPr>
            <a:r>
              <a:rPr lang="en-US" sz="1900" dirty="0"/>
              <a:t>THE DESIGN OCCUPANT LOAD IS THE NUMBER OF PEOPLE INTENDED TO OCCUPY A BUILDING OR PORTION THEREOF AT ANY ONE TIME; ESSENTIALLY, THE NUMBER FOR WHICH THE MEANS OF EGRESS IS TO BE DESIGNED.</a:t>
            </a:r>
          </a:p>
          <a:p>
            <a:pPr marL="0" indent="0">
              <a:buNone/>
            </a:pPr>
            <a:r>
              <a:rPr lang="en-US" sz="1900" dirty="0"/>
              <a:t>THE DESIGN OCCUPANT LOAD IS ALSO UTILIZED TO DETERMINE THE REQUIRED PLUMBING FIXTURE COUNT AND OTHER BUILDING REQUIREMENTS, SUCH AS AUTOMATIC SPRINKLER SYSTEMS AND FIRE ALARM AND DETECTION SYSTEMS.</a:t>
            </a:r>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spTree>
    <p:extLst>
      <p:ext uri="{BB962C8B-B14F-4D97-AF65-F5344CB8AC3E}">
        <p14:creationId xmlns:p14="http://schemas.microsoft.com/office/powerpoint/2010/main" val="170413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059AA10-4D92-81CC-86AC-E6551365461B}"/>
              </a:ext>
            </a:extLst>
          </p:cNvPr>
          <p:cNvSpPr>
            <a:spLocks noGrp="1"/>
          </p:cNvSpPr>
          <p:nvPr>
            <p:ph idx="1"/>
          </p:nvPr>
        </p:nvSpPr>
        <p:spPr/>
        <p:txBody>
          <a:bodyPr>
            <a:normAutofit/>
          </a:bodyPr>
          <a:lstStyle/>
          <a:p>
            <a:r>
              <a:rPr lang="en-US" sz="2400" b="1" dirty="0"/>
              <a:t>1004.2 Design occupant load. </a:t>
            </a:r>
            <a:r>
              <a:rPr lang="en-US" sz="2400" dirty="0"/>
              <a:t>In determining means of egress requirements, the number of occupants for whom mean of egress facilities are provided shall be determined in accordance with this section.</a:t>
            </a:r>
          </a:p>
          <a:p>
            <a:r>
              <a:rPr lang="en-US" sz="2400" b="1" dirty="0"/>
              <a:t>1004.5 Areas without fixed seating. </a:t>
            </a:r>
            <a:r>
              <a:rPr lang="en-US" sz="2400" dirty="0"/>
              <a:t>The number of occupants shall be computed at the rate of one occupant per unit of area as prescribed in table 1004.5 The occupant load shall be not less than that number determined by dividing the floor area under consideration by the occupant load factor assigned to the function of the space.</a:t>
            </a:r>
          </a:p>
          <a:p>
            <a:r>
              <a:rPr lang="en-US" sz="2400" b="1" dirty="0"/>
              <a:t>1004.6 Fixed seating. </a:t>
            </a:r>
            <a:r>
              <a:rPr lang="en-US" sz="2400" dirty="0"/>
              <a:t>For areas having fixed seats and aisles, the occupant load shall be determined by the number of fixed seats installed therein.</a:t>
            </a:r>
          </a:p>
          <a:p>
            <a:endParaRPr lang="en-US" sz="2400" dirty="0"/>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p:txBody>
          <a:bodyPr>
            <a:normAutofit/>
          </a:bodyPr>
          <a:lstStyle/>
          <a:p>
            <a:r>
              <a:rPr lang="en-US" sz="3600" dirty="0"/>
              <a:t>SECTION 1004 – OCCUPANT LOAD</a:t>
            </a:r>
          </a:p>
        </p:txBody>
      </p:sp>
    </p:spTree>
    <p:extLst>
      <p:ext uri="{BB962C8B-B14F-4D97-AF65-F5344CB8AC3E}">
        <p14:creationId xmlns:p14="http://schemas.microsoft.com/office/powerpoint/2010/main" val="317444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6B7888-6ECE-2626-A59F-745341D7F5DF}"/>
              </a:ext>
            </a:extLst>
          </p:cNvPr>
          <p:cNvSpPr>
            <a:spLocks noGrp="1"/>
          </p:cNvSpPr>
          <p:nvPr>
            <p:ph type="title"/>
          </p:nvPr>
        </p:nvSpPr>
        <p:spPr>
          <a:xfrm>
            <a:off x="638881" y="639193"/>
            <a:ext cx="4459329" cy="3573516"/>
          </a:xfrm>
        </p:spPr>
        <p:txBody>
          <a:bodyPr vert="horz" lIns="91440" tIns="45720" rIns="91440" bIns="45720" rtlCol="0" anchor="b">
            <a:normAutofit/>
          </a:bodyPr>
          <a:lstStyle/>
          <a:p>
            <a:r>
              <a:rPr lang="en-US" sz="5600" kern="1200" dirty="0">
                <a:solidFill>
                  <a:schemeClr val="tx1"/>
                </a:solidFill>
                <a:latin typeface="+mj-lt"/>
                <a:ea typeface="+mj-ea"/>
                <a:cs typeface="+mj-cs"/>
              </a:rPr>
              <a:t>SECTION 1004 – OCCUPANT LOAD</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8FD2437-B330-F62B-E9B7-F3AE81544188}"/>
              </a:ext>
            </a:extLst>
          </p:cNvPr>
          <p:cNvPicPr>
            <a:picLocks noChangeAspect="1"/>
          </p:cNvPicPr>
          <p:nvPr/>
        </p:nvPicPr>
        <p:blipFill>
          <a:blip r:embed="rId2"/>
          <a:stretch>
            <a:fillRect/>
          </a:stretch>
        </p:blipFill>
        <p:spPr>
          <a:xfrm>
            <a:off x="6214591" y="0"/>
            <a:ext cx="4158075" cy="6858000"/>
          </a:xfrm>
          <a:prstGeom prst="rect">
            <a:avLst/>
          </a:prstGeom>
        </p:spPr>
      </p:pic>
    </p:spTree>
    <p:extLst>
      <p:ext uri="{BB962C8B-B14F-4D97-AF65-F5344CB8AC3E}">
        <p14:creationId xmlns:p14="http://schemas.microsoft.com/office/powerpoint/2010/main" val="3654674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2378</TotalTime>
  <Words>1587</Words>
  <Application>Microsoft Office PowerPoint</Application>
  <PresentationFormat>Widescreen</PresentationFormat>
  <Paragraphs>57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Stencil Std</vt:lpstr>
      <vt:lpstr>Office Theme</vt:lpstr>
      <vt:lpstr>IBC 2018 CHAPTER 10</vt:lpstr>
      <vt:lpstr>SECTION 1003 – GENERAL MEANS OF EGRESS</vt:lpstr>
      <vt:lpstr>SECTION 1003 – GENERAL MEANS OF EGRESS</vt:lpstr>
      <vt:lpstr>SECTION 1003 – GENERAL MEANS OF EGRESS</vt:lpstr>
      <vt:lpstr>SECTION 1003 – GENERAL MEANS OF EGRESS</vt:lpstr>
      <vt:lpstr>SECTION 1003 – GENERAL MEANS OF EGRESS</vt:lpstr>
      <vt:lpstr>SECTION 1004 – OCCUPANT LOAD</vt:lpstr>
      <vt:lpstr>SECTION 1004 – OCCUPANT LOAD</vt:lpstr>
      <vt:lpstr>SECTION 1004 – OCCUPANT LOAD</vt:lpstr>
      <vt:lpstr>SECTION 1004 – OCCUPANT LOAD</vt:lpstr>
      <vt:lpstr>SECTION 1004 – OCCUPANT LOAD</vt:lpstr>
      <vt:lpstr>SECTION 1004 – OCCUPANT LOAD</vt:lpstr>
      <vt:lpstr>SECTION 1004 – OCCUPANT LOAD</vt:lpstr>
      <vt:lpstr>SECTION 1004 – OCCUPANT LOAD</vt:lpstr>
      <vt:lpstr>SECTION 1004 – OCCUPANT LOAD</vt:lpstr>
      <vt:lpstr>SECTION 1005 – MEANS OF EGRESS SIZING</vt:lpstr>
      <vt:lpstr>SECTION 1005 – MEANS OF EGRESS SIZING</vt:lpstr>
      <vt:lpstr>SECTION 1005 – MEANS OF EGRESS SIZING</vt:lpstr>
      <vt:lpstr>SECTION 1005 – MEANS OF EGRESS SIZING</vt:lpstr>
      <vt:lpstr>SECTION 1005 – MEANS OF EGRESS SIZING</vt:lpstr>
      <vt:lpstr>SECTION 1005 – MEANS OF EGRESS SIZING</vt:lpstr>
      <vt:lpstr>SECTION 1005 – MEANS OF EGRESS SIZING</vt:lpstr>
      <vt:lpstr>SECTION 1005 – MEANS OF EGRESS SIZING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jhon Heredia</dc:creator>
  <cp:lastModifiedBy>Gonzalo F. Pina</cp:lastModifiedBy>
  <cp:revision>34</cp:revision>
  <cp:lastPrinted>2022-11-20T04:28:42Z</cp:lastPrinted>
  <dcterms:created xsi:type="dcterms:W3CDTF">2022-11-15T03:56:20Z</dcterms:created>
  <dcterms:modified xsi:type="dcterms:W3CDTF">2023-01-19T00:05:08Z</dcterms:modified>
</cp:coreProperties>
</file>