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0" r:id="rId3"/>
    <p:sldId id="269" r:id="rId4"/>
    <p:sldId id="284" r:id="rId5"/>
    <p:sldId id="272" r:id="rId6"/>
    <p:sldId id="273" r:id="rId7"/>
    <p:sldId id="271" r:id="rId8"/>
    <p:sldId id="274" r:id="rId9"/>
    <p:sldId id="275" r:id="rId10"/>
    <p:sldId id="276" r:id="rId11"/>
    <p:sldId id="277" r:id="rId12"/>
    <p:sldId id="278" r:id="rId13"/>
    <p:sldId id="279" r:id="rId14"/>
    <p:sldId id="280" r:id="rId15"/>
    <p:sldId id="281" r:id="rId16"/>
    <p:sldId id="282" r:id="rId17"/>
    <p:sldId id="283" r:id="rId18"/>
  </p:sldIdLst>
  <p:sldSz cx="12192000" cy="6858000"/>
  <p:notesSz cx="9601200" cy="15087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1C5DBA-39A8-4A91-8BFC-3F311B6F1C8C}">
          <p14:sldIdLst>
            <p14:sldId id="256"/>
            <p14:sldId id="270"/>
            <p14:sldId id="269"/>
            <p14:sldId id="284"/>
            <p14:sldId id="272"/>
            <p14:sldId id="273"/>
            <p14:sldId id="271"/>
            <p14:sldId id="274"/>
            <p14:sldId id="275"/>
            <p14:sldId id="276"/>
            <p14:sldId id="277"/>
            <p14:sldId id="278"/>
            <p14:sldId id="279"/>
            <p14:sldId id="280"/>
            <p14:sldId id="281"/>
            <p14:sldId id="282"/>
            <p14:sldId id="28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hon Heredia" initials="jH" lastIdx="4" clrIdx="0">
    <p:extLst>
      <p:ext uri="{19B8F6BF-5375-455C-9EA6-DF929625EA0E}">
        <p15:presenceInfo xmlns:p15="http://schemas.microsoft.com/office/powerpoint/2012/main" userId="828ef332f1ffd1e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51" autoAdjust="0"/>
    <p:restoredTop sz="93229" autoAdjust="0"/>
  </p:normalViewPr>
  <p:slideViewPr>
    <p:cSldViewPr snapToGrid="0">
      <p:cViewPr varScale="1">
        <p:scale>
          <a:sx n="103" d="100"/>
          <a:sy n="103" d="100"/>
        </p:scale>
        <p:origin x="480" y="1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7556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438775" y="0"/>
            <a:ext cx="4160838" cy="755650"/>
          </a:xfrm>
          <a:prstGeom prst="rect">
            <a:avLst/>
          </a:prstGeom>
        </p:spPr>
        <p:txBody>
          <a:bodyPr vert="horz" lIns="91440" tIns="45720" rIns="91440" bIns="45720" rtlCol="0"/>
          <a:lstStyle>
            <a:lvl1pPr algn="r">
              <a:defRPr sz="1200"/>
            </a:lvl1pPr>
          </a:lstStyle>
          <a:p>
            <a:fld id="{151E649B-4347-43EC-A0B2-1C267059A3E1}" type="datetimeFigureOut">
              <a:rPr lang="en-US" smtClean="0"/>
              <a:t>5/23/2023</a:t>
            </a:fld>
            <a:endParaRPr lang="en-US" dirty="0"/>
          </a:p>
        </p:txBody>
      </p:sp>
      <p:sp>
        <p:nvSpPr>
          <p:cNvPr id="4" name="Slide Image Placeholder 3"/>
          <p:cNvSpPr>
            <a:spLocks noGrp="1" noRot="1" noChangeAspect="1"/>
          </p:cNvSpPr>
          <p:nvPr>
            <p:ph type="sldImg" idx="2"/>
          </p:nvPr>
        </p:nvSpPr>
        <p:spPr>
          <a:xfrm>
            <a:off x="274638" y="1885950"/>
            <a:ext cx="9051925" cy="50927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60438" y="7261225"/>
            <a:ext cx="7680325" cy="59404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4331950"/>
            <a:ext cx="4160838" cy="75565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438775" y="14331950"/>
            <a:ext cx="4160838" cy="755650"/>
          </a:xfrm>
          <a:prstGeom prst="rect">
            <a:avLst/>
          </a:prstGeom>
        </p:spPr>
        <p:txBody>
          <a:bodyPr vert="horz" lIns="91440" tIns="45720" rIns="91440" bIns="45720" rtlCol="0" anchor="b"/>
          <a:lstStyle>
            <a:lvl1pPr algn="r">
              <a:defRPr sz="1200"/>
            </a:lvl1pPr>
          </a:lstStyle>
          <a:p>
            <a:fld id="{8DBFC375-484F-4295-A2D8-21AC1CCD15FA}" type="slidenum">
              <a:rPr lang="en-US" smtClean="0"/>
              <a:t>‹#›</a:t>
            </a:fld>
            <a:endParaRPr lang="en-US" dirty="0"/>
          </a:p>
        </p:txBody>
      </p:sp>
    </p:spTree>
    <p:extLst>
      <p:ext uri="{BB962C8B-B14F-4D97-AF65-F5344CB8AC3E}">
        <p14:creationId xmlns:p14="http://schemas.microsoft.com/office/powerpoint/2010/main" val="3102900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E66A9-EA91-43E0-6E08-2E65883578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23E8BE-28A4-C204-EE47-854DF1A633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20204B-65B0-C44C-C6CD-6B32D0875844}"/>
              </a:ext>
            </a:extLst>
          </p:cNvPr>
          <p:cNvSpPr>
            <a:spLocks noGrp="1"/>
          </p:cNvSpPr>
          <p:nvPr>
            <p:ph type="dt" sz="half" idx="10"/>
          </p:nvPr>
        </p:nvSpPr>
        <p:spPr/>
        <p:txBody>
          <a:bodyPr/>
          <a:lstStyle/>
          <a:p>
            <a:fld id="{4A1DC852-D0CA-447F-8979-6CA783C2364B}" type="datetimeFigureOut">
              <a:rPr lang="en-US" smtClean="0"/>
              <a:t>5/23/2023</a:t>
            </a:fld>
            <a:endParaRPr lang="en-US" dirty="0"/>
          </a:p>
        </p:txBody>
      </p:sp>
      <p:sp>
        <p:nvSpPr>
          <p:cNvPr id="5" name="Footer Placeholder 4">
            <a:extLst>
              <a:ext uri="{FF2B5EF4-FFF2-40B4-BE49-F238E27FC236}">
                <a16:creationId xmlns:a16="http://schemas.microsoft.com/office/drawing/2014/main" id="{9575DFFA-B8EC-B9F9-EF48-8033CB55DE6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8B41C4-1407-87F6-C9C3-8DFE52D82B22}"/>
              </a:ext>
            </a:extLst>
          </p:cNvPr>
          <p:cNvSpPr>
            <a:spLocks noGrp="1"/>
          </p:cNvSpPr>
          <p:nvPr>
            <p:ph type="sldNum" sz="quarter" idx="12"/>
          </p:nvPr>
        </p:nvSpPr>
        <p:spPr/>
        <p:txBody>
          <a:bodyPr/>
          <a:lstStyle/>
          <a:p>
            <a:fld id="{0FBAE1A9-EEE2-4A4C-BF25-462704E0872F}" type="slidenum">
              <a:rPr lang="en-US" smtClean="0"/>
              <a:t>‹#›</a:t>
            </a:fld>
            <a:endParaRPr lang="en-US" dirty="0"/>
          </a:p>
        </p:txBody>
      </p:sp>
    </p:spTree>
    <p:extLst>
      <p:ext uri="{BB962C8B-B14F-4D97-AF65-F5344CB8AC3E}">
        <p14:creationId xmlns:p14="http://schemas.microsoft.com/office/powerpoint/2010/main" val="779787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DE728-B2D7-2E47-D001-246497EF6D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CEE9D1-7373-945A-79B4-B2EF72CA40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15C994-CAC5-05B0-6036-DACB8BA4E733}"/>
              </a:ext>
            </a:extLst>
          </p:cNvPr>
          <p:cNvSpPr>
            <a:spLocks noGrp="1"/>
          </p:cNvSpPr>
          <p:nvPr>
            <p:ph type="dt" sz="half" idx="10"/>
          </p:nvPr>
        </p:nvSpPr>
        <p:spPr/>
        <p:txBody>
          <a:bodyPr/>
          <a:lstStyle/>
          <a:p>
            <a:fld id="{4A1DC852-D0CA-447F-8979-6CA783C2364B}" type="datetimeFigureOut">
              <a:rPr lang="en-US" smtClean="0"/>
              <a:t>5/23/2023</a:t>
            </a:fld>
            <a:endParaRPr lang="en-US" dirty="0"/>
          </a:p>
        </p:txBody>
      </p:sp>
      <p:sp>
        <p:nvSpPr>
          <p:cNvPr id="5" name="Footer Placeholder 4">
            <a:extLst>
              <a:ext uri="{FF2B5EF4-FFF2-40B4-BE49-F238E27FC236}">
                <a16:creationId xmlns:a16="http://schemas.microsoft.com/office/drawing/2014/main" id="{EEF06FF9-953A-A223-E03C-2A6F71EF5C3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64A201-4C8C-2DC6-904A-74CD3B99B230}"/>
              </a:ext>
            </a:extLst>
          </p:cNvPr>
          <p:cNvSpPr>
            <a:spLocks noGrp="1"/>
          </p:cNvSpPr>
          <p:nvPr>
            <p:ph type="sldNum" sz="quarter" idx="12"/>
          </p:nvPr>
        </p:nvSpPr>
        <p:spPr/>
        <p:txBody>
          <a:bodyPr/>
          <a:lstStyle/>
          <a:p>
            <a:fld id="{0FBAE1A9-EEE2-4A4C-BF25-462704E0872F}" type="slidenum">
              <a:rPr lang="en-US" smtClean="0"/>
              <a:t>‹#›</a:t>
            </a:fld>
            <a:endParaRPr lang="en-US" dirty="0"/>
          </a:p>
        </p:txBody>
      </p:sp>
    </p:spTree>
    <p:extLst>
      <p:ext uri="{BB962C8B-B14F-4D97-AF65-F5344CB8AC3E}">
        <p14:creationId xmlns:p14="http://schemas.microsoft.com/office/powerpoint/2010/main" val="692185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7A43C1-804A-3775-0823-4461602437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01077F-F4E9-6EC1-8C4B-D744DBC157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BDBBDF-4EA8-B19E-FF67-AD8BB3192954}"/>
              </a:ext>
            </a:extLst>
          </p:cNvPr>
          <p:cNvSpPr>
            <a:spLocks noGrp="1"/>
          </p:cNvSpPr>
          <p:nvPr>
            <p:ph type="dt" sz="half" idx="10"/>
          </p:nvPr>
        </p:nvSpPr>
        <p:spPr/>
        <p:txBody>
          <a:bodyPr/>
          <a:lstStyle/>
          <a:p>
            <a:fld id="{4A1DC852-D0CA-447F-8979-6CA783C2364B}" type="datetimeFigureOut">
              <a:rPr lang="en-US" smtClean="0"/>
              <a:t>5/23/2023</a:t>
            </a:fld>
            <a:endParaRPr lang="en-US" dirty="0"/>
          </a:p>
        </p:txBody>
      </p:sp>
      <p:sp>
        <p:nvSpPr>
          <p:cNvPr id="5" name="Footer Placeholder 4">
            <a:extLst>
              <a:ext uri="{FF2B5EF4-FFF2-40B4-BE49-F238E27FC236}">
                <a16:creationId xmlns:a16="http://schemas.microsoft.com/office/drawing/2014/main" id="{3BDBA684-4A25-E0C8-0A30-33E2BD2116A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AAAD7B-E810-1E59-509F-A7B60AB5E157}"/>
              </a:ext>
            </a:extLst>
          </p:cNvPr>
          <p:cNvSpPr>
            <a:spLocks noGrp="1"/>
          </p:cNvSpPr>
          <p:nvPr>
            <p:ph type="sldNum" sz="quarter" idx="12"/>
          </p:nvPr>
        </p:nvSpPr>
        <p:spPr/>
        <p:txBody>
          <a:bodyPr/>
          <a:lstStyle/>
          <a:p>
            <a:fld id="{0FBAE1A9-EEE2-4A4C-BF25-462704E0872F}" type="slidenum">
              <a:rPr lang="en-US" smtClean="0"/>
              <a:t>‹#›</a:t>
            </a:fld>
            <a:endParaRPr lang="en-US" dirty="0"/>
          </a:p>
        </p:txBody>
      </p:sp>
    </p:spTree>
    <p:extLst>
      <p:ext uri="{BB962C8B-B14F-4D97-AF65-F5344CB8AC3E}">
        <p14:creationId xmlns:p14="http://schemas.microsoft.com/office/powerpoint/2010/main" val="158571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50D6-5279-9F78-CD75-A91A29702E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74C117-6C6E-9E0C-708F-4C4FDBFF7E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A660D-EEB6-4768-2D18-06CB1740AA8C}"/>
              </a:ext>
            </a:extLst>
          </p:cNvPr>
          <p:cNvSpPr>
            <a:spLocks noGrp="1"/>
          </p:cNvSpPr>
          <p:nvPr>
            <p:ph type="dt" sz="half" idx="10"/>
          </p:nvPr>
        </p:nvSpPr>
        <p:spPr/>
        <p:txBody>
          <a:bodyPr/>
          <a:lstStyle/>
          <a:p>
            <a:fld id="{4A1DC852-D0CA-447F-8979-6CA783C2364B}" type="datetimeFigureOut">
              <a:rPr lang="en-US" smtClean="0"/>
              <a:t>5/23/2023</a:t>
            </a:fld>
            <a:endParaRPr lang="en-US" dirty="0"/>
          </a:p>
        </p:txBody>
      </p:sp>
      <p:sp>
        <p:nvSpPr>
          <p:cNvPr id="5" name="Footer Placeholder 4">
            <a:extLst>
              <a:ext uri="{FF2B5EF4-FFF2-40B4-BE49-F238E27FC236}">
                <a16:creationId xmlns:a16="http://schemas.microsoft.com/office/drawing/2014/main" id="{F08AB626-CB87-D696-F684-E0F0A3D2F1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DADEB-1D03-FB94-6694-B5423DDBD98C}"/>
              </a:ext>
            </a:extLst>
          </p:cNvPr>
          <p:cNvSpPr>
            <a:spLocks noGrp="1"/>
          </p:cNvSpPr>
          <p:nvPr>
            <p:ph type="sldNum" sz="quarter" idx="12"/>
          </p:nvPr>
        </p:nvSpPr>
        <p:spPr/>
        <p:txBody>
          <a:bodyPr/>
          <a:lstStyle/>
          <a:p>
            <a:fld id="{0FBAE1A9-EEE2-4A4C-BF25-462704E0872F}" type="slidenum">
              <a:rPr lang="en-US" smtClean="0"/>
              <a:t>‹#›</a:t>
            </a:fld>
            <a:endParaRPr lang="en-US" dirty="0"/>
          </a:p>
        </p:txBody>
      </p:sp>
    </p:spTree>
    <p:extLst>
      <p:ext uri="{BB962C8B-B14F-4D97-AF65-F5344CB8AC3E}">
        <p14:creationId xmlns:p14="http://schemas.microsoft.com/office/powerpoint/2010/main" val="1300566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F3D46-8190-FB33-37B1-696654AC87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619989-32CA-1E8B-EA5E-D75C07F20A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D46B03-2DA9-20AB-363F-095CABA3DDBA}"/>
              </a:ext>
            </a:extLst>
          </p:cNvPr>
          <p:cNvSpPr>
            <a:spLocks noGrp="1"/>
          </p:cNvSpPr>
          <p:nvPr>
            <p:ph type="dt" sz="half" idx="10"/>
          </p:nvPr>
        </p:nvSpPr>
        <p:spPr/>
        <p:txBody>
          <a:bodyPr/>
          <a:lstStyle/>
          <a:p>
            <a:fld id="{4A1DC852-D0CA-447F-8979-6CA783C2364B}" type="datetimeFigureOut">
              <a:rPr lang="en-US" smtClean="0"/>
              <a:t>5/23/2023</a:t>
            </a:fld>
            <a:endParaRPr lang="en-US" dirty="0"/>
          </a:p>
        </p:txBody>
      </p:sp>
      <p:sp>
        <p:nvSpPr>
          <p:cNvPr id="5" name="Footer Placeholder 4">
            <a:extLst>
              <a:ext uri="{FF2B5EF4-FFF2-40B4-BE49-F238E27FC236}">
                <a16:creationId xmlns:a16="http://schemas.microsoft.com/office/drawing/2014/main" id="{9B24C1F5-B78F-0195-18D9-AEA3CF11D11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F3F6E5-1101-EE84-E850-0FBFB62DBF4D}"/>
              </a:ext>
            </a:extLst>
          </p:cNvPr>
          <p:cNvSpPr>
            <a:spLocks noGrp="1"/>
          </p:cNvSpPr>
          <p:nvPr>
            <p:ph type="sldNum" sz="quarter" idx="12"/>
          </p:nvPr>
        </p:nvSpPr>
        <p:spPr/>
        <p:txBody>
          <a:bodyPr/>
          <a:lstStyle/>
          <a:p>
            <a:fld id="{0FBAE1A9-EEE2-4A4C-BF25-462704E0872F}" type="slidenum">
              <a:rPr lang="en-US" smtClean="0"/>
              <a:t>‹#›</a:t>
            </a:fld>
            <a:endParaRPr lang="en-US" dirty="0"/>
          </a:p>
        </p:txBody>
      </p:sp>
    </p:spTree>
    <p:extLst>
      <p:ext uri="{BB962C8B-B14F-4D97-AF65-F5344CB8AC3E}">
        <p14:creationId xmlns:p14="http://schemas.microsoft.com/office/powerpoint/2010/main" val="253396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E6050-CB3E-87E6-2330-F37B5DDBAA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A57F28-183B-25AB-D037-8B09E134E6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50DB1D-D5BA-5E00-BE0F-2B245213FF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E67275-7344-0AA9-23A0-2D58FD925C8C}"/>
              </a:ext>
            </a:extLst>
          </p:cNvPr>
          <p:cNvSpPr>
            <a:spLocks noGrp="1"/>
          </p:cNvSpPr>
          <p:nvPr>
            <p:ph type="dt" sz="half" idx="10"/>
          </p:nvPr>
        </p:nvSpPr>
        <p:spPr/>
        <p:txBody>
          <a:bodyPr/>
          <a:lstStyle/>
          <a:p>
            <a:fld id="{4A1DC852-D0CA-447F-8979-6CA783C2364B}" type="datetimeFigureOut">
              <a:rPr lang="en-US" smtClean="0"/>
              <a:t>5/23/2023</a:t>
            </a:fld>
            <a:endParaRPr lang="en-US" dirty="0"/>
          </a:p>
        </p:txBody>
      </p:sp>
      <p:sp>
        <p:nvSpPr>
          <p:cNvPr id="6" name="Footer Placeholder 5">
            <a:extLst>
              <a:ext uri="{FF2B5EF4-FFF2-40B4-BE49-F238E27FC236}">
                <a16:creationId xmlns:a16="http://schemas.microsoft.com/office/drawing/2014/main" id="{29398384-0C5F-1C31-8C2B-F7CC3093867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529FEE-7025-C00F-1C43-4068B64EA52B}"/>
              </a:ext>
            </a:extLst>
          </p:cNvPr>
          <p:cNvSpPr>
            <a:spLocks noGrp="1"/>
          </p:cNvSpPr>
          <p:nvPr>
            <p:ph type="sldNum" sz="quarter" idx="12"/>
          </p:nvPr>
        </p:nvSpPr>
        <p:spPr/>
        <p:txBody>
          <a:bodyPr/>
          <a:lstStyle/>
          <a:p>
            <a:fld id="{0FBAE1A9-EEE2-4A4C-BF25-462704E0872F}" type="slidenum">
              <a:rPr lang="en-US" smtClean="0"/>
              <a:t>‹#›</a:t>
            </a:fld>
            <a:endParaRPr lang="en-US" dirty="0"/>
          </a:p>
        </p:txBody>
      </p:sp>
    </p:spTree>
    <p:extLst>
      <p:ext uri="{BB962C8B-B14F-4D97-AF65-F5344CB8AC3E}">
        <p14:creationId xmlns:p14="http://schemas.microsoft.com/office/powerpoint/2010/main" val="358491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F3C3-757F-4B3A-35AB-885ECF3B68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4893D2-FF85-A736-8764-35C273034B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4670C1-D957-6782-29EA-5A86139DF8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9A9AAC-FD3A-883C-2F1F-070CCDEDF2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8445EE-AC83-7478-44D1-7266B708D0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049F63-AE2A-59BD-2797-6173292E2134}"/>
              </a:ext>
            </a:extLst>
          </p:cNvPr>
          <p:cNvSpPr>
            <a:spLocks noGrp="1"/>
          </p:cNvSpPr>
          <p:nvPr>
            <p:ph type="dt" sz="half" idx="10"/>
          </p:nvPr>
        </p:nvSpPr>
        <p:spPr/>
        <p:txBody>
          <a:bodyPr/>
          <a:lstStyle/>
          <a:p>
            <a:fld id="{4A1DC852-D0CA-447F-8979-6CA783C2364B}" type="datetimeFigureOut">
              <a:rPr lang="en-US" smtClean="0"/>
              <a:t>5/23/2023</a:t>
            </a:fld>
            <a:endParaRPr lang="en-US" dirty="0"/>
          </a:p>
        </p:txBody>
      </p:sp>
      <p:sp>
        <p:nvSpPr>
          <p:cNvPr id="8" name="Footer Placeholder 7">
            <a:extLst>
              <a:ext uri="{FF2B5EF4-FFF2-40B4-BE49-F238E27FC236}">
                <a16:creationId xmlns:a16="http://schemas.microsoft.com/office/drawing/2014/main" id="{54144437-EF8F-9F7A-DA58-01CCCF07D35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85ED165-EE1C-50CA-AC27-7464CFCB224A}"/>
              </a:ext>
            </a:extLst>
          </p:cNvPr>
          <p:cNvSpPr>
            <a:spLocks noGrp="1"/>
          </p:cNvSpPr>
          <p:nvPr>
            <p:ph type="sldNum" sz="quarter" idx="12"/>
          </p:nvPr>
        </p:nvSpPr>
        <p:spPr/>
        <p:txBody>
          <a:bodyPr/>
          <a:lstStyle/>
          <a:p>
            <a:fld id="{0FBAE1A9-EEE2-4A4C-BF25-462704E0872F}" type="slidenum">
              <a:rPr lang="en-US" smtClean="0"/>
              <a:t>‹#›</a:t>
            </a:fld>
            <a:endParaRPr lang="en-US" dirty="0"/>
          </a:p>
        </p:txBody>
      </p:sp>
    </p:spTree>
    <p:extLst>
      <p:ext uri="{BB962C8B-B14F-4D97-AF65-F5344CB8AC3E}">
        <p14:creationId xmlns:p14="http://schemas.microsoft.com/office/powerpoint/2010/main" val="3112811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25EF-A7A0-C37B-B773-AA2D148573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850C43-2135-6065-A1D3-4E6CEFB574DB}"/>
              </a:ext>
            </a:extLst>
          </p:cNvPr>
          <p:cNvSpPr>
            <a:spLocks noGrp="1"/>
          </p:cNvSpPr>
          <p:nvPr>
            <p:ph type="dt" sz="half" idx="10"/>
          </p:nvPr>
        </p:nvSpPr>
        <p:spPr/>
        <p:txBody>
          <a:bodyPr/>
          <a:lstStyle/>
          <a:p>
            <a:fld id="{4A1DC852-D0CA-447F-8979-6CA783C2364B}" type="datetimeFigureOut">
              <a:rPr lang="en-US" smtClean="0"/>
              <a:t>5/23/2023</a:t>
            </a:fld>
            <a:endParaRPr lang="en-US" dirty="0"/>
          </a:p>
        </p:txBody>
      </p:sp>
      <p:sp>
        <p:nvSpPr>
          <p:cNvPr id="4" name="Footer Placeholder 3">
            <a:extLst>
              <a:ext uri="{FF2B5EF4-FFF2-40B4-BE49-F238E27FC236}">
                <a16:creationId xmlns:a16="http://schemas.microsoft.com/office/drawing/2014/main" id="{258E0F58-9E0E-4436-D01D-F0A1B87FA85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EFE1CEB-053F-7EB4-98FE-84D4A0394720}"/>
              </a:ext>
            </a:extLst>
          </p:cNvPr>
          <p:cNvSpPr>
            <a:spLocks noGrp="1"/>
          </p:cNvSpPr>
          <p:nvPr>
            <p:ph type="sldNum" sz="quarter" idx="12"/>
          </p:nvPr>
        </p:nvSpPr>
        <p:spPr/>
        <p:txBody>
          <a:bodyPr/>
          <a:lstStyle/>
          <a:p>
            <a:fld id="{0FBAE1A9-EEE2-4A4C-BF25-462704E0872F}" type="slidenum">
              <a:rPr lang="en-US" smtClean="0"/>
              <a:t>‹#›</a:t>
            </a:fld>
            <a:endParaRPr lang="en-US" dirty="0"/>
          </a:p>
        </p:txBody>
      </p:sp>
    </p:spTree>
    <p:extLst>
      <p:ext uri="{BB962C8B-B14F-4D97-AF65-F5344CB8AC3E}">
        <p14:creationId xmlns:p14="http://schemas.microsoft.com/office/powerpoint/2010/main" val="1123656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BF7FC8-305E-E0EF-2621-F87DC4C51A1A}"/>
              </a:ext>
            </a:extLst>
          </p:cNvPr>
          <p:cNvSpPr>
            <a:spLocks noGrp="1"/>
          </p:cNvSpPr>
          <p:nvPr>
            <p:ph type="dt" sz="half" idx="10"/>
          </p:nvPr>
        </p:nvSpPr>
        <p:spPr/>
        <p:txBody>
          <a:bodyPr/>
          <a:lstStyle/>
          <a:p>
            <a:fld id="{4A1DC852-D0CA-447F-8979-6CA783C2364B}" type="datetimeFigureOut">
              <a:rPr lang="en-US" smtClean="0"/>
              <a:t>5/23/2023</a:t>
            </a:fld>
            <a:endParaRPr lang="en-US" dirty="0"/>
          </a:p>
        </p:txBody>
      </p:sp>
      <p:sp>
        <p:nvSpPr>
          <p:cNvPr id="3" name="Footer Placeholder 2">
            <a:extLst>
              <a:ext uri="{FF2B5EF4-FFF2-40B4-BE49-F238E27FC236}">
                <a16:creationId xmlns:a16="http://schemas.microsoft.com/office/drawing/2014/main" id="{DE25EFE3-1C0C-D3EA-D09B-A57F20512BC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851FA70-7B32-6A5F-2172-65ABAE2AE752}"/>
              </a:ext>
            </a:extLst>
          </p:cNvPr>
          <p:cNvSpPr>
            <a:spLocks noGrp="1"/>
          </p:cNvSpPr>
          <p:nvPr>
            <p:ph type="sldNum" sz="quarter" idx="12"/>
          </p:nvPr>
        </p:nvSpPr>
        <p:spPr/>
        <p:txBody>
          <a:bodyPr/>
          <a:lstStyle/>
          <a:p>
            <a:fld id="{0FBAE1A9-EEE2-4A4C-BF25-462704E0872F}" type="slidenum">
              <a:rPr lang="en-US" smtClean="0"/>
              <a:t>‹#›</a:t>
            </a:fld>
            <a:endParaRPr lang="en-US" dirty="0"/>
          </a:p>
        </p:txBody>
      </p:sp>
    </p:spTree>
    <p:extLst>
      <p:ext uri="{BB962C8B-B14F-4D97-AF65-F5344CB8AC3E}">
        <p14:creationId xmlns:p14="http://schemas.microsoft.com/office/powerpoint/2010/main" val="1684252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D90B-1E43-C75F-281D-1D565881BA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CF426A-165E-B134-7B76-3D1F9E2F9A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B11CAD-3613-EC7D-8294-12F9CEF5F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8C7899-FE33-15C7-E11C-054E03509952}"/>
              </a:ext>
            </a:extLst>
          </p:cNvPr>
          <p:cNvSpPr>
            <a:spLocks noGrp="1"/>
          </p:cNvSpPr>
          <p:nvPr>
            <p:ph type="dt" sz="half" idx="10"/>
          </p:nvPr>
        </p:nvSpPr>
        <p:spPr/>
        <p:txBody>
          <a:bodyPr/>
          <a:lstStyle/>
          <a:p>
            <a:fld id="{4A1DC852-D0CA-447F-8979-6CA783C2364B}" type="datetimeFigureOut">
              <a:rPr lang="en-US" smtClean="0"/>
              <a:t>5/23/2023</a:t>
            </a:fld>
            <a:endParaRPr lang="en-US" dirty="0"/>
          </a:p>
        </p:txBody>
      </p:sp>
      <p:sp>
        <p:nvSpPr>
          <p:cNvPr id="6" name="Footer Placeholder 5">
            <a:extLst>
              <a:ext uri="{FF2B5EF4-FFF2-40B4-BE49-F238E27FC236}">
                <a16:creationId xmlns:a16="http://schemas.microsoft.com/office/drawing/2014/main" id="{EA1785B7-9063-DBF6-FB3A-393C2BA3D3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47C550-CB9C-58C6-3DE0-5128AEAE35CC}"/>
              </a:ext>
            </a:extLst>
          </p:cNvPr>
          <p:cNvSpPr>
            <a:spLocks noGrp="1"/>
          </p:cNvSpPr>
          <p:nvPr>
            <p:ph type="sldNum" sz="quarter" idx="12"/>
          </p:nvPr>
        </p:nvSpPr>
        <p:spPr/>
        <p:txBody>
          <a:bodyPr/>
          <a:lstStyle/>
          <a:p>
            <a:fld id="{0FBAE1A9-EEE2-4A4C-BF25-462704E0872F}" type="slidenum">
              <a:rPr lang="en-US" smtClean="0"/>
              <a:t>‹#›</a:t>
            </a:fld>
            <a:endParaRPr lang="en-US" dirty="0"/>
          </a:p>
        </p:txBody>
      </p:sp>
    </p:spTree>
    <p:extLst>
      <p:ext uri="{BB962C8B-B14F-4D97-AF65-F5344CB8AC3E}">
        <p14:creationId xmlns:p14="http://schemas.microsoft.com/office/powerpoint/2010/main" val="1835445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03D4F-3B61-C227-D4A7-A072411079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1E0780-077A-DA87-70C0-39DDEED10C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D493AE4-D088-FB3F-EBB6-FAED0C5F97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133DC5-939D-DFDB-7EBA-3B1B93A865E3}"/>
              </a:ext>
            </a:extLst>
          </p:cNvPr>
          <p:cNvSpPr>
            <a:spLocks noGrp="1"/>
          </p:cNvSpPr>
          <p:nvPr>
            <p:ph type="dt" sz="half" idx="10"/>
          </p:nvPr>
        </p:nvSpPr>
        <p:spPr/>
        <p:txBody>
          <a:bodyPr/>
          <a:lstStyle/>
          <a:p>
            <a:fld id="{4A1DC852-D0CA-447F-8979-6CA783C2364B}" type="datetimeFigureOut">
              <a:rPr lang="en-US" smtClean="0"/>
              <a:t>5/23/2023</a:t>
            </a:fld>
            <a:endParaRPr lang="en-US" dirty="0"/>
          </a:p>
        </p:txBody>
      </p:sp>
      <p:sp>
        <p:nvSpPr>
          <p:cNvPr id="6" name="Footer Placeholder 5">
            <a:extLst>
              <a:ext uri="{FF2B5EF4-FFF2-40B4-BE49-F238E27FC236}">
                <a16:creationId xmlns:a16="http://schemas.microsoft.com/office/drawing/2014/main" id="{CF2C2E05-19E7-902C-146F-1B4FB8D3A1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11BDDBE-225E-067C-788A-976D6E051B59}"/>
              </a:ext>
            </a:extLst>
          </p:cNvPr>
          <p:cNvSpPr>
            <a:spLocks noGrp="1"/>
          </p:cNvSpPr>
          <p:nvPr>
            <p:ph type="sldNum" sz="quarter" idx="12"/>
          </p:nvPr>
        </p:nvSpPr>
        <p:spPr/>
        <p:txBody>
          <a:bodyPr/>
          <a:lstStyle/>
          <a:p>
            <a:fld id="{0FBAE1A9-EEE2-4A4C-BF25-462704E0872F}" type="slidenum">
              <a:rPr lang="en-US" smtClean="0"/>
              <a:t>‹#›</a:t>
            </a:fld>
            <a:endParaRPr lang="en-US" dirty="0"/>
          </a:p>
        </p:txBody>
      </p:sp>
    </p:spTree>
    <p:extLst>
      <p:ext uri="{BB962C8B-B14F-4D97-AF65-F5344CB8AC3E}">
        <p14:creationId xmlns:p14="http://schemas.microsoft.com/office/powerpoint/2010/main" val="2889670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0000"/>
            <a:lum/>
          </a:blip>
          <a:srcRect/>
          <a:tile tx="-444500" ty="-5715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4E12-8DC2-BB6E-FA3F-224F8E38B2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2DCCBC-6C97-BB32-5617-502CE16A0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6AEE2-58B4-21D8-82FC-047D744615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1DC852-D0CA-447F-8979-6CA783C2364B}" type="datetimeFigureOut">
              <a:rPr lang="en-US" smtClean="0"/>
              <a:t>5/23/2023</a:t>
            </a:fld>
            <a:endParaRPr lang="en-US" dirty="0"/>
          </a:p>
        </p:txBody>
      </p:sp>
      <p:sp>
        <p:nvSpPr>
          <p:cNvPr id="5" name="Footer Placeholder 4">
            <a:extLst>
              <a:ext uri="{FF2B5EF4-FFF2-40B4-BE49-F238E27FC236}">
                <a16:creationId xmlns:a16="http://schemas.microsoft.com/office/drawing/2014/main" id="{C933D53F-CE53-7345-773B-005E82F820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1B14601-BAEE-6EE7-BB8B-E0F54A92D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BAE1A9-EEE2-4A4C-BF25-462704E0872F}" type="slidenum">
              <a:rPr lang="en-US" smtClean="0"/>
              <a:t>‹#›</a:t>
            </a:fld>
            <a:endParaRPr lang="en-US" dirty="0"/>
          </a:p>
        </p:txBody>
      </p:sp>
    </p:spTree>
    <p:extLst>
      <p:ext uri="{BB962C8B-B14F-4D97-AF65-F5344CB8AC3E}">
        <p14:creationId xmlns:p14="http://schemas.microsoft.com/office/powerpoint/2010/main" val="1459416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tile tx="-444500" ty="-5715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85A20-2BD3-E134-063D-AF11B3BB69B5}"/>
              </a:ext>
            </a:extLst>
          </p:cNvPr>
          <p:cNvSpPr>
            <a:spLocks noGrp="1"/>
          </p:cNvSpPr>
          <p:nvPr>
            <p:ph type="ctrTitle"/>
          </p:nvPr>
        </p:nvSpPr>
        <p:spPr>
          <a:xfrm>
            <a:off x="845820" y="1122363"/>
            <a:ext cx="10469880" cy="2387600"/>
          </a:xfrm>
        </p:spPr>
        <p:txBody>
          <a:bodyPr>
            <a:normAutofit/>
          </a:bodyPr>
          <a:lstStyle/>
          <a:p>
            <a:r>
              <a:rPr lang="en-US" b="1" dirty="0">
                <a:latin typeface="+mn-lt"/>
              </a:rPr>
              <a:t>AUTODESK CONSTRUCTION CLOUD</a:t>
            </a:r>
          </a:p>
        </p:txBody>
      </p:sp>
      <p:sp>
        <p:nvSpPr>
          <p:cNvPr id="3" name="Subtitle 2">
            <a:extLst>
              <a:ext uri="{FF2B5EF4-FFF2-40B4-BE49-F238E27FC236}">
                <a16:creationId xmlns:a16="http://schemas.microsoft.com/office/drawing/2014/main" id="{DB166958-6467-9D36-1A4E-75D41FA413F3}"/>
              </a:ext>
            </a:extLst>
          </p:cNvPr>
          <p:cNvSpPr>
            <a:spLocks noGrp="1"/>
          </p:cNvSpPr>
          <p:nvPr>
            <p:ph type="subTitle" idx="1"/>
          </p:nvPr>
        </p:nvSpPr>
        <p:spPr/>
        <p:txBody>
          <a:bodyPr>
            <a:normAutofit/>
          </a:bodyPr>
          <a:lstStyle/>
          <a:p>
            <a:endParaRPr lang="en-US" dirty="0"/>
          </a:p>
          <a:p>
            <a:r>
              <a:rPr lang="en-US" dirty="0"/>
              <a:t>SHARING MODELS THROUGH DESIGN COLLABORATION</a:t>
            </a:r>
          </a:p>
        </p:txBody>
      </p:sp>
      <p:sp>
        <p:nvSpPr>
          <p:cNvPr id="4" name="Title 1">
            <a:extLst>
              <a:ext uri="{FF2B5EF4-FFF2-40B4-BE49-F238E27FC236}">
                <a16:creationId xmlns:a16="http://schemas.microsoft.com/office/drawing/2014/main" id="{ECC63F2E-B323-4685-DC9F-883083B3D38F}"/>
              </a:ext>
            </a:extLst>
          </p:cNvPr>
          <p:cNvSpPr txBox="1">
            <a:spLocks/>
          </p:cNvSpPr>
          <p:nvPr/>
        </p:nvSpPr>
        <p:spPr>
          <a:xfrm>
            <a:off x="1524000" y="238125"/>
            <a:ext cx="9033383" cy="116681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dirty="0">
                <a:solidFill>
                  <a:srgbClr val="808000"/>
                </a:solidFill>
                <a:latin typeface="Stencil Std" panose="04020904080802020404" pitchFamily="82" charset="0"/>
              </a:rPr>
              <a:t>REVIT University</a:t>
            </a:r>
          </a:p>
        </p:txBody>
      </p:sp>
      <p:sp>
        <p:nvSpPr>
          <p:cNvPr id="6" name="TextBox 5">
            <a:extLst>
              <a:ext uri="{FF2B5EF4-FFF2-40B4-BE49-F238E27FC236}">
                <a16:creationId xmlns:a16="http://schemas.microsoft.com/office/drawing/2014/main" id="{664DA060-F4D7-8963-4CD1-95EF315DB5B4}"/>
              </a:ext>
            </a:extLst>
          </p:cNvPr>
          <p:cNvSpPr txBox="1"/>
          <p:nvPr/>
        </p:nvSpPr>
        <p:spPr>
          <a:xfrm>
            <a:off x="4683854" y="4855129"/>
            <a:ext cx="2983684" cy="461665"/>
          </a:xfrm>
          <a:prstGeom prst="rect">
            <a:avLst/>
          </a:prstGeom>
          <a:noFill/>
        </p:spPr>
        <p:txBody>
          <a:bodyPr wrap="square" rtlCol="0">
            <a:spAutoFit/>
          </a:bodyPr>
          <a:lstStyle/>
          <a:p>
            <a:pPr algn="ctr"/>
            <a:r>
              <a:rPr lang="en-US" sz="1200" dirty="0"/>
              <a:t>ORB UNIVERSITY – MAY 24, 2023 </a:t>
            </a:r>
          </a:p>
          <a:p>
            <a:pPr algn="ctr"/>
            <a:r>
              <a:rPr lang="en-US" sz="1200" dirty="0"/>
              <a:t>PRESENTED BY Christian Quintero</a:t>
            </a:r>
          </a:p>
        </p:txBody>
      </p:sp>
    </p:spTree>
    <p:extLst>
      <p:ext uri="{BB962C8B-B14F-4D97-AF65-F5344CB8AC3E}">
        <p14:creationId xmlns:p14="http://schemas.microsoft.com/office/powerpoint/2010/main" val="2707183415"/>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53F8EF-8FB6-53DD-0583-0C979B85A833}"/>
              </a:ext>
            </a:extLst>
          </p:cNvPr>
          <p:cNvPicPr>
            <a:picLocks noChangeAspect="1"/>
          </p:cNvPicPr>
          <p:nvPr/>
        </p:nvPicPr>
        <p:blipFill>
          <a:blip r:embed="rId2"/>
          <a:stretch>
            <a:fillRect/>
          </a:stretch>
        </p:blipFill>
        <p:spPr>
          <a:xfrm>
            <a:off x="1215916" y="2006600"/>
            <a:ext cx="9771630" cy="3707584"/>
          </a:xfrm>
          <a:prstGeom prst="rect">
            <a:avLst/>
          </a:prstGeom>
        </p:spPr>
      </p:pic>
      <p:sp>
        <p:nvSpPr>
          <p:cNvPr id="7" name="Arrow: Down 6">
            <a:extLst>
              <a:ext uri="{FF2B5EF4-FFF2-40B4-BE49-F238E27FC236}">
                <a16:creationId xmlns:a16="http://schemas.microsoft.com/office/drawing/2014/main" id="{D7427292-DD40-8852-4C36-BF66631110F3}"/>
              </a:ext>
            </a:extLst>
          </p:cNvPr>
          <p:cNvSpPr/>
          <p:nvPr/>
        </p:nvSpPr>
        <p:spPr>
          <a:xfrm rot="10800000">
            <a:off x="1204454" y="5623696"/>
            <a:ext cx="342900" cy="406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D05A781C-4AEB-BEFE-9948-2199307A1D09}"/>
              </a:ext>
            </a:extLst>
          </p:cNvPr>
          <p:cNvSpPr/>
          <p:nvPr/>
        </p:nvSpPr>
        <p:spPr>
          <a:xfrm rot="16200000">
            <a:off x="546100" y="2198280"/>
            <a:ext cx="584200" cy="685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4014725C-6730-76BB-639D-885D6904506B}"/>
              </a:ext>
            </a:extLst>
          </p:cNvPr>
          <p:cNvSpPr txBox="1">
            <a:spLocks/>
          </p:cNvSpPr>
          <p:nvPr/>
        </p:nvSpPr>
        <p:spPr>
          <a:xfrm>
            <a:off x="609588" y="1276303"/>
            <a:ext cx="6400034" cy="21526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sz="1800">
                <a:latin typeface="Calibri" panose="020F0502020204030204" pitchFamily="34" charset="0"/>
              </a:rPr>
              <a:t>To publish select the Main model  and click on publish at the top left. </a:t>
            </a:r>
            <a:r>
              <a:rPr lang="en-US" sz="1800">
                <a:solidFill>
                  <a:srgbClr val="C00000"/>
                </a:solidFill>
                <a:latin typeface="Calibri" panose="020F0502020204030204" pitchFamily="34" charset="0"/>
              </a:rPr>
              <a:t>If the model is not selected, this option will not appear.</a:t>
            </a:r>
            <a:endParaRPr lang="en-US" sz="1800" dirty="0">
              <a:solidFill>
                <a:srgbClr val="C00000"/>
              </a:solidFill>
            </a:endParaRPr>
          </a:p>
        </p:txBody>
      </p:sp>
      <p:sp>
        <p:nvSpPr>
          <p:cNvPr id="14" name="Title 1">
            <a:extLst>
              <a:ext uri="{FF2B5EF4-FFF2-40B4-BE49-F238E27FC236}">
                <a16:creationId xmlns:a16="http://schemas.microsoft.com/office/drawing/2014/main" id="{2DBFCC13-4E48-5E26-2179-ECDBB68AAE53}"/>
              </a:ext>
            </a:extLst>
          </p:cNvPr>
          <p:cNvSpPr>
            <a:spLocks noGrp="1"/>
          </p:cNvSpPr>
          <p:nvPr>
            <p:ph type="title"/>
          </p:nvPr>
        </p:nvSpPr>
        <p:spPr>
          <a:xfrm>
            <a:off x="838200" y="365125"/>
            <a:ext cx="10515600" cy="1325563"/>
          </a:xfrm>
        </p:spPr>
        <p:txBody>
          <a:bodyPr/>
          <a:lstStyle/>
          <a:p>
            <a:r>
              <a:rPr lang="en-US" b="1" dirty="0">
                <a:latin typeface="+mn-lt"/>
              </a:rPr>
              <a:t>Publishing From Revit To ACC Docs</a:t>
            </a:r>
          </a:p>
        </p:txBody>
      </p:sp>
    </p:spTree>
    <p:extLst>
      <p:ext uri="{BB962C8B-B14F-4D97-AF65-F5344CB8AC3E}">
        <p14:creationId xmlns:p14="http://schemas.microsoft.com/office/powerpoint/2010/main" val="3387469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xit" presetSubtype="0" fill="hold" grpId="1" nodeType="clickEffect">
                                  <p:stCondLst>
                                    <p:cond delay="0"/>
                                  </p:stCondLst>
                                  <p:childTnLst>
                                    <p:animEffect transition="out" filter="fade">
                                      <p:cBhvr>
                                        <p:cTn id="13" dur="1000"/>
                                        <p:tgtEl>
                                          <p:spTgt spid="7"/>
                                        </p:tgtEl>
                                      </p:cBhvr>
                                    </p:animEffect>
                                    <p:anim calcmode="lin" valueType="num">
                                      <p:cBhvr>
                                        <p:cTn id="14" dur="1000"/>
                                        <p:tgtEl>
                                          <p:spTgt spid="7"/>
                                        </p:tgtEl>
                                        <p:attrNameLst>
                                          <p:attrName>ppt_x</p:attrName>
                                        </p:attrNameLst>
                                      </p:cBhvr>
                                      <p:tavLst>
                                        <p:tav tm="0">
                                          <p:val>
                                            <p:strVal val="ppt_x"/>
                                          </p:val>
                                        </p:tav>
                                        <p:tav tm="100000">
                                          <p:val>
                                            <p:strVal val="ppt_x"/>
                                          </p:val>
                                        </p:tav>
                                      </p:tavLst>
                                    </p:anim>
                                    <p:anim calcmode="lin" valueType="num">
                                      <p:cBhvr>
                                        <p:cTn id="15" dur="1000"/>
                                        <p:tgtEl>
                                          <p:spTgt spid="7"/>
                                        </p:tgtEl>
                                        <p:attrNameLst>
                                          <p:attrName>ppt_y</p:attrName>
                                        </p:attrNameLst>
                                      </p:cBhvr>
                                      <p:tavLst>
                                        <p:tav tm="0">
                                          <p:val>
                                            <p:strVal val="ppt_y"/>
                                          </p:val>
                                        </p:tav>
                                        <p:tav tm="100000">
                                          <p:val>
                                            <p:strVal val="ppt_y+.1"/>
                                          </p:val>
                                        </p:tav>
                                      </p:tavLst>
                                    </p:anim>
                                    <p:set>
                                      <p:cBhvr>
                                        <p:cTn id="16" dur="1" fill="hold">
                                          <p:stCondLst>
                                            <p:cond delay="999"/>
                                          </p:stCondLst>
                                        </p:cTn>
                                        <p:tgtEl>
                                          <p:spTgt spid="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7" presetClass="exit" presetSubtype="0" fill="hold" grpId="1" nodeType="clickEffect">
                                  <p:stCondLst>
                                    <p:cond delay="0"/>
                                  </p:stCondLst>
                                  <p:childTnLst>
                                    <p:animEffect transition="out" filter="fade">
                                      <p:cBhvr>
                                        <p:cTn id="27" dur="1000"/>
                                        <p:tgtEl>
                                          <p:spTgt spid="9"/>
                                        </p:tgtEl>
                                      </p:cBhvr>
                                    </p:animEffect>
                                    <p:anim calcmode="lin" valueType="num">
                                      <p:cBhvr>
                                        <p:cTn id="28" dur="1000"/>
                                        <p:tgtEl>
                                          <p:spTgt spid="9"/>
                                        </p:tgtEl>
                                        <p:attrNameLst>
                                          <p:attrName>ppt_x</p:attrName>
                                        </p:attrNameLst>
                                      </p:cBhvr>
                                      <p:tavLst>
                                        <p:tav tm="0">
                                          <p:val>
                                            <p:strVal val="ppt_x"/>
                                          </p:val>
                                        </p:tav>
                                        <p:tav tm="100000">
                                          <p:val>
                                            <p:strVal val="ppt_x"/>
                                          </p:val>
                                        </p:tav>
                                      </p:tavLst>
                                    </p:anim>
                                    <p:anim calcmode="lin" valueType="num">
                                      <p:cBhvr>
                                        <p:cTn id="29" dur="1000"/>
                                        <p:tgtEl>
                                          <p:spTgt spid="9"/>
                                        </p:tgtEl>
                                        <p:attrNameLst>
                                          <p:attrName>ppt_y</p:attrName>
                                        </p:attrNameLst>
                                      </p:cBhvr>
                                      <p:tavLst>
                                        <p:tav tm="0">
                                          <p:val>
                                            <p:strVal val="ppt_y"/>
                                          </p:val>
                                        </p:tav>
                                        <p:tav tm="100000">
                                          <p:val>
                                            <p:strVal val="ppt_y-.1"/>
                                          </p:val>
                                        </p:tav>
                                      </p:tavLst>
                                    </p:anim>
                                    <p:set>
                                      <p:cBhvr>
                                        <p:cTn id="30"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animBg="1"/>
      <p:bldP spid="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5EABF22-8E52-C2C9-1838-F476F3511B25}"/>
              </a:ext>
            </a:extLst>
          </p:cNvPr>
          <p:cNvPicPr>
            <a:picLocks noChangeAspect="1"/>
          </p:cNvPicPr>
          <p:nvPr/>
        </p:nvPicPr>
        <p:blipFill>
          <a:blip r:embed="rId2"/>
          <a:stretch>
            <a:fillRect/>
          </a:stretch>
        </p:blipFill>
        <p:spPr>
          <a:xfrm>
            <a:off x="1332835" y="2150797"/>
            <a:ext cx="9526329" cy="3801005"/>
          </a:xfrm>
          <a:prstGeom prst="rect">
            <a:avLst/>
          </a:prstGeom>
        </p:spPr>
      </p:pic>
      <p:sp>
        <p:nvSpPr>
          <p:cNvPr id="8" name="Content Placeholder 2">
            <a:extLst>
              <a:ext uri="{FF2B5EF4-FFF2-40B4-BE49-F238E27FC236}">
                <a16:creationId xmlns:a16="http://schemas.microsoft.com/office/drawing/2014/main" id="{E9457C7D-1636-F8C5-9C8D-113C7A580952}"/>
              </a:ext>
            </a:extLst>
          </p:cNvPr>
          <p:cNvSpPr txBox="1">
            <a:spLocks/>
          </p:cNvSpPr>
          <p:nvPr/>
        </p:nvSpPr>
        <p:spPr>
          <a:xfrm>
            <a:off x="609588" y="1276303"/>
            <a:ext cx="6400034" cy="21526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sz="1800" dirty="0">
                <a:latin typeface="Calibri" panose="020F0502020204030204" pitchFamily="34" charset="0"/>
              </a:rPr>
              <a:t>Once this is achieved the model version count will go up and the dates will update. Doing this will effectively create a saved point of your project. This process can be automated if desired.</a:t>
            </a:r>
            <a:endParaRPr lang="en-US" sz="1800" dirty="0">
              <a:solidFill>
                <a:srgbClr val="C00000"/>
              </a:solidFill>
            </a:endParaRPr>
          </a:p>
        </p:txBody>
      </p:sp>
      <p:sp>
        <p:nvSpPr>
          <p:cNvPr id="9" name="Title 1">
            <a:extLst>
              <a:ext uri="{FF2B5EF4-FFF2-40B4-BE49-F238E27FC236}">
                <a16:creationId xmlns:a16="http://schemas.microsoft.com/office/drawing/2014/main" id="{97E2E8AE-6560-61F3-AE9F-559CE27288BA}"/>
              </a:ext>
            </a:extLst>
          </p:cNvPr>
          <p:cNvSpPr>
            <a:spLocks noGrp="1"/>
          </p:cNvSpPr>
          <p:nvPr>
            <p:ph type="title"/>
          </p:nvPr>
        </p:nvSpPr>
        <p:spPr>
          <a:xfrm>
            <a:off x="838200" y="365125"/>
            <a:ext cx="10515600" cy="1325563"/>
          </a:xfrm>
        </p:spPr>
        <p:txBody>
          <a:bodyPr/>
          <a:lstStyle/>
          <a:p>
            <a:r>
              <a:rPr lang="en-US" b="1" dirty="0">
                <a:latin typeface="+mn-lt"/>
              </a:rPr>
              <a:t>Publishing From Revit To ACC Docs</a:t>
            </a:r>
          </a:p>
        </p:txBody>
      </p:sp>
      <p:sp>
        <p:nvSpPr>
          <p:cNvPr id="10" name="Arrow: Down 9">
            <a:extLst>
              <a:ext uri="{FF2B5EF4-FFF2-40B4-BE49-F238E27FC236}">
                <a16:creationId xmlns:a16="http://schemas.microsoft.com/office/drawing/2014/main" id="{ADD54E8F-BB17-68B9-4E9D-160FC8A37F74}"/>
              </a:ext>
            </a:extLst>
          </p:cNvPr>
          <p:cNvSpPr/>
          <p:nvPr/>
        </p:nvSpPr>
        <p:spPr>
          <a:xfrm rot="10800000">
            <a:off x="4455654" y="5951802"/>
            <a:ext cx="342900" cy="406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58F87BD9-BA30-6CEB-AA2A-981AF333C757}"/>
              </a:ext>
            </a:extLst>
          </p:cNvPr>
          <p:cNvSpPr/>
          <p:nvPr/>
        </p:nvSpPr>
        <p:spPr>
          <a:xfrm>
            <a:off x="4472657" y="2222499"/>
            <a:ext cx="342900" cy="406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821B20AC-BB78-2D6B-7608-A01FF104466F}"/>
              </a:ext>
            </a:extLst>
          </p:cNvPr>
          <p:cNvSpPr/>
          <p:nvPr/>
        </p:nvSpPr>
        <p:spPr>
          <a:xfrm rot="10800000">
            <a:off x="7921372" y="5951802"/>
            <a:ext cx="342900" cy="406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8CA8EABB-ED28-5C5D-C00B-88118BD67505}"/>
              </a:ext>
            </a:extLst>
          </p:cNvPr>
          <p:cNvSpPr/>
          <p:nvPr/>
        </p:nvSpPr>
        <p:spPr>
          <a:xfrm rot="10800000">
            <a:off x="9342389" y="5951802"/>
            <a:ext cx="342900" cy="406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6326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E9457C7D-1636-F8C5-9C8D-113C7A580952}"/>
              </a:ext>
            </a:extLst>
          </p:cNvPr>
          <p:cNvSpPr txBox="1">
            <a:spLocks/>
          </p:cNvSpPr>
          <p:nvPr/>
        </p:nvSpPr>
        <p:spPr>
          <a:xfrm>
            <a:off x="609588" y="1276303"/>
            <a:ext cx="6400034" cy="21526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sz="1800" dirty="0">
                <a:latin typeface="Calibri" panose="020F0502020204030204" pitchFamily="34" charset="0"/>
              </a:rPr>
              <a:t>You can access any previous publishes of the model through the Version Icon next to the Cloud Shared Model. From there you can download or make current any of the older versions. </a:t>
            </a:r>
          </a:p>
          <a:p>
            <a:pPr indent="0">
              <a:spcBef>
                <a:spcPts val="0"/>
              </a:spcBef>
              <a:buFont typeface="Arial" panose="020B0604020202020204" pitchFamily="34" charset="0"/>
              <a:buNone/>
            </a:pPr>
            <a:r>
              <a:rPr lang="en-US" sz="1800" dirty="0">
                <a:solidFill>
                  <a:srgbClr val="C00000"/>
                </a:solidFill>
                <a:latin typeface="Calibri" panose="020F0502020204030204" pitchFamily="34" charset="0"/>
              </a:rPr>
              <a:t>Note: This will only make the model current in ACC Docs, not the  Cloud Model.</a:t>
            </a:r>
            <a:endParaRPr lang="en-US" sz="1800" dirty="0">
              <a:solidFill>
                <a:srgbClr val="C00000"/>
              </a:solidFill>
            </a:endParaRPr>
          </a:p>
        </p:txBody>
      </p:sp>
      <p:sp>
        <p:nvSpPr>
          <p:cNvPr id="9" name="Title 1">
            <a:extLst>
              <a:ext uri="{FF2B5EF4-FFF2-40B4-BE49-F238E27FC236}">
                <a16:creationId xmlns:a16="http://schemas.microsoft.com/office/drawing/2014/main" id="{97E2E8AE-6560-61F3-AE9F-559CE27288BA}"/>
              </a:ext>
            </a:extLst>
          </p:cNvPr>
          <p:cNvSpPr>
            <a:spLocks noGrp="1"/>
          </p:cNvSpPr>
          <p:nvPr>
            <p:ph type="title"/>
          </p:nvPr>
        </p:nvSpPr>
        <p:spPr>
          <a:xfrm>
            <a:off x="838200" y="365125"/>
            <a:ext cx="10515600" cy="1325563"/>
          </a:xfrm>
        </p:spPr>
        <p:txBody>
          <a:bodyPr/>
          <a:lstStyle/>
          <a:p>
            <a:r>
              <a:rPr lang="en-US" b="1" dirty="0">
                <a:latin typeface="+mn-lt"/>
              </a:rPr>
              <a:t>Publishing from Revit To ACC Docs</a:t>
            </a:r>
          </a:p>
        </p:txBody>
      </p:sp>
      <p:pic>
        <p:nvPicPr>
          <p:cNvPr id="3" name="Picture 2">
            <a:extLst>
              <a:ext uri="{FF2B5EF4-FFF2-40B4-BE49-F238E27FC236}">
                <a16:creationId xmlns:a16="http://schemas.microsoft.com/office/drawing/2014/main" id="{F7847E68-E3B2-C9F0-18F3-E25D8B063822}"/>
              </a:ext>
            </a:extLst>
          </p:cNvPr>
          <p:cNvPicPr>
            <a:picLocks noChangeAspect="1"/>
          </p:cNvPicPr>
          <p:nvPr/>
        </p:nvPicPr>
        <p:blipFill>
          <a:blip r:embed="rId2"/>
          <a:stretch>
            <a:fillRect/>
          </a:stretch>
        </p:blipFill>
        <p:spPr>
          <a:xfrm>
            <a:off x="944880" y="2601866"/>
            <a:ext cx="9578340" cy="3768255"/>
          </a:xfrm>
          <a:prstGeom prst="rect">
            <a:avLst/>
          </a:prstGeom>
        </p:spPr>
      </p:pic>
      <p:sp>
        <p:nvSpPr>
          <p:cNvPr id="4" name="Arrow: Down 3">
            <a:extLst>
              <a:ext uri="{FF2B5EF4-FFF2-40B4-BE49-F238E27FC236}">
                <a16:creationId xmlns:a16="http://schemas.microsoft.com/office/drawing/2014/main" id="{1924AAC9-9335-E188-9946-48E50DA86E1A}"/>
              </a:ext>
            </a:extLst>
          </p:cNvPr>
          <p:cNvSpPr/>
          <p:nvPr/>
        </p:nvSpPr>
        <p:spPr>
          <a:xfrm rot="10800000">
            <a:off x="4394694" y="5378497"/>
            <a:ext cx="342900" cy="406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363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E9457C7D-1636-F8C5-9C8D-113C7A580952}"/>
              </a:ext>
            </a:extLst>
          </p:cNvPr>
          <p:cNvSpPr txBox="1">
            <a:spLocks/>
          </p:cNvSpPr>
          <p:nvPr/>
        </p:nvSpPr>
        <p:spPr>
          <a:xfrm>
            <a:off x="637580" y="1276303"/>
            <a:ext cx="6400034" cy="21526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sz="1800" dirty="0">
                <a:latin typeface="Calibri" panose="020F0502020204030204" pitchFamily="34" charset="0"/>
              </a:rPr>
              <a:t>To share one of these saved points from ACC Docs with one of our consultants you will need to crate or re-use a package and send it to them. To achieve this, go to the Design Collaboration tab and open the collaboration time laps ribbon.</a:t>
            </a:r>
            <a:endParaRPr lang="en-US" sz="1800" dirty="0">
              <a:solidFill>
                <a:srgbClr val="C00000"/>
              </a:solidFill>
            </a:endParaRPr>
          </a:p>
        </p:txBody>
      </p:sp>
      <p:sp>
        <p:nvSpPr>
          <p:cNvPr id="9" name="Title 1">
            <a:extLst>
              <a:ext uri="{FF2B5EF4-FFF2-40B4-BE49-F238E27FC236}">
                <a16:creationId xmlns:a16="http://schemas.microsoft.com/office/drawing/2014/main" id="{97E2E8AE-6560-61F3-AE9F-559CE27288BA}"/>
              </a:ext>
            </a:extLst>
          </p:cNvPr>
          <p:cNvSpPr>
            <a:spLocks noGrp="1"/>
          </p:cNvSpPr>
          <p:nvPr>
            <p:ph type="title"/>
          </p:nvPr>
        </p:nvSpPr>
        <p:spPr>
          <a:xfrm>
            <a:off x="838200" y="365125"/>
            <a:ext cx="10515600" cy="1325563"/>
          </a:xfrm>
        </p:spPr>
        <p:txBody>
          <a:bodyPr/>
          <a:lstStyle/>
          <a:p>
            <a:r>
              <a:rPr lang="en-US" b="1" dirty="0"/>
              <a:t>Sharing from ACC Docs to Consultants</a:t>
            </a:r>
            <a:endParaRPr lang="en-US" b="1" dirty="0">
              <a:latin typeface="+mn-lt"/>
            </a:endParaRPr>
          </a:p>
        </p:txBody>
      </p:sp>
      <p:sp>
        <p:nvSpPr>
          <p:cNvPr id="4" name="Arrow: Down 3">
            <a:extLst>
              <a:ext uri="{FF2B5EF4-FFF2-40B4-BE49-F238E27FC236}">
                <a16:creationId xmlns:a16="http://schemas.microsoft.com/office/drawing/2014/main" id="{1924AAC9-9335-E188-9946-48E50DA86E1A}"/>
              </a:ext>
            </a:extLst>
          </p:cNvPr>
          <p:cNvSpPr/>
          <p:nvPr/>
        </p:nvSpPr>
        <p:spPr>
          <a:xfrm rot="16200000">
            <a:off x="812423" y="2638002"/>
            <a:ext cx="265392" cy="3005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E67E608-A544-612F-869A-C3C652141B87}"/>
              </a:ext>
            </a:extLst>
          </p:cNvPr>
          <p:cNvPicPr>
            <a:picLocks noChangeAspect="1"/>
          </p:cNvPicPr>
          <p:nvPr/>
        </p:nvPicPr>
        <p:blipFill>
          <a:blip r:embed="rId2"/>
          <a:stretch>
            <a:fillRect/>
          </a:stretch>
        </p:blipFill>
        <p:spPr>
          <a:xfrm>
            <a:off x="1143000" y="2679374"/>
            <a:ext cx="9204960" cy="2348407"/>
          </a:xfrm>
          <a:prstGeom prst="rect">
            <a:avLst/>
          </a:prstGeom>
        </p:spPr>
      </p:pic>
      <p:sp>
        <p:nvSpPr>
          <p:cNvPr id="10" name="Arrow: Down 9">
            <a:extLst>
              <a:ext uri="{FF2B5EF4-FFF2-40B4-BE49-F238E27FC236}">
                <a16:creationId xmlns:a16="http://schemas.microsoft.com/office/drawing/2014/main" id="{BD20106B-2260-44B8-BFFD-CFB9F65873AC}"/>
              </a:ext>
            </a:extLst>
          </p:cNvPr>
          <p:cNvSpPr/>
          <p:nvPr/>
        </p:nvSpPr>
        <p:spPr>
          <a:xfrm rot="16200000">
            <a:off x="812423" y="3304752"/>
            <a:ext cx="265392" cy="30051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6D719572-EE3C-6CF5-83A1-B40FC2DA69FB}"/>
              </a:ext>
            </a:extLst>
          </p:cNvPr>
          <p:cNvSpPr/>
          <p:nvPr/>
        </p:nvSpPr>
        <p:spPr>
          <a:xfrm rot="10800000">
            <a:off x="6096000" y="2966233"/>
            <a:ext cx="539166" cy="5707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6664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8" fill="hold" grpId="1" nodeType="clickEffect">
                                  <p:stCondLst>
                                    <p:cond delay="0"/>
                                  </p:stCondLst>
                                  <p:childTnLst>
                                    <p:anim calcmode="lin" valueType="num">
                                      <p:cBhvr additive="base">
                                        <p:cTn id="12" dur="1000"/>
                                        <p:tgtEl>
                                          <p:spTgt spid="4"/>
                                        </p:tgtEl>
                                        <p:attrNameLst>
                                          <p:attrName>ppt_x</p:attrName>
                                        </p:attrNameLst>
                                      </p:cBhvr>
                                      <p:tavLst>
                                        <p:tav tm="0">
                                          <p:val>
                                            <p:strVal val="ppt_x"/>
                                          </p:val>
                                        </p:tav>
                                        <p:tav tm="100000">
                                          <p:val>
                                            <p:strVal val="0-ppt_w/2"/>
                                          </p:val>
                                        </p:tav>
                                      </p:tavLst>
                                    </p:anim>
                                    <p:anim calcmode="lin" valueType="num">
                                      <p:cBhvr additive="base">
                                        <p:cTn id="13" dur="1000"/>
                                        <p:tgtEl>
                                          <p:spTgt spid="4"/>
                                        </p:tgtEl>
                                        <p:attrNameLst>
                                          <p:attrName>ppt_y</p:attrName>
                                        </p:attrNameLst>
                                      </p:cBhvr>
                                      <p:tavLst>
                                        <p:tav tm="0">
                                          <p:val>
                                            <p:strVal val="ppt_y"/>
                                          </p:val>
                                        </p:tav>
                                        <p:tav tm="100000">
                                          <p:val>
                                            <p:strVal val="ppt_y"/>
                                          </p:val>
                                        </p:tav>
                                      </p:tavLst>
                                    </p:anim>
                                    <p:set>
                                      <p:cBhvr>
                                        <p:cTn id="14" dur="1" fill="hold">
                                          <p:stCondLst>
                                            <p:cond delay="999"/>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0-#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A828F3-76F7-F36C-B2E9-141C5EF0116B}"/>
              </a:ext>
            </a:extLst>
          </p:cNvPr>
          <p:cNvPicPr>
            <a:picLocks noChangeAspect="1"/>
          </p:cNvPicPr>
          <p:nvPr/>
        </p:nvPicPr>
        <p:blipFill>
          <a:blip r:embed="rId2"/>
          <a:stretch>
            <a:fillRect/>
          </a:stretch>
        </p:blipFill>
        <p:spPr>
          <a:xfrm>
            <a:off x="819927" y="2161550"/>
            <a:ext cx="10515600" cy="2571155"/>
          </a:xfrm>
          <a:prstGeom prst="rect">
            <a:avLst/>
          </a:prstGeom>
        </p:spPr>
      </p:pic>
      <p:sp>
        <p:nvSpPr>
          <p:cNvPr id="8" name="Content Placeholder 2">
            <a:extLst>
              <a:ext uri="{FF2B5EF4-FFF2-40B4-BE49-F238E27FC236}">
                <a16:creationId xmlns:a16="http://schemas.microsoft.com/office/drawing/2014/main" id="{E9457C7D-1636-F8C5-9C8D-113C7A580952}"/>
              </a:ext>
            </a:extLst>
          </p:cNvPr>
          <p:cNvSpPr txBox="1">
            <a:spLocks/>
          </p:cNvSpPr>
          <p:nvPr/>
        </p:nvSpPr>
        <p:spPr>
          <a:xfrm>
            <a:off x="618919" y="1363164"/>
            <a:ext cx="6400034" cy="21526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sz="1800" dirty="0">
                <a:latin typeface="Calibri" panose="020F0502020204030204" pitchFamily="34" charset="0"/>
              </a:rPr>
              <a:t>At the Project Timeline graphic, you will see the History of all shared packages and publishes from each respective discipline.</a:t>
            </a:r>
            <a:endParaRPr lang="en-US" sz="1800" dirty="0">
              <a:solidFill>
                <a:srgbClr val="C00000"/>
              </a:solidFill>
            </a:endParaRPr>
          </a:p>
        </p:txBody>
      </p:sp>
      <p:sp>
        <p:nvSpPr>
          <p:cNvPr id="9" name="Title 1">
            <a:extLst>
              <a:ext uri="{FF2B5EF4-FFF2-40B4-BE49-F238E27FC236}">
                <a16:creationId xmlns:a16="http://schemas.microsoft.com/office/drawing/2014/main" id="{97E2E8AE-6560-61F3-AE9F-559CE27288BA}"/>
              </a:ext>
            </a:extLst>
          </p:cNvPr>
          <p:cNvSpPr>
            <a:spLocks noGrp="1" noRot="1" noMove="1" noResize="1" noEditPoints="1" noAdjustHandles="1" noChangeArrowheads="1" noChangeShapeType="1"/>
          </p:cNvSpPr>
          <p:nvPr>
            <p:ph type="title"/>
          </p:nvPr>
        </p:nvSpPr>
        <p:spPr>
          <a:xfrm>
            <a:off x="838200" y="365125"/>
            <a:ext cx="10515600" cy="1325563"/>
          </a:xfrm>
        </p:spPr>
        <p:txBody>
          <a:bodyPr/>
          <a:lstStyle/>
          <a:p>
            <a:r>
              <a:rPr lang="en-US" b="1" dirty="0">
                <a:latin typeface="+mn-lt"/>
              </a:rPr>
              <a:t>Sharing from ACC Docs to Consultants</a:t>
            </a:r>
          </a:p>
        </p:txBody>
      </p:sp>
      <p:sp>
        <p:nvSpPr>
          <p:cNvPr id="5" name="Arrow: Down 4">
            <a:extLst>
              <a:ext uri="{FF2B5EF4-FFF2-40B4-BE49-F238E27FC236}">
                <a16:creationId xmlns:a16="http://schemas.microsoft.com/office/drawing/2014/main" id="{BA787153-6E44-81DD-EAAE-3D936C8ED66B}"/>
              </a:ext>
            </a:extLst>
          </p:cNvPr>
          <p:cNvSpPr/>
          <p:nvPr/>
        </p:nvSpPr>
        <p:spPr>
          <a:xfrm rot="10800000">
            <a:off x="970384" y="3917971"/>
            <a:ext cx="341668" cy="4222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19E467A6-3B8F-7D35-3A2A-F8F0CA44D9CF}"/>
              </a:ext>
            </a:extLst>
          </p:cNvPr>
          <p:cNvPicPr>
            <a:picLocks noChangeAspect="1"/>
          </p:cNvPicPr>
          <p:nvPr/>
        </p:nvPicPr>
        <p:blipFill>
          <a:blip r:embed="rId3"/>
          <a:stretch>
            <a:fillRect/>
          </a:stretch>
        </p:blipFill>
        <p:spPr>
          <a:xfrm>
            <a:off x="5524499" y="4732705"/>
            <a:ext cx="5811028" cy="1893481"/>
          </a:xfrm>
          <a:prstGeom prst="rect">
            <a:avLst/>
          </a:prstGeom>
        </p:spPr>
      </p:pic>
      <p:grpSp>
        <p:nvGrpSpPr>
          <p:cNvPr id="14" name="Group 13">
            <a:extLst>
              <a:ext uri="{FF2B5EF4-FFF2-40B4-BE49-F238E27FC236}">
                <a16:creationId xmlns:a16="http://schemas.microsoft.com/office/drawing/2014/main" id="{9B9F78BA-0A2C-F94D-02D6-94AB561FF86C}"/>
              </a:ext>
            </a:extLst>
          </p:cNvPr>
          <p:cNvGrpSpPr/>
          <p:nvPr/>
        </p:nvGrpSpPr>
        <p:grpSpPr>
          <a:xfrm>
            <a:off x="16615" y="2246731"/>
            <a:ext cx="717097" cy="1732149"/>
            <a:chOff x="16615" y="2246731"/>
            <a:chExt cx="717097" cy="1732149"/>
          </a:xfrm>
        </p:grpSpPr>
        <p:sp>
          <p:nvSpPr>
            <p:cNvPr id="12" name="Arrow: Down 11">
              <a:extLst>
                <a:ext uri="{FF2B5EF4-FFF2-40B4-BE49-F238E27FC236}">
                  <a16:creationId xmlns:a16="http://schemas.microsoft.com/office/drawing/2014/main" id="{730ACE56-9E54-0470-B1F2-C7EB8C3E1E69}"/>
                </a:ext>
              </a:extLst>
            </p:cNvPr>
            <p:cNvSpPr/>
            <p:nvPr/>
          </p:nvSpPr>
          <p:spPr>
            <a:xfrm rot="16200000">
              <a:off x="-317174" y="2927993"/>
              <a:ext cx="1679566" cy="4222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C9AF7B08-A4EC-4A24-D195-B57F8520F905}"/>
                </a:ext>
              </a:extLst>
            </p:cNvPr>
            <p:cNvSpPr txBox="1"/>
            <p:nvPr/>
          </p:nvSpPr>
          <p:spPr>
            <a:xfrm rot="16200000">
              <a:off x="-545168" y="2808514"/>
              <a:ext cx="1492898" cy="369332"/>
            </a:xfrm>
            <a:prstGeom prst="rect">
              <a:avLst/>
            </a:prstGeom>
            <a:noFill/>
          </p:spPr>
          <p:txBody>
            <a:bodyPr wrap="square" rtlCol="0">
              <a:spAutoFit/>
            </a:bodyPr>
            <a:lstStyle/>
            <a:p>
              <a:r>
                <a:rPr lang="en-US" dirty="0"/>
                <a:t>DICIPLINES</a:t>
              </a:r>
            </a:p>
          </p:txBody>
        </p:sp>
      </p:grpSp>
      <p:sp>
        <p:nvSpPr>
          <p:cNvPr id="15" name="Arrow: Down 14">
            <a:extLst>
              <a:ext uri="{FF2B5EF4-FFF2-40B4-BE49-F238E27FC236}">
                <a16:creationId xmlns:a16="http://schemas.microsoft.com/office/drawing/2014/main" id="{E8D6997F-955D-10A4-4261-88052497F574}"/>
              </a:ext>
            </a:extLst>
          </p:cNvPr>
          <p:cNvSpPr/>
          <p:nvPr/>
        </p:nvSpPr>
        <p:spPr>
          <a:xfrm>
            <a:off x="10804850" y="1739343"/>
            <a:ext cx="341668" cy="4222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009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525436A9-269F-5B9F-BB27-5E862F38535E}"/>
              </a:ext>
            </a:extLst>
          </p:cNvPr>
          <p:cNvSpPr txBox="1">
            <a:spLocks/>
          </p:cNvSpPr>
          <p:nvPr/>
        </p:nvSpPr>
        <p:spPr>
          <a:xfrm>
            <a:off x="618919" y="1363164"/>
            <a:ext cx="6400034" cy="21526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sz="1800" dirty="0">
                <a:latin typeface="Calibri" panose="020F0502020204030204" pitchFamily="34" charset="0"/>
              </a:rPr>
              <a:t>Once a package has been created select the models you want to send out from the left-hand side column and hit the save button at the bottom left. After the package has been saved ACC will let you share it on the top-right.</a:t>
            </a:r>
            <a:endParaRPr lang="en-US" sz="1800" dirty="0">
              <a:solidFill>
                <a:srgbClr val="C00000"/>
              </a:solidFill>
            </a:endParaRPr>
          </a:p>
        </p:txBody>
      </p:sp>
      <p:sp>
        <p:nvSpPr>
          <p:cNvPr id="5" name="Title 1">
            <a:extLst>
              <a:ext uri="{FF2B5EF4-FFF2-40B4-BE49-F238E27FC236}">
                <a16:creationId xmlns:a16="http://schemas.microsoft.com/office/drawing/2014/main" id="{C84CE714-6D17-7840-8CC2-AEAEFD23B574}"/>
              </a:ext>
            </a:extLst>
          </p:cNvPr>
          <p:cNvSpPr/>
          <p:nvPr>
            <p:ph type="title"/>
          </p:nvPr>
        </p:nvSpPr>
        <p:spPr>
          <a:xfrm>
            <a:off x="838200" y="365125"/>
            <a:ext cx="10515600" cy="1325563"/>
          </a:xfrm>
        </p:spPr>
        <p:txBody>
          <a:bodyPr/>
          <a:lstStyle/>
          <a:p>
            <a:r>
              <a:rPr lang="en-US" b="1" dirty="0">
                <a:latin typeface="+mn-lt"/>
              </a:rPr>
              <a:t>Sharing from ACC Docs to Consultants</a:t>
            </a:r>
          </a:p>
        </p:txBody>
      </p:sp>
      <p:pic>
        <p:nvPicPr>
          <p:cNvPr id="7" name="Picture 6">
            <a:extLst>
              <a:ext uri="{FF2B5EF4-FFF2-40B4-BE49-F238E27FC236}">
                <a16:creationId xmlns:a16="http://schemas.microsoft.com/office/drawing/2014/main" id="{1448C9EE-1F1B-7BB2-EFFD-A395EEA89BF4}"/>
              </a:ext>
            </a:extLst>
          </p:cNvPr>
          <p:cNvPicPr>
            <a:picLocks noChangeAspect="1"/>
          </p:cNvPicPr>
          <p:nvPr/>
        </p:nvPicPr>
        <p:blipFill>
          <a:blip r:embed="rId2"/>
          <a:stretch>
            <a:fillRect/>
          </a:stretch>
        </p:blipFill>
        <p:spPr>
          <a:xfrm>
            <a:off x="2248678" y="2426487"/>
            <a:ext cx="8711682" cy="4174825"/>
          </a:xfrm>
          <a:prstGeom prst="rect">
            <a:avLst/>
          </a:prstGeom>
        </p:spPr>
      </p:pic>
      <p:grpSp>
        <p:nvGrpSpPr>
          <p:cNvPr id="8" name="Group 7">
            <a:extLst>
              <a:ext uri="{FF2B5EF4-FFF2-40B4-BE49-F238E27FC236}">
                <a16:creationId xmlns:a16="http://schemas.microsoft.com/office/drawing/2014/main" id="{935135F8-D54C-D8A3-D766-23623525AC6D}"/>
              </a:ext>
            </a:extLst>
          </p:cNvPr>
          <p:cNvGrpSpPr/>
          <p:nvPr/>
        </p:nvGrpSpPr>
        <p:grpSpPr>
          <a:xfrm>
            <a:off x="1148589" y="4089876"/>
            <a:ext cx="994046" cy="1834785"/>
            <a:chOff x="-260334" y="2144095"/>
            <a:chExt cx="994046" cy="1834785"/>
          </a:xfrm>
        </p:grpSpPr>
        <p:sp>
          <p:nvSpPr>
            <p:cNvPr id="9" name="Arrow: Down 8">
              <a:extLst>
                <a:ext uri="{FF2B5EF4-FFF2-40B4-BE49-F238E27FC236}">
                  <a16:creationId xmlns:a16="http://schemas.microsoft.com/office/drawing/2014/main" id="{3D70F0D5-F636-36D2-E810-C24B25291F74}"/>
                </a:ext>
              </a:extLst>
            </p:cNvPr>
            <p:cNvSpPr/>
            <p:nvPr/>
          </p:nvSpPr>
          <p:spPr>
            <a:xfrm rot="16200000">
              <a:off x="-317174" y="2927993"/>
              <a:ext cx="1679566" cy="4222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564D6EB8-89C5-7C14-1FA1-6548832976B9}"/>
                </a:ext>
              </a:extLst>
            </p:cNvPr>
            <p:cNvSpPr txBox="1"/>
            <p:nvPr/>
          </p:nvSpPr>
          <p:spPr>
            <a:xfrm rot="16200000">
              <a:off x="-683617" y="2567378"/>
              <a:ext cx="1492898" cy="646331"/>
            </a:xfrm>
            <a:prstGeom prst="rect">
              <a:avLst/>
            </a:prstGeom>
            <a:noFill/>
          </p:spPr>
          <p:txBody>
            <a:bodyPr wrap="square" rtlCol="0">
              <a:spAutoFit/>
            </a:bodyPr>
            <a:lstStyle/>
            <a:p>
              <a:r>
                <a:rPr lang="en-US" dirty="0"/>
                <a:t>PROJECT MODELS</a:t>
              </a:r>
            </a:p>
          </p:txBody>
        </p:sp>
      </p:grpSp>
      <p:sp>
        <p:nvSpPr>
          <p:cNvPr id="11" name="Arrow: Down 10">
            <a:extLst>
              <a:ext uri="{FF2B5EF4-FFF2-40B4-BE49-F238E27FC236}">
                <a16:creationId xmlns:a16="http://schemas.microsoft.com/office/drawing/2014/main" id="{5553907B-D672-9F7E-4656-D44D6559F862}"/>
              </a:ext>
            </a:extLst>
          </p:cNvPr>
          <p:cNvSpPr/>
          <p:nvPr/>
        </p:nvSpPr>
        <p:spPr>
          <a:xfrm rot="16200000">
            <a:off x="1975832" y="6221461"/>
            <a:ext cx="545691" cy="5244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65D04839-49C8-BB05-33CB-F7EDE3A48D3E}"/>
              </a:ext>
            </a:extLst>
          </p:cNvPr>
          <p:cNvSpPr/>
          <p:nvPr/>
        </p:nvSpPr>
        <p:spPr>
          <a:xfrm rot="5400000">
            <a:off x="11008463" y="3253636"/>
            <a:ext cx="545691" cy="5244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743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1000" fill="hold"/>
                                        <p:tgtEl>
                                          <p:spTgt spid="11"/>
                                        </p:tgtEl>
                                        <p:attrNameLst>
                                          <p:attrName>ppt_x</p:attrName>
                                        </p:attrNameLst>
                                      </p:cBhvr>
                                      <p:tavLst>
                                        <p:tav tm="0">
                                          <p:val>
                                            <p:strVal val="0-#ppt_w/2"/>
                                          </p:val>
                                        </p:tav>
                                        <p:tav tm="100000">
                                          <p:val>
                                            <p:strVal val="#ppt_x"/>
                                          </p:val>
                                        </p:tav>
                                      </p:tavLst>
                                    </p:anim>
                                    <p:anim calcmode="lin" valueType="num">
                                      <p:cBhvr additive="base">
                                        <p:cTn id="13" dur="10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 calcmode="lin" valueType="num">
                                      <p:cBhvr additive="base">
                                        <p:cTn id="18" dur="1000" fill="hold"/>
                                        <p:tgtEl>
                                          <p:spTgt spid="12"/>
                                        </p:tgtEl>
                                        <p:attrNameLst>
                                          <p:attrName>ppt_x</p:attrName>
                                        </p:attrNameLst>
                                      </p:cBhvr>
                                      <p:tavLst>
                                        <p:tav tm="0">
                                          <p:val>
                                            <p:strVal val="1+#ppt_w/2"/>
                                          </p:val>
                                        </p:tav>
                                        <p:tav tm="100000">
                                          <p:val>
                                            <p:strVal val="#ppt_x"/>
                                          </p:val>
                                        </p:tav>
                                      </p:tavLst>
                                    </p:anim>
                                    <p:anim calcmode="lin" valueType="num">
                                      <p:cBhvr additive="base">
                                        <p:cTn id="19" dur="10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77BB5CB-8781-8AD4-C79D-79E00ED1AE35}"/>
              </a:ext>
            </a:extLst>
          </p:cNvPr>
          <p:cNvSpPr txBox="1">
            <a:spLocks/>
          </p:cNvSpPr>
          <p:nvPr/>
        </p:nvSpPr>
        <p:spPr>
          <a:xfrm>
            <a:off x="618919" y="1363164"/>
            <a:ext cx="6400034" cy="21526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sz="1800" dirty="0">
                <a:latin typeface="Calibri" panose="020F0502020204030204" pitchFamily="34" charset="0"/>
              </a:rPr>
              <a:t>To receive a model from a consultant simply go to the Project timeline and click on an un-consumed package. You will get the option to consume it on the bottom right of the package.</a:t>
            </a:r>
            <a:endParaRPr lang="en-US" sz="1800" dirty="0">
              <a:solidFill>
                <a:srgbClr val="C00000"/>
              </a:solidFill>
            </a:endParaRPr>
          </a:p>
        </p:txBody>
      </p:sp>
      <p:sp>
        <p:nvSpPr>
          <p:cNvPr id="5" name="Title 1">
            <a:extLst>
              <a:ext uri="{FF2B5EF4-FFF2-40B4-BE49-F238E27FC236}">
                <a16:creationId xmlns:a16="http://schemas.microsoft.com/office/drawing/2014/main" id="{C208D7C6-42C3-D24D-0BB8-1592A42F87D9}"/>
              </a:ext>
            </a:extLst>
          </p:cNvPr>
          <p:cNvSpPr/>
          <p:nvPr>
            <p:ph type="title"/>
          </p:nvPr>
        </p:nvSpPr>
        <p:spPr>
          <a:xfrm>
            <a:off x="838200" y="365125"/>
            <a:ext cx="10515600" cy="1325563"/>
          </a:xfrm>
        </p:spPr>
        <p:txBody>
          <a:bodyPr/>
          <a:lstStyle/>
          <a:p>
            <a:r>
              <a:rPr lang="en-US" b="1" dirty="0">
                <a:latin typeface="+mn-lt"/>
              </a:rPr>
              <a:t>Receiving a model from Consultants</a:t>
            </a:r>
          </a:p>
        </p:txBody>
      </p:sp>
      <p:pic>
        <p:nvPicPr>
          <p:cNvPr id="7" name="Picture 6">
            <a:extLst>
              <a:ext uri="{FF2B5EF4-FFF2-40B4-BE49-F238E27FC236}">
                <a16:creationId xmlns:a16="http://schemas.microsoft.com/office/drawing/2014/main" id="{A6C24993-3798-A0DA-4E0C-4FCA7B638384}"/>
              </a:ext>
            </a:extLst>
          </p:cNvPr>
          <p:cNvPicPr>
            <a:picLocks noChangeAspect="1"/>
          </p:cNvPicPr>
          <p:nvPr/>
        </p:nvPicPr>
        <p:blipFill>
          <a:blip r:embed="rId2"/>
          <a:stretch>
            <a:fillRect/>
          </a:stretch>
        </p:blipFill>
        <p:spPr>
          <a:xfrm>
            <a:off x="947057" y="2688727"/>
            <a:ext cx="10297886" cy="2513563"/>
          </a:xfrm>
          <a:prstGeom prst="rect">
            <a:avLst/>
          </a:prstGeom>
        </p:spPr>
      </p:pic>
      <p:sp>
        <p:nvSpPr>
          <p:cNvPr id="8" name="Title 1">
            <a:extLst>
              <a:ext uri="{FF2B5EF4-FFF2-40B4-BE49-F238E27FC236}">
                <a16:creationId xmlns:a16="http://schemas.microsoft.com/office/drawing/2014/main" id="{A88461C3-1D07-AA2C-BC18-C069C982DC37}"/>
              </a:ext>
            </a:extLst>
          </p:cNvPr>
          <p:cNvSpPr txBox="1">
            <a:spLocks/>
          </p:cNvSpPr>
          <p:nvPr/>
        </p:nvSpPr>
        <p:spPr>
          <a:xfrm>
            <a:off x="5783425" y="54867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mn-lt"/>
              </a:rPr>
              <a:t>CONSUMED = ACCEPT</a:t>
            </a:r>
          </a:p>
        </p:txBody>
      </p:sp>
    </p:spTree>
    <p:extLst>
      <p:ext uri="{BB962C8B-B14F-4D97-AF65-F5344CB8AC3E}">
        <p14:creationId xmlns:p14="http://schemas.microsoft.com/office/powerpoint/2010/main" val="3665097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677BB5CB-8781-8AD4-C79D-79E00ED1AE35}"/>
              </a:ext>
            </a:extLst>
          </p:cNvPr>
          <p:cNvSpPr txBox="1">
            <a:spLocks/>
          </p:cNvSpPr>
          <p:nvPr/>
        </p:nvSpPr>
        <p:spPr>
          <a:xfrm>
            <a:off x="646911" y="1315473"/>
            <a:ext cx="6400034" cy="21526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spcBef>
                <a:spcPts val="0"/>
              </a:spcBef>
              <a:buFont typeface="Arial" panose="020B0604020202020204" pitchFamily="34" charset="0"/>
              <a:buNone/>
            </a:pPr>
            <a:r>
              <a:rPr lang="en-US" sz="1800" dirty="0">
                <a:latin typeface="Calibri" panose="020F0502020204030204" pitchFamily="34" charset="0"/>
              </a:rPr>
              <a:t>Consumed models can be linked or reviewed from the consumed folder under our Architecture Team’s Root Folder. Under Consumed there will be a folder for each one of the disciplines we’ve accepted models from. </a:t>
            </a:r>
            <a:r>
              <a:rPr lang="en-US" sz="1800" dirty="0">
                <a:solidFill>
                  <a:srgbClr val="C00000"/>
                </a:solidFill>
                <a:latin typeface="Calibri" panose="020F0502020204030204" pitchFamily="34" charset="0"/>
              </a:rPr>
              <a:t>This is the only area where we should be linking shared models from.</a:t>
            </a:r>
            <a:endParaRPr lang="en-US" sz="1800" dirty="0">
              <a:solidFill>
                <a:srgbClr val="C00000"/>
              </a:solidFill>
            </a:endParaRPr>
          </a:p>
        </p:txBody>
      </p:sp>
      <p:sp>
        <p:nvSpPr>
          <p:cNvPr id="5" name="Title 1">
            <a:extLst>
              <a:ext uri="{FF2B5EF4-FFF2-40B4-BE49-F238E27FC236}">
                <a16:creationId xmlns:a16="http://schemas.microsoft.com/office/drawing/2014/main" id="{C208D7C6-42C3-D24D-0BB8-1592A42F87D9}"/>
              </a:ext>
            </a:extLst>
          </p:cNvPr>
          <p:cNvSpPr>
            <a:spLocks noGrp="1"/>
          </p:cNvSpPr>
          <p:nvPr>
            <p:ph type="title"/>
          </p:nvPr>
        </p:nvSpPr>
        <p:spPr>
          <a:xfrm>
            <a:off x="838200" y="365125"/>
            <a:ext cx="10515600" cy="1325563"/>
          </a:xfrm>
        </p:spPr>
        <p:txBody>
          <a:bodyPr/>
          <a:lstStyle/>
          <a:p>
            <a:r>
              <a:rPr lang="en-US" b="1" dirty="0">
                <a:latin typeface="+mn-lt"/>
              </a:rPr>
              <a:t>Consumed Models</a:t>
            </a:r>
          </a:p>
        </p:txBody>
      </p:sp>
      <p:pic>
        <p:nvPicPr>
          <p:cNvPr id="9" name="Picture 8">
            <a:extLst>
              <a:ext uri="{FF2B5EF4-FFF2-40B4-BE49-F238E27FC236}">
                <a16:creationId xmlns:a16="http://schemas.microsoft.com/office/drawing/2014/main" id="{8828F06D-DD01-8006-7524-826B41F3876D}"/>
              </a:ext>
            </a:extLst>
          </p:cNvPr>
          <p:cNvPicPr>
            <a:picLocks noChangeAspect="1"/>
          </p:cNvPicPr>
          <p:nvPr/>
        </p:nvPicPr>
        <p:blipFill>
          <a:blip r:embed="rId2"/>
          <a:stretch>
            <a:fillRect/>
          </a:stretch>
        </p:blipFill>
        <p:spPr>
          <a:xfrm>
            <a:off x="4393335" y="2705877"/>
            <a:ext cx="6277909" cy="4038285"/>
          </a:xfrm>
          <a:prstGeom prst="rect">
            <a:avLst/>
          </a:prstGeom>
        </p:spPr>
      </p:pic>
      <p:sp>
        <p:nvSpPr>
          <p:cNvPr id="10" name="Arrow: Down 9">
            <a:extLst>
              <a:ext uri="{FF2B5EF4-FFF2-40B4-BE49-F238E27FC236}">
                <a16:creationId xmlns:a16="http://schemas.microsoft.com/office/drawing/2014/main" id="{52BA8A84-528A-6B12-ADCC-3238A32CE346}"/>
              </a:ext>
            </a:extLst>
          </p:cNvPr>
          <p:cNvSpPr/>
          <p:nvPr/>
        </p:nvSpPr>
        <p:spPr>
          <a:xfrm rot="16200000">
            <a:off x="3955883" y="2533817"/>
            <a:ext cx="399519" cy="4753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4ED3556D-63E5-56E4-8A3E-93CA0972E427}"/>
              </a:ext>
            </a:extLst>
          </p:cNvPr>
          <p:cNvSpPr/>
          <p:nvPr/>
        </p:nvSpPr>
        <p:spPr>
          <a:xfrm rot="16200000">
            <a:off x="3955883" y="2782267"/>
            <a:ext cx="399519" cy="4753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0E9D8527-BE1C-E7FB-9AD4-39C149BF854F}"/>
              </a:ext>
            </a:extLst>
          </p:cNvPr>
          <p:cNvSpPr/>
          <p:nvPr/>
        </p:nvSpPr>
        <p:spPr>
          <a:xfrm rot="16200000">
            <a:off x="5105233" y="3614117"/>
            <a:ext cx="399519" cy="4753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9BA363F1-2EF0-70DD-8740-4E837FF0792D}"/>
              </a:ext>
            </a:extLst>
          </p:cNvPr>
          <p:cNvSpPr/>
          <p:nvPr/>
        </p:nvSpPr>
        <p:spPr>
          <a:xfrm rot="16200000">
            <a:off x="5245192" y="3948004"/>
            <a:ext cx="399519" cy="4753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AE10B740-FFE4-6D70-E113-770BD0E0309F}"/>
              </a:ext>
            </a:extLst>
          </p:cNvPr>
          <p:cNvSpPr/>
          <p:nvPr/>
        </p:nvSpPr>
        <p:spPr>
          <a:xfrm rot="10800000">
            <a:off x="9052081" y="4725019"/>
            <a:ext cx="399519" cy="4753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572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1000"/>
                                        <p:tgtEl>
                                          <p:spTgt spid="14"/>
                                        </p:tgtEl>
                                      </p:cBhvr>
                                    </p:animEffect>
                                    <p:anim calcmode="lin" valueType="num">
                                      <p:cBhvr>
                                        <p:cTn id="38" dur="1000" fill="hold"/>
                                        <p:tgtEl>
                                          <p:spTgt spid="14"/>
                                        </p:tgtEl>
                                        <p:attrNameLst>
                                          <p:attrName>ppt_x</p:attrName>
                                        </p:attrNameLst>
                                      </p:cBhvr>
                                      <p:tavLst>
                                        <p:tav tm="0">
                                          <p:val>
                                            <p:strVal val="#ppt_x"/>
                                          </p:val>
                                        </p:tav>
                                        <p:tav tm="100000">
                                          <p:val>
                                            <p:strVal val="#ppt_x"/>
                                          </p:val>
                                        </p:tav>
                                      </p:tavLst>
                                    </p:anim>
                                    <p:anim calcmode="lin" valueType="num">
                                      <p:cBhvr>
                                        <p:cTn id="3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2" grpId="0" animBg="1"/>
      <p:bldP spid="12" grpId="1"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ACC CLOUD</a:t>
            </a:r>
          </a:p>
        </p:txBody>
      </p:sp>
      <p:sp>
        <p:nvSpPr>
          <p:cNvPr id="3" name="Content Placeholder 2">
            <a:extLst>
              <a:ext uri="{FF2B5EF4-FFF2-40B4-BE49-F238E27FC236}">
                <a16:creationId xmlns:a16="http://schemas.microsoft.com/office/drawing/2014/main" id="{DCF4A22F-2BF3-01AA-C67D-F539E6C56CE5}"/>
              </a:ext>
            </a:extLst>
          </p:cNvPr>
          <p:cNvSpPr>
            <a:spLocks noGrp="1"/>
          </p:cNvSpPr>
          <p:nvPr>
            <p:ph idx="1"/>
          </p:nvPr>
        </p:nvSpPr>
        <p:spPr>
          <a:xfrm>
            <a:off x="647688" y="1666693"/>
            <a:ext cx="6400034" cy="2152697"/>
          </a:xfrm>
        </p:spPr>
        <p:txBody>
          <a:bodyPr>
            <a:noAutofit/>
          </a:bodyPr>
          <a:lstStyle/>
          <a:p>
            <a:pPr marR="0" indent="0">
              <a:spcBef>
                <a:spcPts val="0"/>
              </a:spcBef>
              <a:spcAft>
                <a:spcPts val="0"/>
              </a:spcAft>
              <a:buNone/>
            </a:pPr>
            <a:r>
              <a:rPr lang="en-US" sz="1800" dirty="0">
                <a:latin typeface="Calibri" panose="020F0502020204030204" pitchFamily="34" charset="0"/>
              </a:rPr>
              <a:t>The ACC cloud environment  is a project management workflow created by Autodesk. Its main function is to facilitate the exchange of data between disciplines, as well as extracting information from BIM Models. The three main components of it are design software, project management/coordination platforms, and field management software.</a:t>
            </a:r>
          </a:p>
          <a:p>
            <a:pPr marR="0" indent="0">
              <a:spcBef>
                <a:spcPts val="0"/>
              </a:spcBef>
              <a:spcAft>
                <a:spcPts val="0"/>
              </a:spcAft>
              <a:buNone/>
            </a:pPr>
            <a:endParaRPr lang="en-US" sz="1800" dirty="0"/>
          </a:p>
        </p:txBody>
      </p:sp>
      <p:pic>
        <p:nvPicPr>
          <p:cNvPr id="21" name="Picture 20">
            <a:extLst>
              <a:ext uri="{FF2B5EF4-FFF2-40B4-BE49-F238E27FC236}">
                <a16:creationId xmlns:a16="http://schemas.microsoft.com/office/drawing/2014/main" id="{FEE55FEC-2D1A-B6B6-C5E1-09B346FC6339}"/>
              </a:ext>
            </a:extLst>
          </p:cNvPr>
          <p:cNvPicPr>
            <a:picLocks noChangeAspect="1"/>
          </p:cNvPicPr>
          <p:nvPr/>
        </p:nvPicPr>
        <p:blipFill>
          <a:blip r:embed="rId2"/>
          <a:stretch>
            <a:fillRect/>
          </a:stretch>
        </p:blipFill>
        <p:spPr>
          <a:xfrm>
            <a:off x="7223760" y="312302"/>
            <a:ext cx="2097648" cy="2280221"/>
          </a:xfrm>
          <a:prstGeom prst="rect">
            <a:avLst/>
          </a:prstGeom>
        </p:spPr>
      </p:pic>
      <p:pic>
        <p:nvPicPr>
          <p:cNvPr id="25" name="Picture 24">
            <a:extLst>
              <a:ext uri="{FF2B5EF4-FFF2-40B4-BE49-F238E27FC236}">
                <a16:creationId xmlns:a16="http://schemas.microsoft.com/office/drawing/2014/main" id="{13B90615-F6BD-264A-B166-411FF62F1D81}"/>
              </a:ext>
            </a:extLst>
          </p:cNvPr>
          <p:cNvPicPr>
            <a:picLocks noChangeAspect="1"/>
          </p:cNvPicPr>
          <p:nvPr/>
        </p:nvPicPr>
        <p:blipFill>
          <a:blip r:embed="rId3"/>
          <a:stretch>
            <a:fillRect/>
          </a:stretch>
        </p:blipFill>
        <p:spPr>
          <a:xfrm>
            <a:off x="9805035" y="1690688"/>
            <a:ext cx="2255520" cy="2548611"/>
          </a:xfrm>
          <a:prstGeom prst="rect">
            <a:avLst/>
          </a:prstGeom>
        </p:spPr>
      </p:pic>
      <p:pic>
        <p:nvPicPr>
          <p:cNvPr id="27" name="Picture 26">
            <a:extLst>
              <a:ext uri="{FF2B5EF4-FFF2-40B4-BE49-F238E27FC236}">
                <a16:creationId xmlns:a16="http://schemas.microsoft.com/office/drawing/2014/main" id="{777DA882-6FA7-0A5E-CD79-31910367043F}"/>
              </a:ext>
            </a:extLst>
          </p:cNvPr>
          <p:cNvPicPr>
            <a:picLocks noChangeAspect="1"/>
          </p:cNvPicPr>
          <p:nvPr/>
        </p:nvPicPr>
        <p:blipFill>
          <a:blip r:embed="rId4"/>
          <a:stretch>
            <a:fillRect/>
          </a:stretch>
        </p:blipFill>
        <p:spPr>
          <a:xfrm>
            <a:off x="7302358" y="4223286"/>
            <a:ext cx="2260864" cy="2322412"/>
          </a:xfrm>
          <a:prstGeom prst="rect">
            <a:avLst/>
          </a:prstGeom>
        </p:spPr>
      </p:pic>
    </p:spTree>
    <p:extLst>
      <p:ext uri="{BB962C8B-B14F-4D97-AF65-F5344CB8AC3E}">
        <p14:creationId xmlns:p14="http://schemas.microsoft.com/office/powerpoint/2010/main" val="7299574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Autodesk Collaboration Cloud</a:t>
            </a:r>
          </a:p>
        </p:txBody>
      </p:sp>
      <p:sp>
        <p:nvSpPr>
          <p:cNvPr id="3" name="Content Placeholder 2">
            <a:extLst>
              <a:ext uri="{FF2B5EF4-FFF2-40B4-BE49-F238E27FC236}">
                <a16:creationId xmlns:a16="http://schemas.microsoft.com/office/drawing/2014/main" id="{DCF4A22F-2BF3-01AA-C67D-F539E6C56CE5}"/>
              </a:ext>
            </a:extLst>
          </p:cNvPr>
          <p:cNvSpPr>
            <a:spLocks noGrp="1"/>
          </p:cNvSpPr>
          <p:nvPr>
            <p:ph idx="1"/>
          </p:nvPr>
        </p:nvSpPr>
        <p:spPr>
          <a:xfrm>
            <a:off x="647688" y="1666693"/>
            <a:ext cx="6400034" cy="2152697"/>
          </a:xfrm>
        </p:spPr>
        <p:txBody>
          <a:bodyPr>
            <a:noAutofit/>
          </a:bodyPr>
          <a:lstStyle/>
          <a:p>
            <a:pPr marR="0" indent="0">
              <a:spcBef>
                <a:spcPts val="0"/>
              </a:spcBef>
              <a:spcAft>
                <a:spcPts val="0"/>
              </a:spcAft>
              <a:buNone/>
            </a:pPr>
            <a:r>
              <a:rPr lang="en-US" sz="1800" dirty="0">
                <a:latin typeface="Calibri" panose="020F0502020204030204" pitchFamily="34" charset="0"/>
              </a:rPr>
              <a:t>The collaboration cloud is where most of the documentation files live and are interacted with. In our case this also includes the exchange of Revit Models and Cad files with consultants that work on the ACC cloud. Inside of this platform is where Autodesk Docs resides; which lets you coordinate archives of the live model.</a:t>
            </a:r>
            <a:endParaRPr lang="en-US" sz="1800" dirty="0"/>
          </a:p>
        </p:txBody>
      </p:sp>
      <p:pic>
        <p:nvPicPr>
          <p:cNvPr id="25" name="Picture 24">
            <a:extLst>
              <a:ext uri="{FF2B5EF4-FFF2-40B4-BE49-F238E27FC236}">
                <a16:creationId xmlns:a16="http://schemas.microsoft.com/office/drawing/2014/main" id="{13B90615-F6BD-264A-B166-411FF62F1D81}"/>
              </a:ext>
            </a:extLst>
          </p:cNvPr>
          <p:cNvPicPr>
            <a:picLocks noChangeAspect="1"/>
          </p:cNvPicPr>
          <p:nvPr/>
        </p:nvPicPr>
        <p:blipFill>
          <a:blip r:embed="rId2"/>
          <a:stretch>
            <a:fillRect/>
          </a:stretch>
        </p:blipFill>
        <p:spPr>
          <a:xfrm>
            <a:off x="7409684" y="1349473"/>
            <a:ext cx="3096391" cy="3498748"/>
          </a:xfrm>
          <a:prstGeom prst="rect">
            <a:avLst/>
          </a:prstGeom>
        </p:spPr>
      </p:pic>
      <p:pic>
        <p:nvPicPr>
          <p:cNvPr id="40" name="Picture 39">
            <a:extLst>
              <a:ext uri="{FF2B5EF4-FFF2-40B4-BE49-F238E27FC236}">
                <a16:creationId xmlns:a16="http://schemas.microsoft.com/office/drawing/2014/main" id="{293BC884-A60D-5E74-D31E-3D1B839B52EC}"/>
              </a:ext>
            </a:extLst>
          </p:cNvPr>
          <p:cNvPicPr>
            <a:picLocks noChangeAspect="1"/>
          </p:cNvPicPr>
          <p:nvPr/>
        </p:nvPicPr>
        <p:blipFill>
          <a:blip r:embed="rId3"/>
          <a:stretch>
            <a:fillRect/>
          </a:stretch>
        </p:blipFill>
        <p:spPr>
          <a:xfrm>
            <a:off x="6262162" y="3713383"/>
            <a:ext cx="1571119" cy="1474570"/>
          </a:xfrm>
          <a:prstGeom prst="rect">
            <a:avLst/>
          </a:prstGeom>
        </p:spPr>
      </p:pic>
      <p:grpSp>
        <p:nvGrpSpPr>
          <p:cNvPr id="51" name="Group 50">
            <a:extLst>
              <a:ext uri="{FF2B5EF4-FFF2-40B4-BE49-F238E27FC236}">
                <a16:creationId xmlns:a16="http://schemas.microsoft.com/office/drawing/2014/main" id="{C3B67992-E8D8-94EA-9E0D-48909B692024}"/>
              </a:ext>
            </a:extLst>
          </p:cNvPr>
          <p:cNvGrpSpPr/>
          <p:nvPr/>
        </p:nvGrpSpPr>
        <p:grpSpPr>
          <a:xfrm>
            <a:off x="5942623" y="5267325"/>
            <a:ext cx="2210195" cy="1452228"/>
            <a:chOff x="5942623" y="5267325"/>
            <a:chExt cx="2210195" cy="1452228"/>
          </a:xfrm>
        </p:grpSpPr>
        <p:pic>
          <p:nvPicPr>
            <p:cNvPr id="39" name="Picture 38">
              <a:extLst>
                <a:ext uri="{FF2B5EF4-FFF2-40B4-BE49-F238E27FC236}">
                  <a16:creationId xmlns:a16="http://schemas.microsoft.com/office/drawing/2014/main" id="{1A9CE38B-E8C4-4BD4-6733-BAFA062B6881}"/>
                </a:ext>
              </a:extLst>
            </p:cNvPr>
            <p:cNvPicPr>
              <a:picLocks noChangeAspect="1"/>
            </p:cNvPicPr>
            <p:nvPr/>
          </p:nvPicPr>
          <p:blipFill>
            <a:blip r:embed="rId4"/>
            <a:stretch>
              <a:fillRect/>
            </a:stretch>
          </p:blipFill>
          <p:spPr>
            <a:xfrm>
              <a:off x="5942623" y="6058468"/>
              <a:ext cx="2210195" cy="661085"/>
            </a:xfrm>
            <a:prstGeom prst="rect">
              <a:avLst/>
            </a:prstGeom>
          </p:spPr>
        </p:pic>
        <p:cxnSp>
          <p:nvCxnSpPr>
            <p:cNvPr id="47" name="Straight Arrow Connector 46">
              <a:extLst>
                <a:ext uri="{FF2B5EF4-FFF2-40B4-BE49-F238E27FC236}">
                  <a16:creationId xmlns:a16="http://schemas.microsoft.com/office/drawing/2014/main" id="{0C54E9BC-7890-3B7F-24F9-8BE49FDA5E50}"/>
                </a:ext>
              </a:extLst>
            </p:cNvPr>
            <p:cNvCxnSpPr>
              <a:endCxn id="39" idx="0"/>
            </p:cNvCxnSpPr>
            <p:nvPr/>
          </p:nvCxnSpPr>
          <p:spPr>
            <a:xfrm>
              <a:off x="7047720" y="5267325"/>
              <a:ext cx="1" cy="791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EF52929B-1E10-A19F-A6AD-2E46F7963146}"/>
              </a:ext>
            </a:extLst>
          </p:cNvPr>
          <p:cNvGrpSpPr/>
          <p:nvPr/>
        </p:nvGrpSpPr>
        <p:grpSpPr>
          <a:xfrm>
            <a:off x="7770663" y="4733925"/>
            <a:ext cx="3773637" cy="2003312"/>
            <a:chOff x="7770663" y="4733925"/>
            <a:chExt cx="3773637" cy="2003312"/>
          </a:xfrm>
        </p:grpSpPr>
        <p:pic>
          <p:nvPicPr>
            <p:cNvPr id="42" name="Picture 41">
              <a:extLst>
                <a:ext uri="{FF2B5EF4-FFF2-40B4-BE49-F238E27FC236}">
                  <a16:creationId xmlns:a16="http://schemas.microsoft.com/office/drawing/2014/main" id="{C2B35100-70C3-834F-9619-4CA49703DFDE}"/>
                </a:ext>
              </a:extLst>
            </p:cNvPr>
            <p:cNvPicPr>
              <a:picLocks noChangeAspect="1"/>
            </p:cNvPicPr>
            <p:nvPr/>
          </p:nvPicPr>
          <p:blipFill>
            <a:blip r:embed="rId5"/>
            <a:stretch>
              <a:fillRect/>
            </a:stretch>
          </p:blipFill>
          <p:spPr>
            <a:xfrm>
              <a:off x="8570935" y="6112454"/>
              <a:ext cx="2973365" cy="624783"/>
            </a:xfrm>
            <a:prstGeom prst="rect">
              <a:avLst/>
            </a:prstGeom>
          </p:spPr>
        </p:pic>
        <p:cxnSp>
          <p:nvCxnSpPr>
            <p:cNvPr id="49" name="Straight Arrow Connector 48">
              <a:extLst>
                <a:ext uri="{FF2B5EF4-FFF2-40B4-BE49-F238E27FC236}">
                  <a16:creationId xmlns:a16="http://schemas.microsoft.com/office/drawing/2014/main" id="{55BB6DEC-2D3E-5D44-35B7-2155D9727DE4}"/>
                </a:ext>
              </a:extLst>
            </p:cNvPr>
            <p:cNvCxnSpPr>
              <a:cxnSpLocks/>
            </p:cNvCxnSpPr>
            <p:nvPr/>
          </p:nvCxnSpPr>
          <p:spPr>
            <a:xfrm>
              <a:off x="7770663" y="4733925"/>
              <a:ext cx="1887687" cy="1324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1393B341-9D01-31CA-BDB5-EBDFA9505840}"/>
              </a:ext>
            </a:extLst>
          </p:cNvPr>
          <p:cNvGrpSpPr/>
          <p:nvPr/>
        </p:nvGrpSpPr>
        <p:grpSpPr>
          <a:xfrm>
            <a:off x="3282571" y="4733925"/>
            <a:ext cx="3019151" cy="2097372"/>
            <a:chOff x="3282571" y="4733925"/>
            <a:chExt cx="3019151" cy="2097372"/>
          </a:xfrm>
        </p:grpSpPr>
        <p:grpSp>
          <p:nvGrpSpPr>
            <p:cNvPr id="50" name="Group 49">
              <a:extLst>
                <a:ext uri="{FF2B5EF4-FFF2-40B4-BE49-F238E27FC236}">
                  <a16:creationId xmlns:a16="http://schemas.microsoft.com/office/drawing/2014/main" id="{3D5469DE-E993-D33D-DD4D-CE329255F5E9}"/>
                </a:ext>
              </a:extLst>
            </p:cNvPr>
            <p:cNvGrpSpPr/>
            <p:nvPr/>
          </p:nvGrpSpPr>
          <p:grpSpPr>
            <a:xfrm>
              <a:off x="3282571" y="4733925"/>
              <a:ext cx="3019151" cy="2097372"/>
              <a:chOff x="3621066" y="4733925"/>
              <a:chExt cx="3019151" cy="2097372"/>
            </a:xfrm>
          </p:grpSpPr>
          <p:pic>
            <p:nvPicPr>
              <p:cNvPr id="43" name="Picture 42">
                <a:extLst>
                  <a:ext uri="{FF2B5EF4-FFF2-40B4-BE49-F238E27FC236}">
                    <a16:creationId xmlns:a16="http://schemas.microsoft.com/office/drawing/2014/main" id="{5143928E-33B0-328B-6E4B-5E19DC83CB04}"/>
                  </a:ext>
                </a:extLst>
              </p:cNvPr>
              <p:cNvPicPr>
                <a:picLocks noChangeAspect="1"/>
              </p:cNvPicPr>
              <p:nvPr/>
            </p:nvPicPr>
            <p:blipFill>
              <a:blip r:embed="rId6"/>
              <a:stretch>
                <a:fillRect/>
              </a:stretch>
            </p:blipFill>
            <p:spPr>
              <a:xfrm>
                <a:off x="3621066" y="5946722"/>
                <a:ext cx="1191111" cy="884575"/>
              </a:xfrm>
              <a:prstGeom prst="rect">
                <a:avLst/>
              </a:prstGeom>
            </p:spPr>
          </p:pic>
          <p:cxnSp>
            <p:nvCxnSpPr>
              <p:cNvPr id="45" name="Straight Arrow Connector 44">
                <a:extLst>
                  <a:ext uri="{FF2B5EF4-FFF2-40B4-BE49-F238E27FC236}">
                    <a16:creationId xmlns:a16="http://schemas.microsoft.com/office/drawing/2014/main" id="{7964E102-1674-A96A-E5C8-D15A02E03D5B}"/>
                  </a:ext>
                </a:extLst>
              </p:cNvPr>
              <p:cNvCxnSpPr>
                <a:cxnSpLocks/>
              </p:cNvCxnSpPr>
              <p:nvPr/>
            </p:nvCxnSpPr>
            <p:spPr>
              <a:xfrm flipH="1">
                <a:off x="4588739" y="4733925"/>
                <a:ext cx="2051478" cy="1324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9E76457D-A5C0-70ED-BC9D-B292B62A38F5}"/>
                </a:ext>
              </a:extLst>
            </p:cNvPr>
            <p:cNvSpPr txBox="1"/>
            <p:nvPr/>
          </p:nvSpPr>
          <p:spPr>
            <a:xfrm>
              <a:off x="4480665" y="6240179"/>
              <a:ext cx="1465746" cy="369332"/>
            </a:xfrm>
            <a:prstGeom prst="rect">
              <a:avLst/>
            </a:prstGeom>
            <a:noFill/>
          </p:spPr>
          <p:txBody>
            <a:bodyPr wrap="square" rtlCol="0">
              <a:spAutoFit/>
            </a:bodyPr>
            <a:lstStyle/>
            <a:p>
              <a:r>
                <a:rPr lang="en-US" b="1" dirty="0"/>
                <a:t>Model Cloud</a:t>
              </a:r>
            </a:p>
          </p:txBody>
        </p:sp>
      </p:grpSp>
    </p:spTree>
    <p:extLst>
      <p:ext uri="{BB962C8B-B14F-4D97-AF65-F5344CB8AC3E}">
        <p14:creationId xmlns:p14="http://schemas.microsoft.com/office/powerpoint/2010/main" val="353669629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25"/>
                                        </p:tgtEl>
                                      </p:cBhvr>
                                    </p:animEffect>
                                    <p:set>
                                      <p:cBhvr>
                                        <p:cTn id="12" dur="1" fill="hold">
                                          <p:stCondLst>
                                            <p:cond delay="499"/>
                                          </p:stCondLst>
                                        </p:cTn>
                                        <p:tgtEl>
                                          <p:spTgt spid="2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fade">
                                      <p:cBhvr>
                                        <p:cTn id="22" dur="5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1"/>
                                        </p:tgtEl>
                                        <p:attrNameLst>
                                          <p:attrName>style.visibility</p:attrName>
                                        </p:attrNameLst>
                                      </p:cBhvr>
                                      <p:to>
                                        <p:strVal val="visible"/>
                                      </p:to>
                                    </p:set>
                                    <p:animEffect transition="in" filter="fade">
                                      <p:cBhvr>
                                        <p:cTn id="27" dur="500"/>
                                        <p:tgtEl>
                                          <p:spTgt spid="5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A60BD7-B1A1-38D9-C113-63D05ED374B7}"/>
              </a:ext>
            </a:extLst>
          </p:cNvPr>
          <p:cNvPicPr>
            <a:picLocks noChangeAspect="1"/>
          </p:cNvPicPr>
          <p:nvPr/>
        </p:nvPicPr>
        <p:blipFill>
          <a:blip r:embed="rId2"/>
          <a:stretch>
            <a:fillRect/>
          </a:stretch>
        </p:blipFill>
        <p:spPr>
          <a:xfrm>
            <a:off x="2332653" y="201076"/>
            <a:ext cx="7007289" cy="6656924"/>
          </a:xfrm>
          <a:prstGeom prst="rect">
            <a:avLst/>
          </a:prstGeom>
        </p:spPr>
      </p:pic>
      <p:sp>
        <p:nvSpPr>
          <p:cNvPr id="8" name="Arrow: Down 7">
            <a:extLst>
              <a:ext uri="{FF2B5EF4-FFF2-40B4-BE49-F238E27FC236}">
                <a16:creationId xmlns:a16="http://schemas.microsoft.com/office/drawing/2014/main" id="{760B9927-B5D9-84E1-14B1-0ECFB5899E7A}"/>
              </a:ext>
            </a:extLst>
          </p:cNvPr>
          <p:cNvSpPr/>
          <p:nvPr/>
        </p:nvSpPr>
        <p:spPr>
          <a:xfrm rot="18828318">
            <a:off x="3442998" y="1112205"/>
            <a:ext cx="298579" cy="233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403B028B-B029-3ADD-4800-EC95F8FA572A}"/>
              </a:ext>
            </a:extLst>
          </p:cNvPr>
          <p:cNvSpPr/>
          <p:nvPr/>
        </p:nvSpPr>
        <p:spPr>
          <a:xfrm rot="20035039">
            <a:off x="4049488" y="636343"/>
            <a:ext cx="298579" cy="233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Down 9">
            <a:extLst>
              <a:ext uri="{FF2B5EF4-FFF2-40B4-BE49-F238E27FC236}">
                <a16:creationId xmlns:a16="http://schemas.microsoft.com/office/drawing/2014/main" id="{B135FEF2-BDB1-84A9-9C5C-9E1D9197CC81}"/>
              </a:ext>
            </a:extLst>
          </p:cNvPr>
          <p:cNvSpPr/>
          <p:nvPr/>
        </p:nvSpPr>
        <p:spPr>
          <a:xfrm rot="18108497">
            <a:off x="2953450" y="1682872"/>
            <a:ext cx="298579" cy="233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Down 10">
            <a:extLst>
              <a:ext uri="{FF2B5EF4-FFF2-40B4-BE49-F238E27FC236}">
                <a16:creationId xmlns:a16="http://schemas.microsoft.com/office/drawing/2014/main" id="{B3D8A450-AE97-D510-6758-49B5E5351979}"/>
              </a:ext>
            </a:extLst>
          </p:cNvPr>
          <p:cNvSpPr/>
          <p:nvPr/>
        </p:nvSpPr>
        <p:spPr>
          <a:xfrm rot="17211180">
            <a:off x="2702768" y="2345345"/>
            <a:ext cx="298579" cy="233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25C5FDF2-4962-8CF3-5655-70B5AD0BBE70}"/>
              </a:ext>
            </a:extLst>
          </p:cNvPr>
          <p:cNvSpPr/>
          <p:nvPr/>
        </p:nvSpPr>
        <p:spPr>
          <a:xfrm rot="16200000">
            <a:off x="2547862" y="3135675"/>
            <a:ext cx="298579" cy="233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0E596C78-CB31-3544-541B-6A58BCC2F6EE}"/>
              </a:ext>
            </a:extLst>
          </p:cNvPr>
          <p:cNvSpPr/>
          <p:nvPr/>
        </p:nvSpPr>
        <p:spPr>
          <a:xfrm rot="2884534">
            <a:off x="7513692" y="904638"/>
            <a:ext cx="641905" cy="5082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5802C35F-F25C-C433-3026-ECB65BD2186D}"/>
              </a:ext>
            </a:extLst>
          </p:cNvPr>
          <p:cNvSpPr/>
          <p:nvPr/>
        </p:nvSpPr>
        <p:spPr>
          <a:xfrm rot="2469542">
            <a:off x="7016623" y="654954"/>
            <a:ext cx="298579" cy="233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697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26" presetClass="exit" presetSubtype="0" fill="hold" grpId="1" nodeType="clickEffect">
                                  <p:stCondLst>
                                    <p:cond delay="0"/>
                                  </p:stCondLst>
                                  <p:childTnLst>
                                    <p:animEffect transition="out" filter="wipe(down)">
                                      <p:cBhvr>
                                        <p:cTn id="41" dur="180" accel="50000">
                                          <p:stCondLst>
                                            <p:cond delay="1820"/>
                                          </p:stCondLst>
                                        </p:cTn>
                                        <p:tgtEl>
                                          <p:spTgt spid="16"/>
                                        </p:tgtEl>
                                      </p:cBhvr>
                                    </p:animEffect>
                                    <p:anim calcmode="lin" valueType="num">
                                      <p:cBhvr>
                                        <p:cTn id="42" dur="1822" tmFilter="0,0; 0.14,0.31; 0.43,0.73; 0.71,0.91; 1.0,1.0">
                                          <p:stCondLst>
                                            <p:cond delay="0"/>
                                          </p:stCondLst>
                                        </p:cTn>
                                        <p:tgtEl>
                                          <p:spTgt spid="16"/>
                                        </p:tgtEl>
                                        <p:attrNameLst>
                                          <p:attrName>ppt_x</p:attrName>
                                        </p:attrNameLst>
                                      </p:cBhvr>
                                      <p:tavLst>
                                        <p:tav tm="0">
                                          <p:val>
                                            <p:strVal val="ppt_x"/>
                                          </p:val>
                                        </p:tav>
                                        <p:tav tm="100000">
                                          <p:val>
                                            <p:strVal val="#ppt_x+0.25"/>
                                          </p:val>
                                        </p:tav>
                                      </p:tavLst>
                                    </p:anim>
                                    <p:anim calcmode="lin" valueType="num">
                                      <p:cBhvr>
                                        <p:cTn id="43" dur="178">
                                          <p:stCondLst>
                                            <p:cond delay="1822"/>
                                          </p:stCondLst>
                                        </p:cTn>
                                        <p:tgtEl>
                                          <p:spTgt spid="16"/>
                                        </p:tgtEl>
                                        <p:attrNameLst>
                                          <p:attrName>ppt_x</p:attrName>
                                        </p:attrNameLst>
                                      </p:cBhvr>
                                      <p:tavLst>
                                        <p:tav tm="0">
                                          <p:val>
                                            <p:strVal val="ppt_x"/>
                                          </p:val>
                                        </p:tav>
                                        <p:tav tm="100000">
                                          <p:val>
                                            <p:strVal val="ppt_x"/>
                                          </p:val>
                                        </p:tav>
                                      </p:tavLst>
                                    </p:anim>
                                    <p:anim calcmode="lin" valueType="num">
                                      <p:cBhvr>
                                        <p:cTn id="44" dur="664" tmFilter="0.0,0.0;0.25,0.07;0.50,0.2;0.75,0.467;1.0,1.0">
                                          <p:stCondLst>
                                            <p:cond delay="0"/>
                                          </p:stCondLst>
                                        </p:cTn>
                                        <p:tgtEl>
                                          <p:spTgt spid="16"/>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45" dur="664" tmFilter="0, 0; 0.125,0.2665; 0.25,0.4; 0.375,0.465; 0.5,0.5;  0.625,0.535; 0.75,0.6; 0.875,0.7335; 1,1">
                                          <p:stCondLst>
                                            <p:cond delay="664"/>
                                          </p:stCondLst>
                                        </p:cTn>
                                        <p:tgtEl>
                                          <p:spTgt spid="16"/>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46" dur="332" tmFilter="0, 0; 0.125,0.2665; 0.25,0.4; 0.375,0.465; 0.5,0.5;  0.625,0.535; 0.75,0.6; 0.875,0.7335; 1,1">
                                          <p:stCondLst>
                                            <p:cond delay="1324"/>
                                          </p:stCondLst>
                                        </p:cTn>
                                        <p:tgtEl>
                                          <p:spTgt spid="16"/>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47" dur="164" tmFilter="0, 0; 0.125,0.2665; 0.25,0.4; 0.375,0.465; 0.5,0.5;  0.625,0.535; 0.75,0.6; 0.875,0.7335; 1,1">
                                          <p:stCondLst>
                                            <p:cond delay="1656"/>
                                          </p:stCondLst>
                                        </p:cTn>
                                        <p:tgtEl>
                                          <p:spTgt spid="16"/>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48" dur="180" accel="50000">
                                          <p:stCondLst>
                                            <p:cond delay="1820"/>
                                          </p:stCondLst>
                                        </p:cTn>
                                        <p:tgtEl>
                                          <p:spTgt spid="16"/>
                                        </p:tgtEl>
                                        <p:attrNameLst>
                                          <p:attrName>ppt_y</p:attrName>
                                        </p:attrNameLst>
                                      </p:cBhvr>
                                      <p:tavLst>
                                        <p:tav tm="0">
                                          <p:val>
                                            <p:strVal val="ppt_y"/>
                                          </p:val>
                                        </p:tav>
                                        <p:tav tm="100000">
                                          <p:val>
                                            <p:strVal val="ppt_y+ppt_h"/>
                                          </p:val>
                                        </p:tav>
                                      </p:tavLst>
                                    </p:anim>
                                    <p:animScale>
                                      <p:cBhvr>
                                        <p:cTn id="49" dur="26">
                                          <p:stCondLst>
                                            <p:cond delay="620"/>
                                          </p:stCondLst>
                                        </p:cTn>
                                        <p:tgtEl>
                                          <p:spTgt spid="16"/>
                                        </p:tgtEl>
                                      </p:cBhvr>
                                      <p:to x="100000" y="60000"/>
                                    </p:animScale>
                                    <p:animScale>
                                      <p:cBhvr>
                                        <p:cTn id="50" dur="166" decel="50000">
                                          <p:stCondLst>
                                            <p:cond delay="646"/>
                                          </p:stCondLst>
                                        </p:cTn>
                                        <p:tgtEl>
                                          <p:spTgt spid="16"/>
                                        </p:tgtEl>
                                      </p:cBhvr>
                                      <p:to x="100000" y="100000"/>
                                    </p:animScale>
                                    <p:animScale>
                                      <p:cBhvr>
                                        <p:cTn id="51" dur="26">
                                          <p:stCondLst>
                                            <p:cond delay="1312"/>
                                          </p:stCondLst>
                                        </p:cTn>
                                        <p:tgtEl>
                                          <p:spTgt spid="16"/>
                                        </p:tgtEl>
                                      </p:cBhvr>
                                      <p:to x="100000" y="80000"/>
                                    </p:animScale>
                                    <p:animScale>
                                      <p:cBhvr>
                                        <p:cTn id="52" dur="166" decel="50000">
                                          <p:stCondLst>
                                            <p:cond delay="1338"/>
                                          </p:stCondLst>
                                        </p:cTn>
                                        <p:tgtEl>
                                          <p:spTgt spid="16"/>
                                        </p:tgtEl>
                                      </p:cBhvr>
                                      <p:to x="100000" y="100000"/>
                                    </p:animScale>
                                    <p:animScale>
                                      <p:cBhvr>
                                        <p:cTn id="53" dur="26">
                                          <p:stCondLst>
                                            <p:cond delay="1642"/>
                                          </p:stCondLst>
                                        </p:cTn>
                                        <p:tgtEl>
                                          <p:spTgt spid="16"/>
                                        </p:tgtEl>
                                      </p:cBhvr>
                                      <p:to x="100000" y="90000"/>
                                    </p:animScale>
                                    <p:animScale>
                                      <p:cBhvr>
                                        <p:cTn id="54" dur="166" decel="50000">
                                          <p:stCondLst>
                                            <p:cond delay="1668"/>
                                          </p:stCondLst>
                                        </p:cTn>
                                        <p:tgtEl>
                                          <p:spTgt spid="16"/>
                                        </p:tgtEl>
                                      </p:cBhvr>
                                      <p:to x="100000" y="100000"/>
                                    </p:animScale>
                                    <p:animScale>
                                      <p:cBhvr>
                                        <p:cTn id="55" dur="26">
                                          <p:stCondLst>
                                            <p:cond delay="1808"/>
                                          </p:stCondLst>
                                        </p:cTn>
                                        <p:tgtEl>
                                          <p:spTgt spid="16"/>
                                        </p:tgtEl>
                                      </p:cBhvr>
                                      <p:to x="100000" y="95000"/>
                                    </p:animScale>
                                    <p:animScale>
                                      <p:cBhvr>
                                        <p:cTn id="56" dur="166" decel="50000">
                                          <p:stCondLst>
                                            <p:cond delay="1834"/>
                                          </p:stCondLst>
                                        </p:cTn>
                                        <p:tgtEl>
                                          <p:spTgt spid="16"/>
                                        </p:tgtEl>
                                      </p:cBhvr>
                                      <p:to x="100000" y="100000"/>
                                    </p:animScale>
                                    <p:set>
                                      <p:cBhvr>
                                        <p:cTn id="57" dur="1" fill="hold">
                                          <p:stCondLst>
                                            <p:cond delay="19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6" grpId="0" animBg="1"/>
      <p:bldP spid="16"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Workflow – Initial Upload</a:t>
            </a:r>
          </a:p>
        </p:txBody>
      </p:sp>
      <p:grpSp>
        <p:nvGrpSpPr>
          <p:cNvPr id="14" name="Group 13">
            <a:extLst>
              <a:ext uri="{FF2B5EF4-FFF2-40B4-BE49-F238E27FC236}">
                <a16:creationId xmlns:a16="http://schemas.microsoft.com/office/drawing/2014/main" id="{4C432661-8DA8-5CE5-B0A1-E21B80D4A370}"/>
              </a:ext>
            </a:extLst>
          </p:cNvPr>
          <p:cNvGrpSpPr/>
          <p:nvPr/>
        </p:nvGrpSpPr>
        <p:grpSpPr>
          <a:xfrm>
            <a:off x="7013575" y="5167312"/>
            <a:ext cx="3624582" cy="1325563"/>
            <a:chOff x="3282571" y="5946722"/>
            <a:chExt cx="2663840" cy="884575"/>
          </a:xfrm>
        </p:grpSpPr>
        <p:pic>
          <p:nvPicPr>
            <p:cNvPr id="17" name="Picture 16">
              <a:extLst>
                <a:ext uri="{FF2B5EF4-FFF2-40B4-BE49-F238E27FC236}">
                  <a16:creationId xmlns:a16="http://schemas.microsoft.com/office/drawing/2014/main" id="{AEFCB42C-01BA-A38C-24B4-7428D636C229}"/>
                </a:ext>
              </a:extLst>
            </p:cNvPr>
            <p:cNvPicPr>
              <a:picLocks noChangeAspect="1"/>
            </p:cNvPicPr>
            <p:nvPr/>
          </p:nvPicPr>
          <p:blipFill>
            <a:blip r:embed="rId2"/>
            <a:stretch>
              <a:fillRect/>
            </a:stretch>
          </p:blipFill>
          <p:spPr>
            <a:xfrm>
              <a:off x="3282571" y="5946722"/>
              <a:ext cx="1191111" cy="884575"/>
            </a:xfrm>
            <a:prstGeom prst="rect">
              <a:avLst/>
            </a:prstGeom>
          </p:spPr>
        </p:pic>
        <p:sp>
          <p:nvSpPr>
            <p:cNvPr id="16" name="TextBox 15">
              <a:extLst>
                <a:ext uri="{FF2B5EF4-FFF2-40B4-BE49-F238E27FC236}">
                  <a16:creationId xmlns:a16="http://schemas.microsoft.com/office/drawing/2014/main" id="{24EF4CD5-16C8-1E36-56D8-B96ACA5C4492}"/>
                </a:ext>
              </a:extLst>
            </p:cNvPr>
            <p:cNvSpPr txBox="1"/>
            <p:nvPr/>
          </p:nvSpPr>
          <p:spPr>
            <a:xfrm>
              <a:off x="4480665" y="6240179"/>
              <a:ext cx="1465746" cy="369332"/>
            </a:xfrm>
            <a:prstGeom prst="rect">
              <a:avLst/>
            </a:prstGeom>
            <a:noFill/>
          </p:spPr>
          <p:txBody>
            <a:bodyPr wrap="square" rtlCol="0">
              <a:spAutoFit/>
            </a:bodyPr>
            <a:lstStyle/>
            <a:p>
              <a:r>
                <a:rPr lang="en-US" b="1" dirty="0"/>
                <a:t>Model Cloud</a:t>
              </a:r>
            </a:p>
          </p:txBody>
        </p:sp>
      </p:grpSp>
      <p:pic>
        <p:nvPicPr>
          <p:cNvPr id="22" name="Picture 21">
            <a:extLst>
              <a:ext uri="{FF2B5EF4-FFF2-40B4-BE49-F238E27FC236}">
                <a16:creationId xmlns:a16="http://schemas.microsoft.com/office/drawing/2014/main" id="{03DC0BDD-59FC-C0B1-AB25-D9E773E8911E}"/>
              </a:ext>
            </a:extLst>
          </p:cNvPr>
          <p:cNvPicPr>
            <a:picLocks noChangeAspect="1"/>
          </p:cNvPicPr>
          <p:nvPr/>
        </p:nvPicPr>
        <p:blipFill>
          <a:blip r:embed="rId3"/>
          <a:stretch>
            <a:fillRect/>
          </a:stretch>
        </p:blipFill>
        <p:spPr>
          <a:xfrm>
            <a:off x="3961853" y="3348903"/>
            <a:ext cx="1787538" cy="717533"/>
          </a:xfrm>
          <a:prstGeom prst="rect">
            <a:avLst/>
          </a:prstGeom>
        </p:spPr>
      </p:pic>
      <p:pic>
        <p:nvPicPr>
          <p:cNvPr id="23" name="Picture 22">
            <a:extLst>
              <a:ext uri="{FF2B5EF4-FFF2-40B4-BE49-F238E27FC236}">
                <a16:creationId xmlns:a16="http://schemas.microsoft.com/office/drawing/2014/main" id="{838520B6-E266-E3BC-B672-15A2045B3BA8}"/>
              </a:ext>
            </a:extLst>
          </p:cNvPr>
          <p:cNvPicPr>
            <a:picLocks noChangeAspect="1"/>
          </p:cNvPicPr>
          <p:nvPr/>
        </p:nvPicPr>
        <p:blipFill>
          <a:blip r:embed="rId4"/>
          <a:stretch>
            <a:fillRect/>
          </a:stretch>
        </p:blipFill>
        <p:spPr>
          <a:xfrm>
            <a:off x="6794500" y="2833761"/>
            <a:ext cx="1862257" cy="1747816"/>
          </a:xfrm>
          <a:prstGeom prst="rect">
            <a:avLst/>
          </a:prstGeom>
        </p:spPr>
      </p:pic>
      <p:sp>
        <p:nvSpPr>
          <p:cNvPr id="8" name="Arrow: Right 7">
            <a:extLst>
              <a:ext uri="{FF2B5EF4-FFF2-40B4-BE49-F238E27FC236}">
                <a16:creationId xmlns:a16="http://schemas.microsoft.com/office/drawing/2014/main" id="{A41122F8-D0B3-86DB-D831-1C16B053F1C0}"/>
              </a:ext>
            </a:extLst>
          </p:cNvPr>
          <p:cNvSpPr/>
          <p:nvPr/>
        </p:nvSpPr>
        <p:spPr>
          <a:xfrm>
            <a:off x="5975350" y="3502844"/>
            <a:ext cx="685800" cy="56359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Arrow Connector 9">
            <a:extLst>
              <a:ext uri="{FF2B5EF4-FFF2-40B4-BE49-F238E27FC236}">
                <a16:creationId xmlns:a16="http://schemas.microsoft.com/office/drawing/2014/main" id="{164AAD37-9CCC-38C5-B18C-A0B9A1CFA681}"/>
              </a:ext>
            </a:extLst>
          </p:cNvPr>
          <p:cNvCxnSpPr>
            <a:cxnSpLocks/>
          </p:cNvCxnSpPr>
          <p:nvPr/>
        </p:nvCxnSpPr>
        <p:spPr>
          <a:xfrm>
            <a:off x="7725629" y="4629969"/>
            <a:ext cx="0" cy="419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3F2B3247-3CB2-B6AE-5F91-79476804547E}"/>
              </a:ext>
            </a:extLst>
          </p:cNvPr>
          <p:cNvSpPr>
            <a:spLocks noGrp="1"/>
          </p:cNvSpPr>
          <p:nvPr>
            <p:ph idx="1"/>
          </p:nvPr>
        </p:nvSpPr>
        <p:spPr>
          <a:xfrm>
            <a:off x="647688" y="1666693"/>
            <a:ext cx="6400034" cy="2152697"/>
          </a:xfrm>
        </p:spPr>
        <p:txBody>
          <a:bodyPr>
            <a:noAutofit/>
          </a:bodyPr>
          <a:lstStyle/>
          <a:p>
            <a:pPr marR="0" indent="0">
              <a:spcBef>
                <a:spcPts val="0"/>
              </a:spcBef>
              <a:spcAft>
                <a:spcPts val="0"/>
              </a:spcAft>
              <a:buNone/>
            </a:pPr>
            <a:r>
              <a:rPr lang="en-US" sz="1800" dirty="0">
                <a:latin typeface="Calibri" panose="020F0502020204030204" pitchFamily="34" charset="0"/>
              </a:rPr>
              <a:t>On initial Model Hosting you will save the model as a </a:t>
            </a:r>
            <a:r>
              <a:rPr lang="en-US" sz="1800" dirty="0">
                <a:solidFill>
                  <a:srgbClr val="C00000"/>
                </a:solidFill>
                <a:latin typeface="Calibri" panose="020F0502020204030204" pitchFamily="34" charset="0"/>
              </a:rPr>
              <a:t>Cloud Model </a:t>
            </a:r>
            <a:r>
              <a:rPr lang="en-US" sz="1800" dirty="0">
                <a:latin typeface="Calibri" panose="020F0502020204030204" pitchFamily="34" charset="0"/>
              </a:rPr>
              <a:t>into the </a:t>
            </a:r>
            <a:r>
              <a:rPr lang="en-US" sz="1800" i="1" dirty="0">
                <a:latin typeface="Calibri" panose="020F0502020204030204" pitchFamily="34" charset="0"/>
              </a:rPr>
              <a:t>ACC Cloud Docs </a:t>
            </a:r>
            <a:r>
              <a:rPr lang="en-US" sz="1800" dirty="0">
                <a:latin typeface="Calibri" panose="020F0502020204030204" pitchFamily="34" charset="0"/>
              </a:rPr>
              <a:t>area. The platform will also create a copy into the </a:t>
            </a:r>
            <a:r>
              <a:rPr lang="en-US" sz="1800" i="1" dirty="0">
                <a:latin typeface="Calibri" panose="020F0502020204030204" pitchFamily="34" charset="0"/>
              </a:rPr>
              <a:t>Model Cloud </a:t>
            </a:r>
            <a:r>
              <a:rPr lang="en-US" sz="1800" dirty="0">
                <a:latin typeface="Calibri" panose="020F0502020204030204" pitchFamily="34" charset="0"/>
              </a:rPr>
              <a:t>automatically. The cloud saved model is where you sync to while using Revit. </a:t>
            </a:r>
            <a:r>
              <a:rPr lang="en-US" sz="1800" dirty="0">
                <a:solidFill>
                  <a:srgbClr val="C00000"/>
                </a:solidFill>
                <a:latin typeface="Calibri" panose="020F0502020204030204" pitchFamily="34" charset="0"/>
              </a:rPr>
              <a:t>The Model on </a:t>
            </a:r>
            <a:r>
              <a:rPr lang="en-US" sz="1800" i="1" dirty="0">
                <a:solidFill>
                  <a:srgbClr val="C00000"/>
                </a:solidFill>
                <a:latin typeface="Calibri" panose="020F0502020204030204" pitchFamily="34" charset="0"/>
              </a:rPr>
              <a:t>Autodesk Docs </a:t>
            </a:r>
            <a:r>
              <a:rPr lang="en-US" sz="1800" dirty="0">
                <a:solidFill>
                  <a:srgbClr val="C00000"/>
                </a:solidFill>
                <a:latin typeface="Calibri" panose="020F0502020204030204" pitchFamily="34" charset="0"/>
              </a:rPr>
              <a:t>is an archive of the cloud saved model at a specific time.</a:t>
            </a:r>
            <a:endParaRPr lang="en-US" sz="1800" dirty="0">
              <a:solidFill>
                <a:srgbClr val="C00000"/>
              </a:solidFill>
            </a:endParaRPr>
          </a:p>
        </p:txBody>
      </p:sp>
    </p:spTree>
    <p:extLst>
      <p:ext uri="{BB962C8B-B14F-4D97-AF65-F5344CB8AC3E}">
        <p14:creationId xmlns:p14="http://schemas.microsoft.com/office/powerpoint/2010/main" val="37148354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1000" fill="hold"/>
                                        <p:tgtEl>
                                          <p:spTgt spid="23"/>
                                        </p:tgtEl>
                                        <p:attrNameLst>
                                          <p:attrName>ppt_w</p:attrName>
                                        </p:attrNameLst>
                                      </p:cBhvr>
                                      <p:tavLst>
                                        <p:tav tm="0">
                                          <p:val>
                                            <p:fltVal val="0"/>
                                          </p:val>
                                        </p:tav>
                                        <p:tav tm="100000">
                                          <p:val>
                                            <p:strVal val="#ppt_w"/>
                                          </p:val>
                                        </p:tav>
                                      </p:tavLst>
                                    </p:anim>
                                    <p:anim calcmode="lin" valueType="num">
                                      <p:cBhvr>
                                        <p:cTn id="18" dur="1000" fill="hold"/>
                                        <p:tgtEl>
                                          <p:spTgt spid="23"/>
                                        </p:tgtEl>
                                        <p:attrNameLst>
                                          <p:attrName>ppt_h</p:attrName>
                                        </p:attrNameLst>
                                      </p:cBhvr>
                                      <p:tavLst>
                                        <p:tav tm="0">
                                          <p:val>
                                            <p:fltVal val="0"/>
                                          </p:val>
                                        </p:tav>
                                        <p:tav tm="100000">
                                          <p:val>
                                            <p:strVal val="#ppt_h"/>
                                          </p:val>
                                        </p:tav>
                                      </p:tavLst>
                                    </p:anim>
                                    <p:anim calcmode="lin" valueType="num">
                                      <p:cBhvr>
                                        <p:cTn id="19" dur="1000" fill="hold"/>
                                        <p:tgtEl>
                                          <p:spTgt spid="23"/>
                                        </p:tgtEl>
                                        <p:attrNameLst>
                                          <p:attrName>style.rotation</p:attrName>
                                        </p:attrNameLst>
                                      </p:cBhvr>
                                      <p:tavLst>
                                        <p:tav tm="0">
                                          <p:val>
                                            <p:fltVal val="90"/>
                                          </p:val>
                                        </p:tav>
                                        <p:tav tm="100000">
                                          <p:val>
                                            <p:fltVal val="0"/>
                                          </p:val>
                                        </p:tav>
                                      </p:tavLst>
                                    </p:anim>
                                    <p:animEffect transition="in" filter="fade">
                                      <p:cBhvr>
                                        <p:cTn id="20" dur="10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EEBC9A-BEE9-F5AB-4845-3940FE202E7B}"/>
              </a:ext>
            </a:extLst>
          </p:cNvPr>
          <p:cNvPicPr>
            <a:picLocks noChangeAspect="1"/>
          </p:cNvPicPr>
          <p:nvPr/>
        </p:nvPicPr>
        <p:blipFill>
          <a:blip r:embed="rId2"/>
          <a:stretch>
            <a:fillRect/>
          </a:stretch>
        </p:blipFill>
        <p:spPr>
          <a:xfrm>
            <a:off x="838200" y="2235200"/>
            <a:ext cx="11276175" cy="4622800"/>
          </a:xfrm>
          <a:prstGeom prst="rect">
            <a:avLst/>
          </a:prstGeom>
        </p:spPr>
      </p:pic>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Workflow – Initial Upload</a:t>
            </a:r>
          </a:p>
        </p:txBody>
      </p:sp>
      <p:sp>
        <p:nvSpPr>
          <p:cNvPr id="18" name="Content Placeholder 2">
            <a:extLst>
              <a:ext uri="{FF2B5EF4-FFF2-40B4-BE49-F238E27FC236}">
                <a16:creationId xmlns:a16="http://schemas.microsoft.com/office/drawing/2014/main" id="{3F2B3247-3CB2-B6AE-5F91-79476804547E}"/>
              </a:ext>
            </a:extLst>
          </p:cNvPr>
          <p:cNvSpPr>
            <a:spLocks noGrp="1"/>
          </p:cNvSpPr>
          <p:nvPr>
            <p:ph idx="1"/>
          </p:nvPr>
        </p:nvSpPr>
        <p:spPr>
          <a:xfrm>
            <a:off x="647688" y="1666693"/>
            <a:ext cx="6400034" cy="2152697"/>
          </a:xfrm>
        </p:spPr>
        <p:txBody>
          <a:bodyPr>
            <a:noAutofit/>
          </a:bodyPr>
          <a:lstStyle/>
          <a:p>
            <a:pPr marR="0" indent="0">
              <a:spcBef>
                <a:spcPts val="0"/>
              </a:spcBef>
              <a:spcAft>
                <a:spcPts val="0"/>
              </a:spcAft>
              <a:buNone/>
            </a:pPr>
            <a:r>
              <a:rPr lang="en-US" sz="1800" dirty="0">
                <a:solidFill>
                  <a:srgbClr val="C00000"/>
                </a:solidFill>
                <a:latin typeface="Calibri" panose="020F0502020204030204" pitchFamily="34" charset="0"/>
              </a:rPr>
              <a:t>When a user navigates through its Revit Account’s projects, you will see the Cloud Hosted Model, even though you are seeing the project folder structure created in Autodesk Docs.</a:t>
            </a:r>
            <a:endParaRPr lang="en-US" sz="1800" dirty="0">
              <a:solidFill>
                <a:srgbClr val="C00000"/>
              </a:solidFill>
            </a:endParaRPr>
          </a:p>
        </p:txBody>
      </p:sp>
      <p:sp>
        <p:nvSpPr>
          <p:cNvPr id="6" name="Arrow: Down 5">
            <a:extLst>
              <a:ext uri="{FF2B5EF4-FFF2-40B4-BE49-F238E27FC236}">
                <a16:creationId xmlns:a16="http://schemas.microsoft.com/office/drawing/2014/main" id="{65F6ADDB-BAC3-CD48-8FEC-73615A3F7964}"/>
              </a:ext>
            </a:extLst>
          </p:cNvPr>
          <p:cNvSpPr/>
          <p:nvPr/>
        </p:nvSpPr>
        <p:spPr>
          <a:xfrm>
            <a:off x="3746500" y="5626100"/>
            <a:ext cx="596900" cy="736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707351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Workflow</a:t>
            </a:r>
          </a:p>
        </p:txBody>
      </p:sp>
      <p:pic>
        <p:nvPicPr>
          <p:cNvPr id="31" name="Picture 30">
            <a:extLst>
              <a:ext uri="{FF2B5EF4-FFF2-40B4-BE49-F238E27FC236}">
                <a16:creationId xmlns:a16="http://schemas.microsoft.com/office/drawing/2014/main" id="{99657E1C-1670-4C41-D02C-04661A8F5EAA}"/>
              </a:ext>
            </a:extLst>
          </p:cNvPr>
          <p:cNvPicPr>
            <a:picLocks noChangeAspect="1"/>
          </p:cNvPicPr>
          <p:nvPr/>
        </p:nvPicPr>
        <p:blipFill>
          <a:blip r:embed="rId2"/>
          <a:stretch>
            <a:fillRect/>
          </a:stretch>
        </p:blipFill>
        <p:spPr>
          <a:xfrm>
            <a:off x="6691342" y="1895146"/>
            <a:ext cx="669987" cy="514122"/>
          </a:xfrm>
          <a:prstGeom prst="rect">
            <a:avLst/>
          </a:prstGeom>
        </p:spPr>
      </p:pic>
      <p:grpSp>
        <p:nvGrpSpPr>
          <p:cNvPr id="14" name="Group 13">
            <a:extLst>
              <a:ext uri="{FF2B5EF4-FFF2-40B4-BE49-F238E27FC236}">
                <a16:creationId xmlns:a16="http://schemas.microsoft.com/office/drawing/2014/main" id="{4C432661-8DA8-5CE5-B0A1-E21B80D4A370}"/>
              </a:ext>
            </a:extLst>
          </p:cNvPr>
          <p:cNvGrpSpPr/>
          <p:nvPr/>
        </p:nvGrpSpPr>
        <p:grpSpPr>
          <a:xfrm>
            <a:off x="3421745" y="1728678"/>
            <a:ext cx="2663840" cy="884575"/>
            <a:chOff x="3282571" y="5946722"/>
            <a:chExt cx="2663840" cy="884575"/>
          </a:xfrm>
        </p:grpSpPr>
        <p:pic>
          <p:nvPicPr>
            <p:cNvPr id="17" name="Picture 16">
              <a:extLst>
                <a:ext uri="{FF2B5EF4-FFF2-40B4-BE49-F238E27FC236}">
                  <a16:creationId xmlns:a16="http://schemas.microsoft.com/office/drawing/2014/main" id="{AEFCB42C-01BA-A38C-24B4-7428D636C229}"/>
                </a:ext>
              </a:extLst>
            </p:cNvPr>
            <p:cNvPicPr>
              <a:picLocks noChangeAspect="1"/>
            </p:cNvPicPr>
            <p:nvPr/>
          </p:nvPicPr>
          <p:blipFill>
            <a:blip r:embed="rId3"/>
            <a:stretch>
              <a:fillRect/>
            </a:stretch>
          </p:blipFill>
          <p:spPr>
            <a:xfrm>
              <a:off x="3282571" y="5946722"/>
              <a:ext cx="1191111" cy="884575"/>
            </a:xfrm>
            <a:prstGeom prst="rect">
              <a:avLst/>
            </a:prstGeom>
          </p:spPr>
        </p:pic>
        <p:sp>
          <p:nvSpPr>
            <p:cNvPr id="16" name="TextBox 15">
              <a:extLst>
                <a:ext uri="{FF2B5EF4-FFF2-40B4-BE49-F238E27FC236}">
                  <a16:creationId xmlns:a16="http://schemas.microsoft.com/office/drawing/2014/main" id="{24EF4CD5-16C8-1E36-56D8-B96ACA5C4492}"/>
                </a:ext>
              </a:extLst>
            </p:cNvPr>
            <p:cNvSpPr txBox="1"/>
            <p:nvPr/>
          </p:nvSpPr>
          <p:spPr>
            <a:xfrm>
              <a:off x="4480665" y="6240179"/>
              <a:ext cx="1465746" cy="369332"/>
            </a:xfrm>
            <a:prstGeom prst="rect">
              <a:avLst/>
            </a:prstGeom>
            <a:noFill/>
          </p:spPr>
          <p:txBody>
            <a:bodyPr wrap="square" rtlCol="0">
              <a:spAutoFit/>
            </a:bodyPr>
            <a:lstStyle/>
            <a:p>
              <a:r>
                <a:rPr lang="en-US" b="1" dirty="0"/>
                <a:t>Model Cloud</a:t>
              </a:r>
            </a:p>
          </p:txBody>
        </p:sp>
      </p:grpSp>
      <p:pic>
        <p:nvPicPr>
          <p:cNvPr id="22" name="Picture 21">
            <a:extLst>
              <a:ext uri="{FF2B5EF4-FFF2-40B4-BE49-F238E27FC236}">
                <a16:creationId xmlns:a16="http://schemas.microsoft.com/office/drawing/2014/main" id="{03DC0BDD-59FC-C0B1-AB25-D9E773E8911E}"/>
              </a:ext>
            </a:extLst>
          </p:cNvPr>
          <p:cNvPicPr>
            <a:picLocks noChangeAspect="1"/>
          </p:cNvPicPr>
          <p:nvPr/>
        </p:nvPicPr>
        <p:blipFill>
          <a:blip r:embed="rId4"/>
          <a:stretch>
            <a:fillRect/>
          </a:stretch>
        </p:blipFill>
        <p:spPr>
          <a:xfrm>
            <a:off x="993763" y="1793893"/>
            <a:ext cx="1787538" cy="717533"/>
          </a:xfrm>
          <a:prstGeom prst="rect">
            <a:avLst/>
          </a:prstGeom>
        </p:spPr>
      </p:pic>
      <p:pic>
        <p:nvPicPr>
          <p:cNvPr id="23" name="Picture 22">
            <a:extLst>
              <a:ext uri="{FF2B5EF4-FFF2-40B4-BE49-F238E27FC236}">
                <a16:creationId xmlns:a16="http://schemas.microsoft.com/office/drawing/2014/main" id="{838520B6-E266-E3BC-B672-15A2045B3BA8}"/>
              </a:ext>
            </a:extLst>
          </p:cNvPr>
          <p:cNvPicPr>
            <a:picLocks noChangeAspect="1"/>
          </p:cNvPicPr>
          <p:nvPr/>
        </p:nvPicPr>
        <p:blipFill>
          <a:blip r:embed="rId5"/>
          <a:stretch>
            <a:fillRect/>
          </a:stretch>
        </p:blipFill>
        <p:spPr>
          <a:xfrm>
            <a:off x="8145021" y="1271010"/>
            <a:ext cx="1862257" cy="1747816"/>
          </a:xfrm>
          <a:prstGeom prst="rect">
            <a:avLst/>
          </a:prstGeom>
        </p:spPr>
      </p:pic>
      <p:pic>
        <p:nvPicPr>
          <p:cNvPr id="24" name="Picture 23">
            <a:extLst>
              <a:ext uri="{FF2B5EF4-FFF2-40B4-BE49-F238E27FC236}">
                <a16:creationId xmlns:a16="http://schemas.microsoft.com/office/drawing/2014/main" id="{2E6B9576-1D76-3345-CA78-8CB8983707D7}"/>
              </a:ext>
            </a:extLst>
          </p:cNvPr>
          <p:cNvPicPr>
            <a:picLocks noChangeAspect="1"/>
          </p:cNvPicPr>
          <p:nvPr/>
        </p:nvPicPr>
        <p:blipFill>
          <a:blip r:embed="rId6"/>
          <a:stretch>
            <a:fillRect/>
          </a:stretch>
        </p:blipFill>
        <p:spPr>
          <a:xfrm>
            <a:off x="7971051" y="3612987"/>
            <a:ext cx="2210195" cy="661085"/>
          </a:xfrm>
          <a:prstGeom prst="rect">
            <a:avLst/>
          </a:prstGeom>
        </p:spPr>
      </p:pic>
      <p:pic>
        <p:nvPicPr>
          <p:cNvPr id="26" name="Picture 25">
            <a:extLst>
              <a:ext uri="{FF2B5EF4-FFF2-40B4-BE49-F238E27FC236}">
                <a16:creationId xmlns:a16="http://schemas.microsoft.com/office/drawing/2014/main" id="{8E9DFF0D-E4B7-E01F-10C0-B36DF92C3480}"/>
              </a:ext>
            </a:extLst>
          </p:cNvPr>
          <p:cNvPicPr>
            <a:picLocks noChangeAspect="1"/>
          </p:cNvPicPr>
          <p:nvPr/>
        </p:nvPicPr>
        <p:blipFill>
          <a:blip r:embed="rId7"/>
          <a:stretch>
            <a:fillRect/>
          </a:stretch>
        </p:blipFill>
        <p:spPr>
          <a:xfrm>
            <a:off x="7694240" y="5868092"/>
            <a:ext cx="2973365" cy="624783"/>
          </a:xfrm>
          <a:prstGeom prst="rect">
            <a:avLst/>
          </a:prstGeom>
        </p:spPr>
      </p:pic>
      <p:sp>
        <p:nvSpPr>
          <p:cNvPr id="28" name="Arrow: Right 27">
            <a:extLst>
              <a:ext uri="{FF2B5EF4-FFF2-40B4-BE49-F238E27FC236}">
                <a16:creationId xmlns:a16="http://schemas.microsoft.com/office/drawing/2014/main" id="{65169038-8B98-5678-6768-EA9CE466EE3C}"/>
              </a:ext>
            </a:extLst>
          </p:cNvPr>
          <p:cNvSpPr/>
          <p:nvPr/>
        </p:nvSpPr>
        <p:spPr>
          <a:xfrm>
            <a:off x="6255574" y="2054780"/>
            <a:ext cx="317737" cy="336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Right 29">
            <a:extLst>
              <a:ext uri="{FF2B5EF4-FFF2-40B4-BE49-F238E27FC236}">
                <a16:creationId xmlns:a16="http://schemas.microsoft.com/office/drawing/2014/main" id="{C5DD5A28-C8B0-5EE0-B8D1-26302442A6CF}"/>
              </a:ext>
            </a:extLst>
          </p:cNvPr>
          <p:cNvSpPr/>
          <p:nvPr/>
        </p:nvSpPr>
        <p:spPr>
          <a:xfrm>
            <a:off x="7584781" y="2054780"/>
            <a:ext cx="317737" cy="336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Arrow: Down 32">
            <a:extLst>
              <a:ext uri="{FF2B5EF4-FFF2-40B4-BE49-F238E27FC236}">
                <a16:creationId xmlns:a16="http://schemas.microsoft.com/office/drawing/2014/main" id="{E6FEEA89-33D1-E84A-3513-2C880539224C}"/>
              </a:ext>
            </a:extLst>
          </p:cNvPr>
          <p:cNvSpPr/>
          <p:nvPr/>
        </p:nvSpPr>
        <p:spPr>
          <a:xfrm>
            <a:off x="8852310" y="3117236"/>
            <a:ext cx="447675" cy="373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Down 33">
            <a:extLst>
              <a:ext uri="{FF2B5EF4-FFF2-40B4-BE49-F238E27FC236}">
                <a16:creationId xmlns:a16="http://schemas.microsoft.com/office/drawing/2014/main" id="{FA73BFB3-4F6A-1BA5-F56B-DF42C0561528}"/>
              </a:ext>
            </a:extLst>
          </p:cNvPr>
          <p:cNvSpPr/>
          <p:nvPr/>
        </p:nvSpPr>
        <p:spPr>
          <a:xfrm>
            <a:off x="8852310" y="5390037"/>
            <a:ext cx="447675" cy="373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D302261F-314F-2A55-BE18-389EB8C56D3F}"/>
              </a:ext>
            </a:extLst>
          </p:cNvPr>
          <p:cNvPicPr>
            <a:picLocks noChangeAspect="1"/>
          </p:cNvPicPr>
          <p:nvPr/>
        </p:nvPicPr>
        <p:blipFill>
          <a:blip r:embed="rId2"/>
          <a:stretch>
            <a:fillRect/>
          </a:stretch>
        </p:blipFill>
        <p:spPr>
          <a:xfrm>
            <a:off x="8741153" y="4797158"/>
            <a:ext cx="669987" cy="514122"/>
          </a:xfrm>
          <a:prstGeom prst="rect">
            <a:avLst/>
          </a:prstGeom>
        </p:spPr>
      </p:pic>
      <p:sp>
        <p:nvSpPr>
          <p:cNvPr id="36" name="Arrow: Down 35">
            <a:extLst>
              <a:ext uri="{FF2B5EF4-FFF2-40B4-BE49-F238E27FC236}">
                <a16:creationId xmlns:a16="http://schemas.microsoft.com/office/drawing/2014/main" id="{3174F589-FBF9-65B8-5EF1-B7E76F8F312D}"/>
              </a:ext>
            </a:extLst>
          </p:cNvPr>
          <p:cNvSpPr/>
          <p:nvPr/>
        </p:nvSpPr>
        <p:spPr>
          <a:xfrm>
            <a:off x="8852310" y="4348975"/>
            <a:ext cx="447675" cy="373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Right 38">
            <a:extLst>
              <a:ext uri="{FF2B5EF4-FFF2-40B4-BE49-F238E27FC236}">
                <a16:creationId xmlns:a16="http://schemas.microsoft.com/office/drawing/2014/main" id="{A0E1B0E2-9238-3AFE-9CE6-8A3446FB053D}"/>
              </a:ext>
            </a:extLst>
          </p:cNvPr>
          <p:cNvSpPr/>
          <p:nvPr/>
        </p:nvSpPr>
        <p:spPr>
          <a:xfrm>
            <a:off x="2963706" y="2042588"/>
            <a:ext cx="317737" cy="336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6261471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p:cTn id="25" dur="1000" fill="hold"/>
                                        <p:tgtEl>
                                          <p:spTgt spid="31"/>
                                        </p:tgtEl>
                                        <p:attrNameLst>
                                          <p:attrName>ppt_w</p:attrName>
                                        </p:attrNameLst>
                                      </p:cBhvr>
                                      <p:tavLst>
                                        <p:tav tm="0">
                                          <p:val>
                                            <p:fltVal val="0"/>
                                          </p:val>
                                        </p:tav>
                                        <p:tav tm="100000">
                                          <p:val>
                                            <p:strVal val="#ppt_w"/>
                                          </p:val>
                                        </p:tav>
                                      </p:tavLst>
                                    </p:anim>
                                    <p:anim calcmode="lin" valueType="num">
                                      <p:cBhvr>
                                        <p:cTn id="26" dur="1000" fill="hold"/>
                                        <p:tgtEl>
                                          <p:spTgt spid="31"/>
                                        </p:tgtEl>
                                        <p:attrNameLst>
                                          <p:attrName>ppt_h</p:attrName>
                                        </p:attrNameLst>
                                      </p:cBhvr>
                                      <p:tavLst>
                                        <p:tav tm="0">
                                          <p:val>
                                            <p:fltVal val="0"/>
                                          </p:val>
                                        </p:tav>
                                        <p:tav tm="100000">
                                          <p:val>
                                            <p:strVal val="#ppt_h"/>
                                          </p:val>
                                        </p:tav>
                                      </p:tavLst>
                                    </p:anim>
                                    <p:anim calcmode="lin" valueType="num">
                                      <p:cBhvr>
                                        <p:cTn id="27" dur="1000" fill="hold"/>
                                        <p:tgtEl>
                                          <p:spTgt spid="31"/>
                                        </p:tgtEl>
                                        <p:attrNameLst>
                                          <p:attrName>style.rotation</p:attrName>
                                        </p:attrNameLst>
                                      </p:cBhvr>
                                      <p:tavLst>
                                        <p:tav tm="0">
                                          <p:val>
                                            <p:fltVal val="90"/>
                                          </p:val>
                                        </p:tav>
                                        <p:tav tm="100000">
                                          <p:val>
                                            <p:fltVal val="0"/>
                                          </p:val>
                                        </p:tav>
                                      </p:tavLst>
                                    </p:anim>
                                    <p:animEffect transition="in" filter="fade">
                                      <p:cBhvr>
                                        <p:cTn id="28" dur="10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1000" fill="hold"/>
                                        <p:tgtEl>
                                          <p:spTgt spid="23"/>
                                        </p:tgtEl>
                                        <p:attrNameLst>
                                          <p:attrName>ppt_w</p:attrName>
                                        </p:attrNameLst>
                                      </p:cBhvr>
                                      <p:tavLst>
                                        <p:tav tm="0">
                                          <p:val>
                                            <p:fltVal val="0"/>
                                          </p:val>
                                        </p:tav>
                                        <p:tav tm="100000">
                                          <p:val>
                                            <p:strVal val="#ppt_w"/>
                                          </p:val>
                                        </p:tav>
                                      </p:tavLst>
                                    </p:anim>
                                    <p:anim calcmode="lin" valueType="num">
                                      <p:cBhvr>
                                        <p:cTn id="39" dur="1000" fill="hold"/>
                                        <p:tgtEl>
                                          <p:spTgt spid="23"/>
                                        </p:tgtEl>
                                        <p:attrNameLst>
                                          <p:attrName>ppt_h</p:attrName>
                                        </p:attrNameLst>
                                      </p:cBhvr>
                                      <p:tavLst>
                                        <p:tav tm="0">
                                          <p:val>
                                            <p:fltVal val="0"/>
                                          </p:val>
                                        </p:tav>
                                        <p:tav tm="100000">
                                          <p:val>
                                            <p:strVal val="#ppt_h"/>
                                          </p:val>
                                        </p:tav>
                                      </p:tavLst>
                                    </p:anim>
                                    <p:anim calcmode="lin" valueType="num">
                                      <p:cBhvr>
                                        <p:cTn id="40" dur="1000" fill="hold"/>
                                        <p:tgtEl>
                                          <p:spTgt spid="23"/>
                                        </p:tgtEl>
                                        <p:attrNameLst>
                                          <p:attrName>style.rotation</p:attrName>
                                        </p:attrNameLst>
                                      </p:cBhvr>
                                      <p:tavLst>
                                        <p:tav tm="0">
                                          <p:val>
                                            <p:fltVal val="90"/>
                                          </p:val>
                                        </p:tav>
                                        <p:tav tm="100000">
                                          <p:val>
                                            <p:fltVal val="0"/>
                                          </p:val>
                                        </p:tav>
                                      </p:tavLst>
                                    </p:anim>
                                    <p:animEffect transition="in" filter="fade">
                                      <p:cBhvr>
                                        <p:cTn id="41" dur="1000"/>
                                        <p:tgtEl>
                                          <p:spTgt spid="2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fade">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nodeType="click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p:cTn id="59" dur="1000" fill="hold"/>
                                        <p:tgtEl>
                                          <p:spTgt spid="35"/>
                                        </p:tgtEl>
                                        <p:attrNameLst>
                                          <p:attrName>ppt_w</p:attrName>
                                        </p:attrNameLst>
                                      </p:cBhvr>
                                      <p:tavLst>
                                        <p:tav tm="0">
                                          <p:val>
                                            <p:fltVal val="0"/>
                                          </p:val>
                                        </p:tav>
                                        <p:tav tm="100000">
                                          <p:val>
                                            <p:strVal val="#ppt_w"/>
                                          </p:val>
                                        </p:tav>
                                      </p:tavLst>
                                    </p:anim>
                                    <p:anim calcmode="lin" valueType="num">
                                      <p:cBhvr>
                                        <p:cTn id="60" dur="1000" fill="hold"/>
                                        <p:tgtEl>
                                          <p:spTgt spid="35"/>
                                        </p:tgtEl>
                                        <p:attrNameLst>
                                          <p:attrName>ppt_h</p:attrName>
                                        </p:attrNameLst>
                                      </p:cBhvr>
                                      <p:tavLst>
                                        <p:tav tm="0">
                                          <p:val>
                                            <p:fltVal val="0"/>
                                          </p:val>
                                        </p:tav>
                                        <p:tav tm="100000">
                                          <p:val>
                                            <p:strVal val="#ppt_h"/>
                                          </p:val>
                                        </p:tav>
                                      </p:tavLst>
                                    </p:anim>
                                    <p:anim calcmode="lin" valueType="num">
                                      <p:cBhvr>
                                        <p:cTn id="61" dur="1000" fill="hold"/>
                                        <p:tgtEl>
                                          <p:spTgt spid="35"/>
                                        </p:tgtEl>
                                        <p:attrNameLst>
                                          <p:attrName>style.rotation</p:attrName>
                                        </p:attrNameLst>
                                      </p:cBhvr>
                                      <p:tavLst>
                                        <p:tav tm="0">
                                          <p:val>
                                            <p:fltVal val="90"/>
                                          </p:val>
                                        </p:tav>
                                        <p:tav tm="100000">
                                          <p:val>
                                            <p:fltVal val="0"/>
                                          </p:val>
                                        </p:tav>
                                      </p:tavLst>
                                    </p:anim>
                                    <p:animEffect transition="in" filter="fade">
                                      <p:cBhvr>
                                        <p:cTn id="62" dur="1000"/>
                                        <p:tgtEl>
                                          <p:spTgt spid="3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Effect transition="in" filter="fade">
                                      <p:cBhvr>
                                        <p:cTn id="67" dur="500"/>
                                        <p:tgtEl>
                                          <p:spTgt spid="3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fade">
                                      <p:cBhvr>
                                        <p:cTn id="7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3" grpId="0" animBg="1"/>
      <p:bldP spid="34" grpId="0" animBg="1"/>
      <p:bldP spid="36" grpId="0" animBg="1"/>
      <p:bldP spid="3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8E42-2036-810E-F124-662E5FA244D8}"/>
              </a:ext>
            </a:extLst>
          </p:cNvPr>
          <p:cNvSpPr>
            <a:spLocks noGrp="1"/>
          </p:cNvSpPr>
          <p:nvPr>
            <p:ph type="title"/>
          </p:nvPr>
        </p:nvSpPr>
        <p:spPr/>
        <p:txBody>
          <a:bodyPr/>
          <a:lstStyle/>
          <a:p>
            <a:r>
              <a:rPr lang="en-US" b="1" dirty="0">
                <a:latin typeface="+mn-lt"/>
              </a:rPr>
              <a:t>Publishing From Revit To ACC Docs</a:t>
            </a:r>
          </a:p>
        </p:txBody>
      </p:sp>
      <p:pic>
        <p:nvPicPr>
          <p:cNvPr id="31" name="Picture 30">
            <a:extLst>
              <a:ext uri="{FF2B5EF4-FFF2-40B4-BE49-F238E27FC236}">
                <a16:creationId xmlns:a16="http://schemas.microsoft.com/office/drawing/2014/main" id="{99657E1C-1670-4C41-D02C-04661A8F5EAA}"/>
              </a:ext>
            </a:extLst>
          </p:cNvPr>
          <p:cNvPicPr>
            <a:picLocks noChangeAspect="1"/>
          </p:cNvPicPr>
          <p:nvPr/>
        </p:nvPicPr>
        <p:blipFill>
          <a:blip r:embed="rId2"/>
          <a:stretch>
            <a:fillRect/>
          </a:stretch>
        </p:blipFill>
        <p:spPr>
          <a:xfrm>
            <a:off x="6691342" y="1895146"/>
            <a:ext cx="669987" cy="514122"/>
          </a:xfrm>
          <a:prstGeom prst="rect">
            <a:avLst/>
          </a:prstGeom>
        </p:spPr>
      </p:pic>
      <p:grpSp>
        <p:nvGrpSpPr>
          <p:cNvPr id="14" name="Group 13">
            <a:extLst>
              <a:ext uri="{FF2B5EF4-FFF2-40B4-BE49-F238E27FC236}">
                <a16:creationId xmlns:a16="http://schemas.microsoft.com/office/drawing/2014/main" id="{4C432661-8DA8-5CE5-B0A1-E21B80D4A370}"/>
              </a:ext>
            </a:extLst>
          </p:cNvPr>
          <p:cNvGrpSpPr/>
          <p:nvPr/>
        </p:nvGrpSpPr>
        <p:grpSpPr>
          <a:xfrm>
            <a:off x="3421745" y="1728678"/>
            <a:ext cx="2663840" cy="884575"/>
            <a:chOff x="3282571" y="5946722"/>
            <a:chExt cx="2663840" cy="884575"/>
          </a:xfrm>
        </p:grpSpPr>
        <p:pic>
          <p:nvPicPr>
            <p:cNvPr id="17" name="Picture 16">
              <a:extLst>
                <a:ext uri="{FF2B5EF4-FFF2-40B4-BE49-F238E27FC236}">
                  <a16:creationId xmlns:a16="http://schemas.microsoft.com/office/drawing/2014/main" id="{AEFCB42C-01BA-A38C-24B4-7428D636C229}"/>
                </a:ext>
              </a:extLst>
            </p:cNvPr>
            <p:cNvPicPr>
              <a:picLocks noChangeAspect="1"/>
            </p:cNvPicPr>
            <p:nvPr/>
          </p:nvPicPr>
          <p:blipFill>
            <a:blip r:embed="rId3"/>
            <a:stretch>
              <a:fillRect/>
            </a:stretch>
          </p:blipFill>
          <p:spPr>
            <a:xfrm>
              <a:off x="3282571" y="5946722"/>
              <a:ext cx="1191111" cy="884575"/>
            </a:xfrm>
            <a:prstGeom prst="rect">
              <a:avLst/>
            </a:prstGeom>
          </p:spPr>
        </p:pic>
        <p:sp>
          <p:nvSpPr>
            <p:cNvPr id="16" name="TextBox 15">
              <a:extLst>
                <a:ext uri="{FF2B5EF4-FFF2-40B4-BE49-F238E27FC236}">
                  <a16:creationId xmlns:a16="http://schemas.microsoft.com/office/drawing/2014/main" id="{24EF4CD5-16C8-1E36-56D8-B96ACA5C4492}"/>
                </a:ext>
              </a:extLst>
            </p:cNvPr>
            <p:cNvSpPr txBox="1"/>
            <p:nvPr/>
          </p:nvSpPr>
          <p:spPr>
            <a:xfrm>
              <a:off x="4480665" y="6240179"/>
              <a:ext cx="1465746" cy="369332"/>
            </a:xfrm>
            <a:prstGeom prst="rect">
              <a:avLst/>
            </a:prstGeom>
            <a:noFill/>
          </p:spPr>
          <p:txBody>
            <a:bodyPr wrap="square" rtlCol="0">
              <a:spAutoFit/>
            </a:bodyPr>
            <a:lstStyle/>
            <a:p>
              <a:r>
                <a:rPr lang="en-US" b="1" dirty="0"/>
                <a:t>Model Cloud</a:t>
              </a:r>
            </a:p>
          </p:txBody>
        </p:sp>
      </p:grpSp>
      <p:pic>
        <p:nvPicPr>
          <p:cNvPr id="22" name="Picture 21">
            <a:extLst>
              <a:ext uri="{FF2B5EF4-FFF2-40B4-BE49-F238E27FC236}">
                <a16:creationId xmlns:a16="http://schemas.microsoft.com/office/drawing/2014/main" id="{03DC0BDD-59FC-C0B1-AB25-D9E773E8911E}"/>
              </a:ext>
            </a:extLst>
          </p:cNvPr>
          <p:cNvPicPr>
            <a:picLocks noChangeAspect="1"/>
          </p:cNvPicPr>
          <p:nvPr/>
        </p:nvPicPr>
        <p:blipFill>
          <a:blip r:embed="rId4"/>
          <a:stretch>
            <a:fillRect/>
          </a:stretch>
        </p:blipFill>
        <p:spPr>
          <a:xfrm>
            <a:off x="993763" y="1793893"/>
            <a:ext cx="1787538" cy="717533"/>
          </a:xfrm>
          <a:prstGeom prst="rect">
            <a:avLst/>
          </a:prstGeom>
        </p:spPr>
      </p:pic>
      <p:pic>
        <p:nvPicPr>
          <p:cNvPr id="23" name="Picture 22">
            <a:extLst>
              <a:ext uri="{FF2B5EF4-FFF2-40B4-BE49-F238E27FC236}">
                <a16:creationId xmlns:a16="http://schemas.microsoft.com/office/drawing/2014/main" id="{838520B6-E266-E3BC-B672-15A2045B3BA8}"/>
              </a:ext>
            </a:extLst>
          </p:cNvPr>
          <p:cNvPicPr>
            <a:picLocks noChangeAspect="1"/>
          </p:cNvPicPr>
          <p:nvPr/>
        </p:nvPicPr>
        <p:blipFill>
          <a:blip r:embed="rId5"/>
          <a:stretch>
            <a:fillRect/>
          </a:stretch>
        </p:blipFill>
        <p:spPr>
          <a:xfrm>
            <a:off x="8145021" y="1271010"/>
            <a:ext cx="1862257" cy="1747816"/>
          </a:xfrm>
          <a:prstGeom prst="rect">
            <a:avLst/>
          </a:prstGeom>
        </p:spPr>
      </p:pic>
      <p:sp>
        <p:nvSpPr>
          <p:cNvPr id="28" name="Arrow: Right 27">
            <a:extLst>
              <a:ext uri="{FF2B5EF4-FFF2-40B4-BE49-F238E27FC236}">
                <a16:creationId xmlns:a16="http://schemas.microsoft.com/office/drawing/2014/main" id="{65169038-8B98-5678-6768-EA9CE466EE3C}"/>
              </a:ext>
            </a:extLst>
          </p:cNvPr>
          <p:cNvSpPr/>
          <p:nvPr/>
        </p:nvSpPr>
        <p:spPr>
          <a:xfrm>
            <a:off x="6255574" y="2054780"/>
            <a:ext cx="317737" cy="336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Right 29">
            <a:extLst>
              <a:ext uri="{FF2B5EF4-FFF2-40B4-BE49-F238E27FC236}">
                <a16:creationId xmlns:a16="http://schemas.microsoft.com/office/drawing/2014/main" id="{C5DD5A28-C8B0-5EE0-B8D1-26302442A6CF}"/>
              </a:ext>
            </a:extLst>
          </p:cNvPr>
          <p:cNvSpPr/>
          <p:nvPr/>
        </p:nvSpPr>
        <p:spPr>
          <a:xfrm>
            <a:off x="7584781" y="2054780"/>
            <a:ext cx="317737" cy="336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Right 38">
            <a:extLst>
              <a:ext uri="{FF2B5EF4-FFF2-40B4-BE49-F238E27FC236}">
                <a16:creationId xmlns:a16="http://schemas.microsoft.com/office/drawing/2014/main" id="{A0E1B0E2-9238-3AFE-9CE6-8A3446FB053D}"/>
              </a:ext>
            </a:extLst>
          </p:cNvPr>
          <p:cNvSpPr/>
          <p:nvPr/>
        </p:nvSpPr>
        <p:spPr>
          <a:xfrm>
            <a:off x="2963706" y="2042588"/>
            <a:ext cx="317737" cy="336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8942862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p:cTn id="25" dur="1000" fill="hold"/>
                                        <p:tgtEl>
                                          <p:spTgt spid="31"/>
                                        </p:tgtEl>
                                        <p:attrNameLst>
                                          <p:attrName>ppt_w</p:attrName>
                                        </p:attrNameLst>
                                      </p:cBhvr>
                                      <p:tavLst>
                                        <p:tav tm="0">
                                          <p:val>
                                            <p:fltVal val="0"/>
                                          </p:val>
                                        </p:tav>
                                        <p:tav tm="100000">
                                          <p:val>
                                            <p:strVal val="#ppt_w"/>
                                          </p:val>
                                        </p:tav>
                                      </p:tavLst>
                                    </p:anim>
                                    <p:anim calcmode="lin" valueType="num">
                                      <p:cBhvr>
                                        <p:cTn id="26" dur="1000" fill="hold"/>
                                        <p:tgtEl>
                                          <p:spTgt spid="31"/>
                                        </p:tgtEl>
                                        <p:attrNameLst>
                                          <p:attrName>ppt_h</p:attrName>
                                        </p:attrNameLst>
                                      </p:cBhvr>
                                      <p:tavLst>
                                        <p:tav tm="0">
                                          <p:val>
                                            <p:fltVal val="0"/>
                                          </p:val>
                                        </p:tav>
                                        <p:tav tm="100000">
                                          <p:val>
                                            <p:strVal val="#ppt_h"/>
                                          </p:val>
                                        </p:tav>
                                      </p:tavLst>
                                    </p:anim>
                                    <p:anim calcmode="lin" valueType="num">
                                      <p:cBhvr>
                                        <p:cTn id="27" dur="1000" fill="hold"/>
                                        <p:tgtEl>
                                          <p:spTgt spid="31"/>
                                        </p:tgtEl>
                                        <p:attrNameLst>
                                          <p:attrName>style.rotation</p:attrName>
                                        </p:attrNameLst>
                                      </p:cBhvr>
                                      <p:tavLst>
                                        <p:tav tm="0">
                                          <p:val>
                                            <p:fltVal val="90"/>
                                          </p:val>
                                        </p:tav>
                                        <p:tav tm="100000">
                                          <p:val>
                                            <p:fltVal val="0"/>
                                          </p:val>
                                        </p:tav>
                                      </p:tavLst>
                                    </p:anim>
                                    <p:animEffect transition="in" filter="fade">
                                      <p:cBhvr>
                                        <p:cTn id="28" dur="10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animEffect transition="in" filter="fade">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31" presetClass="entr" presetSubtype="0"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1000" fill="hold"/>
                                        <p:tgtEl>
                                          <p:spTgt spid="23"/>
                                        </p:tgtEl>
                                        <p:attrNameLst>
                                          <p:attrName>ppt_w</p:attrName>
                                        </p:attrNameLst>
                                      </p:cBhvr>
                                      <p:tavLst>
                                        <p:tav tm="0">
                                          <p:val>
                                            <p:fltVal val="0"/>
                                          </p:val>
                                        </p:tav>
                                        <p:tav tm="100000">
                                          <p:val>
                                            <p:strVal val="#ppt_w"/>
                                          </p:val>
                                        </p:tav>
                                      </p:tavLst>
                                    </p:anim>
                                    <p:anim calcmode="lin" valueType="num">
                                      <p:cBhvr>
                                        <p:cTn id="39" dur="1000" fill="hold"/>
                                        <p:tgtEl>
                                          <p:spTgt spid="23"/>
                                        </p:tgtEl>
                                        <p:attrNameLst>
                                          <p:attrName>ppt_h</p:attrName>
                                        </p:attrNameLst>
                                      </p:cBhvr>
                                      <p:tavLst>
                                        <p:tav tm="0">
                                          <p:val>
                                            <p:fltVal val="0"/>
                                          </p:val>
                                        </p:tav>
                                        <p:tav tm="100000">
                                          <p:val>
                                            <p:strVal val="#ppt_h"/>
                                          </p:val>
                                        </p:tav>
                                      </p:tavLst>
                                    </p:anim>
                                    <p:anim calcmode="lin" valueType="num">
                                      <p:cBhvr>
                                        <p:cTn id="40" dur="1000" fill="hold"/>
                                        <p:tgtEl>
                                          <p:spTgt spid="23"/>
                                        </p:tgtEl>
                                        <p:attrNameLst>
                                          <p:attrName>style.rotation</p:attrName>
                                        </p:attrNameLst>
                                      </p:cBhvr>
                                      <p:tavLst>
                                        <p:tav tm="0">
                                          <p:val>
                                            <p:fltVal val="90"/>
                                          </p:val>
                                        </p:tav>
                                        <p:tav tm="100000">
                                          <p:val>
                                            <p:fltVal val="0"/>
                                          </p:val>
                                        </p:tav>
                                      </p:tavLst>
                                    </p:anim>
                                    <p:animEffect transition="in" filter="fade">
                                      <p:cBhvr>
                                        <p:cTn id="41" dur="10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464C574-1794-7A21-9736-13A28F0C7145}"/>
              </a:ext>
            </a:extLst>
          </p:cNvPr>
          <p:cNvPicPr>
            <a:picLocks noChangeAspect="1"/>
          </p:cNvPicPr>
          <p:nvPr/>
        </p:nvPicPr>
        <p:blipFill>
          <a:blip r:embed="rId2"/>
          <a:stretch>
            <a:fillRect/>
          </a:stretch>
        </p:blipFill>
        <p:spPr>
          <a:xfrm>
            <a:off x="1215916" y="1993900"/>
            <a:ext cx="10137884" cy="3873500"/>
          </a:xfrm>
          <a:prstGeom prst="rect">
            <a:avLst/>
          </a:prstGeom>
        </p:spPr>
      </p:pic>
      <p:sp>
        <p:nvSpPr>
          <p:cNvPr id="8" name="Content Placeholder 2">
            <a:extLst>
              <a:ext uri="{FF2B5EF4-FFF2-40B4-BE49-F238E27FC236}">
                <a16:creationId xmlns:a16="http://schemas.microsoft.com/office/drawing/2014/main" id="{313E99B8-D2D6-5EDE-2061-39910C2D8E97}"/>
              </a:ext>
            </a:extLst>
          </p:cNvPr>
          <p:cNvSpPr>
            <a:spLocks noGrp="1"/>
          </p:cNvSpPr>
          <p:nvPr>
            <p:ph idx="1"/>
          </p:nvPr>
        </p:nvSpPr>
        <p:spPr>
          <a:xfrm>
            <a:off x="609588" y="1276303"/>
            <a:ext cx="6400034" cy="2152697"/>
          </a:xfrm>
        </p:spPr>
        <p:txBody>
          <a:bodyPr>
            <a:noAutofit/>
          </a:bodyPr>
          <a:lstStyle/>
          <a:p>
            <a:pPr marR="0" indent="0">
              <a:spcBef>
                <a:spcPts val="0"/>
              </a:spcBef>
              <a:spcAft>
                <a:spcPts val="0"/>
              </a:spcAft>
              <a:buNone/>
            </a:pPr>
            <a:r>
              <a:rPr lang="en-US" sz="1800" dirty="0">
                <a:latin typeface="Calibri" panose="020F0502020204030204" pitchFamily="34" charset="0"/>
              </a:rPr>
              <a:t>To publish select the Main model  and click on publish at the top left. </a:t>
            </a:r>
            <a:r>
              <a:rPr lang="en-US" sz="1800" dirty="0">
                <a:solidFill>
                  <a:srgbClr val="C00000"/>
                </a:solidFill>
                <a:latin typeface="Calibri" panose="020F0502020204030204" pitchFamily="34" charset="0"/>
              </a:rPr>
              <a:t>If the model is not selected, this option will not appear.</a:t>
            </a:r>
            <a:endParaRPr lang="en-US" sz="1800" dirty="0">
              <a:solidFill>
                <a:srgbClr val="C00000"/>
              </a:solidFill>
            </a:endParaRPr>
          </a:p>
        </p:txBody>
      </p:sp>
      <p:sp>
        <p:nvSpPr>
          <p:cNvPr id="9" name="Title 1">
            <a:extLst>
              <a:ext uri="{FF2B5EF4-FFF2-40B4-BE49-F238E27FC236}">
                <a16:creationId xmlns:a16="http://schemas.microsoft.com/office/drawing/2014/main" id="{15E58B07-D7AF-67B1-D997-E2ECAD776B8A}"/>
              </a:ext>
            </a:extLst>
          </p:cNvPr>
          <p:cNvSpPr>
            <a:spLocks noGrp="1"/>
          </p:cNvSpPr>
          <p:nvPr>
            <p:ph type="title"/>
          </p:nvPr>
        </p:nvSpPr>
        <p:spPr>
          <a:xfrm>
            <a:off x="838200" y="365125"/>
            <a:ext cx="10515600" cy="1325563"/>
          </a:xfrm>
        </p:spPr>
        <p:txBody>
          <a:bodyPr/>
          <a:lstStyle/>
          <a:p>
            <a:r>
              <a:rPr lang="en-US" b="1" dirty="0">
                <a:latin typeface="+mn-lt"/>
              </a:rPr>
              <a:t>Publishing From Revit To ACC Docs</a:t>
            </a:r>
          </a:p>
        </p:txBody>
      </p:sp>
    </p:spTree>
    <p:extLst>
      <p:ext uri="{BB962C8B-B14F-4D97-AF65-F5344CB8AC3E}">
        <p14:creationId xmlns:p14="http://schemas.microsoft.com/office/powerpoint/2010/main" val="1229251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5131</TotalTime>
  <Words>661</Words>
  <Application>Microsoft Office PowerPoint</Application>
  <PresentationFormat>Widescreen</PresentationFormat>
  <Paragraphs>42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Stencil Std</vt:lpstr>
      <vt:lpstr>Office Theme</vt:lpstr>
      <vt:lpstr>AUTODESK CONSTRUCTION CLOUD</vt:lpstr>
      <vt:lpstr>ACC CLOUD</vt:lpstr>
      <vt:lpstr>Autodesk Collaboration Cloud</vt:lpstr>
      <vt:lpstr>PowerPoint Presentation</vt:lpstr>
      <vt:lpstr>Workflow – Initial Upload</vt:lpstr>
      <vt:lpstr>Workflow – Initial Upload</vt:lpstr>
      <vt:lpstr>Workflow</vt:lpstr>
      <vt:lpstr>Publishing From Revit To ACC Docs</vt:lpstr>
      <vt:lpstr>Publishing From Revit To ACC Docs</vt:lpstr>
      <vt:lpstr>Publishing From Revit To ACC Docs</vt:lpstr>
      <vt:lpstr>Publishing From Revit To ACC Docs</vt:lpstr>
      <vt:lpstr>Publishing from Revit To ACC Docs</vt:lpstr>
      <vt:lpstr>Sharing from ACC Docs to Consultants</vt:lpstr>
      <vt:lpstr>Sharing from ACC Docs to Consultants</vt:lpstr>
      <vt:lpstr>Sharing from ACC Docs to Consultants</vt:lpstr>
      <vt:lpstr>Receiving a model from Consultants</vt:lpstr>
      <vt:lpstr>Consumed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jhon Heredia</dc:creator>
  <cp:lastModifiedBy>Christian Quintero Kwok</cp:lastModifiedBy>
  <cp:revision>118</cp:revision>
  <cp:lastPrinted>2022-11-20T04:28:42Z</cp:lastPrinted>
  <dcterms:created xsi:type="dcterms:W3CDTF">2022-11-15T03:56:20Z</dcterms:created>
  <dcterms:modified xsi:type="dcterms:W3CDTF">2023-05-24T22:38:57Z</dcterms:modified>
</cp:coreProperties>
</file>