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8" r:id="rId3"/>
    <p:sldId id="269" r:id="rId4"/>
    <p:sldId id="273" r:id="rId5"/>
    <p:sldId id="274" r:id="rId6"/>
    <p:sldId id="270" r:id="rId7"/>
    <p:sldId id="271" r:id="rId8"/>
    <p:sldId id="272" r:id="rId9"/>
    <p:sldId id="275" r:id="rId10"/>
    <p:sldId id="278" r:id="rId11"/>
    <p:sldId id="279" r:id="rId12"/>
    <p:sldId id="277" r:id="rId13"/>
    <p:sldId id="280" r:id="rId14"/>
  </p:sldIdLst>
  <p:sldSz cx="12192000" cy="6858000"/>
  <p:notesSz cx="9601200" cy="15087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1C5DBA-39A8-4A91-8BFC-3F311B6F1C8C}">
          <p14:sldIdLst>
            <p14:sldId id="256"/>
            <p14:sldId id="268"/>
            <p14:sldId id="269"/>
            <p14:sldId id="273"/>
            <p14:sldId id="274"/>
            <p14:sldId id="270"/>
            <p14:sldId id="271"/>
            <p14:sldId id="272"/>
            <p14:sldId id="275"/>
            <p14:sldId id="278"/>
            <p14:sldId id="279"/>
            <p14:sldId id="277"/>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on Heredia" initials="jH" lastIdx="4" clrIdx="0">
    <p:extLst>
      <p:ext uri="{19B8F6BF-5375-455C-9EA6-DF929625EA0E}">
        <p15:presenceInfo xmlns:p15="http://schemas.microsoft.com/office/powerpoint/2012/main" userId="828ef332f1ffd1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1" autoAdjust="0"/>
    <p:restoredTop sz="93229" autoAdjust="0"/>
  </p:normalViewPr>
  <p:slideViewPr>
    <p:cSldViewPr snapToGrid="0">
      <p:cViewPr varScale="1">
        <p:scale>
          <a:sx n="84" d="100"/>
          <a:sy n="84" d="100"/>
        </p:scale>
        <p:origin x="90" y="60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7556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775" y="0"/>
            <a:ext cx="4160838" cy="755650"/>
          </a:xfrm>
          <a:prstGeom prst="rect">
            <a:avLst/>
          </a:prstGeom>
        </p:spPr>
        <p:txBody>
          <a:bodyPr vert="horz" lIns="91440" tIns="45720" rIns="91440" bIns="45720" rtlCol="0"/>
          <a:lstStyle>
            <a:lvl1pPr algn="r">
              <a:defRPr sz="1200"/>
            </a:lvl1pPr>
          </a:lstStyle>
          <a:p>
            <a:fld id="{151E649B-4347-43EC-A0B2-1C267059A3E1}" type="datetimeFigureOut">
              <a:rPr lang="en-US" smtClean="0"/>
              <a:t>6/2/2023</a:t>
            </a:fld>
            <a:endParaRPr lang="en-US"/>
          </a:p>
        </p:txBody>
      </p:sp>
      <p:sp>
        <p:nvSpPr>
          <p:cNvPr id="4" name="Slide Image Placeholder 3"/>
          <p:cNvSpPr>
            <a:spLocks noGrp="1" noRot="1" noChangeAspect="1"/>
          </p:cNvSpPr>
          <p:nvPr>
            <p:ph type="sldImg" idx="2"/>
          </p:nvPr>
        </p:nvSpPr>
        <p:spPr>
          <a:xfrm>
            <a:off x="274638" y="1885950"/>
            <a:ext cx="9051925" cy="50927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438" y="7261225"/>
            <a:ext cx="7680325" cy="5940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4331950"/>
            <a:ext cx="4160838" cy="7556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775" y="14331950"/>
            <a:ext cx="4160838" cy="755650"/>
          </a:xfrm>
          <a:prstGeom prst="rect">
            <a:avLst/>
          </a:prstGeom>
        </p:spPr>
        <p:txBody>
          <a:bodyPr vert="horz" lIns="91440" tIns="45720" rIns="91440" bIns="45720" rtlCol="0" anchor="b"/>
          <a:lstStyle>
            <a:lvl1pPr algn="r">
              <a:defRPr sz="1200"/>
            </a:lvl1pPr>
          </a:lstStyle>
          <a:p>
            <a:fld id="{8DBFC375-484F-4295-A2D8-21AC1CCD15FA}" type="slidenum">
              <a:rPr lang="en-US" smtClean="0"/>
              <a:t>‹#›</a:t>
            </a:fld>
            <a:endParaRPr lang="en-US"/>
          </a:p>
        </p:txBody>
      </p:sp>
    </p:spTree>
    <p:extLst>
      <p:ext uri="{BB962C8B-B14F-4D97-AF65-F5344CB8AC3E}">
        <p14:creationId xmlns:p14="http://schemas.microsoft.com/office/powerpoint/2010/main" val="3102900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66A9-EA91-43E0-6E08-2E6588357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23E8BE-28A4-C204-EE47-854DF1A63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20204B-65B0-C44C-C6CD-6B32D0875844}"/>
              </a:ext>
            </a:extLst>
          </p:cNvPr>
          <p:cNvSpPr>
            <a:spLocks noGrp="1"/>
          </p:cNvSpPr>
          <p:nvPr>
            <p:ph type="dt" sz="half" idx="10"/>
          </p:nvPr>
        </p:nvSpPr>
        <p:spPr/>
        <p:txBody>
          <a:bodyPr/>
          <a:lstStyle/>
          <a:p>
            <a:fld id="{4A1DC852-D0CA-447F-8979-6CA783C2364B}" type="datetimeFigureOut">
              <a:rPr lang="en-US" smtClean="0"/>
              <a:t>6/2/2023</a:t>
            </a:fld>
            <a:endParaRPr lang="en-US"/>
          </a:p>
        </p:txBody>
      </p:sp>
      <p:sp>
        <p:nvSpPr>
          <p:cNvPr id="5" name="Footer Placeholder 4">
            <a:extLst>
              <a:ext uri="{FF2B5EF4-FFF2-40B4-BE49-F238E27FC236}">
                <a16:creationId xmlns:a16="http://schemas.microsoft.com/office/drawing/2014/main" id="{9575DFFA-B8EC-B9F9-EF48-8033CB55D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B41C4-1407-87F6-C9C3-8DFE52D82B22}"/>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77978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E728-B2D7-2E47-D001-246497EF6D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CEE9D1-7373-945A-79B4-B2EF72CA4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5C994-CAC5-05B0-6036-DACB8BA4E733}"/>
              </a:ext>
            </a:extLst>
          </p:cNvPr>
          <p:cNvSpPr>
            <a:spLocks noGrp="1"/>
          </p:cNvSpPr>
          <p:nvPr>
            <p:ph type="dt" sz="half" idx="10"/>
          </p:nvPr>
        </p:nvSpPr>
        <p:spPr/>
        <p:txBody>
          <a:bodyPr/>
          <a:lstStyle/>
          <a:p>
            <a:fld id="{4A1DC852-D0CA-447F-8979-6CA783C2364B}" type="datetimeFigureOut">
              <a:rPr lang="en-US" smtClean="0"/>
              <a:t>6/2/2023</a:t>
            </a:fld>
            <a:endParaRPr lang="en-US"/>
          </a:p>
        </p:txBody>
      </p:sp>
      <p:sp>
        <p:nvSpPr>
          <p:cNvPr id="5" name="Footer Placeholder 4">
            <a:extLst>
              <a:ext uri="{FF2B5EF4-FFF2-40B4-BE49-F238E27FC236}">
                <a16:creationId xmlns:a16="http://schemas.microsoft.com/office/drawing/2014/main" id="{EEF06FF9-953A-A223-E03C-2A6F71EF5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4A201-4C8C-2DC6-904A-74CD3B99B230}"/>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69218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7A43C1-804A-3775-0823-446160243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01077F-F4E9-6EC1-8C4B-D744DBC15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DBBDF-4EA8-B19E-FF67-AD8BB3192954}"/>
              </a:ext>
            </a:extLst>
          </p:cNvPr>
          <p:cNvSpPr>
            <a:spLocks noGrp="1"/>
          </p:cNvSpPr>
          <p:nvPr>
            <p:ph type="dt" sz="half" idx="10"/>
          </p:nvPr>
        </p:nvSpPr>
        <p:spPr/>
        <p:txBody>
          <a:bodyPr/>
          <a:lstStyle/>
          <a:p>
            <a:fld id="{4A1DC852-D0CA-447F-8979-6CA783C2364B}" type="datetimeFigureOut">
              <a:rPr lang="en-US" smtClean="0"/>
              <a:t>6/2/2023</a:t>
            </a:fld>
            <a:endParaRPr lang="en-US"/>
          </a:p>
        </p:txBody>
      </p:sp>
      <p:sp>
        <p:nvSpPr>
          <p:cNvPr id="5" name="Footer Placeholder 4">
            <a:extLst>
              <a:ext uri="{FF2B5EF4-FFF2-40B4-BE49-F238E27FC236}">
                <a16:creationId xmlns:a16="http://schemas.microsoft.com/office/drawing/2014/main" id="{3BDBA684-4A25-E0C8-0A30-33E2BD211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AAD7B-E810-1E59-509F-A7B60AB5E157}"/>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58571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50D6-5279-9F78-CD75-A91A29702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4C117-6C6E-9E0C-708F-4C4FDBFF7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A660D-EEB6-4768-2D18-06CB1740AA8C}"/>
              </a:ext>
            </a:extLst>
          </p:cNvPr>
          <p:cNvSpPr>
            <a:spLocks noGrp="1"/>
          </p:cNvSpPr>
          <p:nvPr>
            <p:ph type="dt" sz="half" idx="10"/>
          </p:nvPr>
        </p:nvSpPr>
        <p:spPr/>
        <p:txBody>
          <a:bodyPr/>
          <a:lstStyle/>
          <a:p>
            <a:fld id="{4A1DC852-D0CA-447F-8979-6CA783C2364B}" type="datetimeFigureOut">
              <a:rPr lang="en-US" smtClean="0"/>
              <a:t>6/2/2023</a:t>
            </a:fld>
            <a:endParaRPr lang="en-US"/>
          </a:p>
        </p:txBody>
      </p:sp>
      <p:sp>
        <p:nvSpPr>
          <p:cNvPr id="5" name="Footer Placeholder 4">
            <a:extLst>
              <a:ext uri="{FF2B5EF4-FFF2-40B4-BE49-F238E27FC236}">
                <a16:creationId xmlns:a16="http://schemas.microsoft.com/office/drawing/2014/main" id="{F08AB626-CB87-D696-F684-E0F0A3D2F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DADEB-1D03-FB94-6694-B5423DDBD98C}"/>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30056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3D46-8190-FB33-37B1-696654AC87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619989-32CA-1E8B-EA5E-D75C07F20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D46B03-2DA9-20AB-363F-095CABA3DDBA}"/>
              </a:ext>
            </a:extLst>
          </p:cNvPr>
          <p:cNvSpPr>
            <a:spLocks noGrp="1"/>
          </p:cNvSpPr>
          <p:nvPr>
            <p:ph type="dt" sz="half" idx="10"/>
          </p:nvPr>
        </p:nvSpPr>
        <p:spPr/>
        <p:txBody>
          <a:bodyPr/>
          <a:lstStyle/>
          <a:p>
            <a:fld id="{4A1DC852-D0CA-447F-8979-6CA783C2364B}" type="datetimeFigureOut">
              <a:rPr lang="en-US" smtClean="0"/>
              <a:t>6/2/2023</a:t>
            </a:fld>
            <a:endParaRPr lang="en-US"/>
          </a:p>
        </p:txBody>
      </p:sp>
      <p:sp>
        <p:nvSpPr>
          <p:cNvPr id="5" name="Footer Placeholder 4">
            <a:extLst>
              <a:ext uri="{FF2B5EF4-FFF2-40B4-BE49-F238E27FC236}">
                <a16:creationId xmlns:a16="http://schemas.microsoft.com/office/drawing/2014/main" id="{9B24C1F5-B78F-0195-18D9-AEA3CF11D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3F6E5-1101-EE84-E850-0FBFB62DBF4D}"/>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253396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6050-CB3E-87E6-2330-F37B5DDBA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57F28-183B-25AB-D037-8B09E134E6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50DB1D-D5BA-5E00-BE0F-2B245213FF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E67275-7344-0AA9-23A0-2D58FD925C8C}"/>
              </a:ext>
            </a:extLst>
          </p:cNvPr>
          <p:cNvSpPr>
            <a:spLocks noGrp="1"/>
          </p:cNvSpPr>
          <p:nvPr>
            <p:ph type="dt" sz="half" idx="10"/>
          </p:nvPr>
        </p:nvSpPr>
        <p:spPr/>
        <p:txBody>
          <a:bodyPr/>
          <a:lstStyle/>
          <a:p>
            <a:fld id="{4A1DC852-D0CA-447F-8979-6CA783C2364B}" type="datetimeFigureOut">
              <a:rPr lang="en-US" smtClean="0"/>
              <a:t>6/2/2023</a:t>
            </a:fld>
            <a:endParaRPr lang="en-US"/>
          </a:p>
        </p:txBody>
      </p:sp>
      <p:sp>
        <p:nvSpPr>
          <p:cNvPr id="6" name="Footer Placeholder 5">
            <a:extLst>
              <a:ext uri="{FF2B5EF4-FFF2-40B4-BE49-F238E27FC236}">
                <a16:creationId xmlns:a16="http://schemas.microsoft.com/office/drawing/2014/main" id="{29398384-0C5F-1C31-8C2B-F7CC30938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29FEE-7025-C00F-1C43-4068B64EA52B}"/>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358491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3C3-757F-4B3A-35AB-885ECF3B68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4893D2-FF85-A736-8764-35C273034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4670C1-D957-6782-29EA-5A86139DF8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9A9AAC-FD3A-883C-2F1F-070CCDEDF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8445EE-AC83-7478-44D1-7266B708D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049F63-AE2A-59BD-2797-6173292E2134}"/>
              </a:ext>
            </a:extLst>
          </p:cNvPr>
          <p:cNvSpPr>
            <a:spLocks noGrp="1"/>
          </p:cNvSpPr>
          <p:nvPr>
            <p:ph type="dt" sz="half" idx="10"/>
          </p:nvPr>
        </p:nvSpPr>
        <p:spPr/>
        <p:txBody>
          <a:bodyPr/>
          <a:lstStyle/>
          <a:p>
            <a:fld id="{4A1DC852-D0CA-447F-8979-6CA783C2364B}" type="datetimeFigureOut">
              <a:rPr lang="en-US" smtClean="0"/>
              <a:t>6/2/2023</a:t>
            </a:fld>
            <a:endParaRPr lang="en-US"/>
          </a:p>
        </p:txBody>
      </p:sp>
      <p:sp>
        <p:nvSpPr>
          <p:cNvPr id="8" name="Footer Placeholder 7">
            <a:extLst>
              <a:ext uri="{FF2B5EF4-FFF2-40B4-BE49-F238E27FC236}">
                <a16:creationId xmlns:a16="http://schemas.microsoft.com/office/drawing/2014/main" id="{54144437-EF8F-9F7A-DA58-01CCCF07D3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5ED165-EE1C-50CA-AC27-7464CFCB224A}"/>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311281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25EF-A7A0-C37B-B773-AA2D14857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850C43-2135-6065-A1D3-4E6CEFB574DB}"/>
              </a:ext>
            </a:extLst>
          </p:cNvPr>
          <p:cNvSpPr>
            <a:spLocks noGrp="1"/>
          </p:cNvSpPr>
          <p:nvPr>
            <p:ph type="dt" sz="half" idx="10"/>
          </p:nvPr>
        </p:nvSpPr>
        <p:spPr/>
        <p:txBody>
          <a:bodyPr/>
          <a:lstStyle/>
          <a:p>
            <a:fld id="{4A1DC852-D0CA-447F-8979-6CA783C2364B}" type="datetimeFigureOut">
              <a:rPr lang="en-US" smtClean="0"/>
              <a:t>6/2/2023</a:t>
            </a:fld>
            <a:endParaRPr lang="en-US"/>
          </a:p>
        </p:txBody>
      </p:sp>
      <p:sp>
        <p:nvSpPr>
          <p:cNvPr id="4" name="Footer Placeholder 3">
            <a:extLst>
              <a:ext uri="{FF2B5EF4-FFF2-40B4-BE49-F238E27FC236}">
                <a16:creationId xmlns:a16="http://schemas.microsoft.com/office/drawing/2014/main" id="{258E0F58-9E0E-4436-D01D-F0A1B87FA8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FE1CEB-053F-7EB4-98FE-84D4A0394720}"/>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12365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F7FC8-305E-E0EF-2621-F87DC4C51A1A}"/>
              </a:ext>
            </a:extLst>
          </p:cNvPr>
          <p:cNvSpPr>
            <a:spLocks noGrp="1"/>
          </p:cNvSpPr>
          <p:nvPr>
            <p:ph type="dt" sz="half" idx="10"/>
          </p:nvPr>
        </p:nvSpPr>
        <p:spPr/>
        <p:txBody>
          <a:bodyPr/>
          <a:lstStyle/>
          <a:p>
            <a:fld id="{4A1DC852-D0CA-447F-8979-6CA783C2364B}" type="datetimeFigureOut">
              <a:rPr lang="en-US" smtClean="0"/>
              <a:t>6/2/2023</a:t>
            </a:fld>
            <a:endParaRPr lang="en-US"/>
          </a:p>
        </p:txBody>
      </p:sp>
      <p:sp>
        <p:nvSpPr>
          <p:cNvPr id="3" name="Footer Placeholder 2">
            <a:extLst>
              <a:ext uri="{FF2B5EF4-FFF2-40B4-BE49-F238E27FC236}">
                <a16:creationId xmlns:a16="http://schemas.microsoft.com/office/drawing/2014/main" id="{DE25EFE3-1C0C-D3EA-D09B-A57F20512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51FA70-7B32-6A5F-2172-65ABAE2AE752}"/>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68425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D90B-1E43-C75F-281D-1D565881B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CF426A-165E-B134-7B76-3D1F9E2F9A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B11CAD-3613-EC7D-8294-12F9CEF5F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C7899-FE33-15C7-E11C-054E03509952}"/>
              </a:ext>
            </a:extLst>
          </p:cNvPr>
          <p:cNvSpPr>
            <a:spLocks noGrp="1"/>
          </p:cNvSpPr>
          <p:nvPr>
            <p:ph type="dt" sz="half" idx="10"/>
          </p:nvPr>
        </p:nvSpPr>
        <p:spPr/>
        <p:txBody>
          <a:bodyPr/>
          <a:lstStyle/>
          <a:p>
            <a:fld id="{4A1DC852-D0CA-447F-8979-6CA783C2364B}" type="datetimeFigureOut">
              <a:rPr lang="en-US" smtClean="0"/>
              <a:t>6/2/2023</a:t>
            </a:fld>
            <a:endParaRPr lang="en-US"/>
          </a:p>
        </p:txBody>
      </p:sp>
      <p:sp>
        <p:nvSpPr>
          <p:cNvPr id="6" name="Footer Placeholder 5">
            <a:extLst>
              <a:ext uri="{FF2B5EF4-FFF2-40B4-BE49-F238E27FC236}">
                <a16:creationId xmlns:a16="http://schemas.microsoft.com/office/drawing/2014/main" id="{EA1785B7-9063-DBF6-FB3A-393C2BA3D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47C550-CB9C-58C6-3DE0-5128AEAE35CC}"/>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83544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3D4F-3B61-C227-D4A7-A0724110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1E0780-077A-DA87-70C0-39DDEED10C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493AE4-D088-FB3F-EBB6-FAED0C5F9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33DC5-939D-DFDB-7EBA-3B1B93A865E3}"/>
              </a:ext>
            </a:extLst>
          </p:cNvPr>
          <p:cNvSpPr>
            <a:spLocks noGrp="1"/>
          </p:cNvSpPr>
          <p:nvPr>
            <p:ph type="dt" sz="half" idx="10"/>
          </p:nvPr>
        </p:nvSpPr>
        <p:spPr/>
        <p:txBody>
          <a:bodyPr/>
          <a:lstStyle/>
          <a:p>
            <a:fld id="{4A1DC852-D0CA-447F-8979-6CA783C2364B}" type="datetimeFigureOut">
              <a:rPr lang="en-US" smtClean="0"/>
              <a:t>6/2/2023</a:t>
            </a:fld>
            <a:endParaRPr lang="en-US"/>
          </a:p>
        </p:txBody>
      </p:sp>
      <p:sp>
        <p:nvSpPr>
          <p:cNvPr id="6" name="Footer Placeholder 5">
            <a:extLst>
              <a:ext uri="{FF2B5EF4-FFF2-40B4-BE49-F238E27FC236}">
                <a16:creationId xmlns:a16="http://schemas.microsoft.com/office/drawing/2014/main" id="{CF2C2E05-19E7-902C-146F-1B4FB8D3A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BDDBE-225E-067C-788A-976D6E051B59}"/>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288967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tile tx="-444500" ty="-5715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4E12-8DC2-BB6E-FA3F-224F8E38B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2DCCBC-6C97-BB32-5617-502CE16A0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6AEE2-58B4-21D8-82FC-047D74461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DC852-D0CA-447F-8979-6CA783C2364B}" type="datetimeFigureOut">
              <a:rPr lang="en-US" smtClean="0"/>
              <a:t>6/2/2023</a:t>
            </a:fld>
            <a:endParaRPr lang="en-US"/>
          </a:p>
        </p:txBody>
      </p:sp>
      <p:sp>
        <p:nvSpPr>
          <p:cNvPr id="5" name="Footer Placeholder 4">
            <a:extLst>
              <a:ext uri="{FF2B5EF4-FFF2-40B4-BE49-F238E27FC236}">
                <a16:creationId xmlns:a16="http://schemas.microsoft.com/office/drawing/2014/main" id="{C933D53F-CE53-7345-773B-005E82F82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B14601-BAEE-6EE7-BB8B-E0F54A92D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AE1A9-EEE2-4A4C-BF25-462704E0872F}" type="slidenum">
              <a:rPr lang="en-US" smtClean="0"/>
              <a:t>‹#›</a:t>
            </a:fld>
            <a:endParaRPr lang="en-US"/>
          </a:p>
        </p:txBody>
      </p:sp>
    </p:spTree>
    <p:extLst>
      <p:ext uri="{BB962C8B-B14F-4D97-AF65-F5344CB8AC3E}">
        <p14:creationId xmlns:p14="http://schemas.microsoft.com/office/powerpoint/2010/main" val="145941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444500" ty="-5715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5A20-2BD3-E134-063D-AF11B3BB69B5}"/>
              </a:ext>
            </a:extLst>
          </p:cNvPr>
          <p:cNvSpPr>
            <a:spLocks noGrp="1"/>
          </p:cNvSpPr>
          <p:nvPr>
            <p:ph type="ctrTitle"/>
          </p:nvPr>
        </p:nvSpPr>
        <p:spPr/>
        <p:txBody>
          <a:bodyPr/>
          <a:lstStyle/>
          <a:p>
            <a:r>
              <a:rPr lang="en-US" b="1" dirty="0">
                <a:latin typeface="+mn-lt"/>
              </a:rPr>
              <a:t>COPY MONITOR FOR CONSULTANTS MODELS</a:t>
            </a:r>
          </a:p>
        </p:txBody>
      </p:sp>
      <p:sp>
        <p:nvSpPr>
          <p:cNvPr id="3" name="Subtitle 2">
            <a:extLst>
              <a:ext uri="{FF2B5EF4-FFF2-40B4-BE49-F238E27FC236}">
                <a16:creationId xmlns:a16="http://schemas.microsoft.com/office/drawing/2014/main" id="{DB166958-6467-9D36-1A4E-75D41FA413F3}"/>
              </a:ext>
            </a:extLst>
          </p:cNvPr>
          <p:cNvSpPr>
            <a:spLocks noGrp="1"/>
          </p:cNvSpPr>
          <p:nvPr>
            <p:ph type="subTitle" idx="1"/>
          </p:nvPr>
        </p:nvSpPr>
        <p:spPr/>
        <p:txBody>
          <a:bodyPr>
            <a:normAutofit/>
          </a:bodyPr>
          <a:lstStyle/>
          <a:p>
            <a:endParaRPr lang="en-US" dirty="0"/>
          </a:p>
          <a:p>
            <a:r>
              <a:rPr lang="en-US" dirty="0"/>
              <a:t>SHARING ELEMENTS BETWEEN DISCIPLINES</a:t>
            </a:r>
          </a:p>
        </p:txBody>
      </p:sp>
      <p:sp>
        <p:nvSpPr>
          <p:cNvPr id="4" name="Title 1">
            <a:extLst>
              <a:ext uri="{FF2B5EF4-FFF2-40B4-BE49-F238E27FC236}">
                <a16:creationId xmlns:a16="http://schemas.microsoft.com/office/drawing/2014/main" id="{ECC63F2E-B323-4685-DC9F-883083B3D38F}"/>
              </a:ext>
            </a:extLst>
          </p:cNvPr>
          <p:cNvSpPr txBox="1">
            <a:spLocks/>
          </p:cNvSpPr>
          <p:nvPr/>
        </p:nvSpPr>
        <p:spPr>
          <a:xfrm>
            <a:off x="1524000" y="238125"/>
            <a:ext cx="9033383" cy="11668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rgbClr val="808000"/>
                </a:solidFill>
                <a:latin typeface="Stencil Std" panose="04020904080802020404" pitchFamily="82" charset="0"/>
              </a:rPr>
              <a:t>REVIT University</a:t>
            </a:r>
          </a:p>
        </p:txBody>
      </p:sp>
      <p:sp>
        <p:nvSpPr>
          <p:cNvPr id="6" name="TextBox 5">
            <a:extLst>
              <a:ext uri="{FF2B5EF4-FFF2-40B4-BE49-F238E27FC236}">
                <a16:creationId xmlns:a16="http://schemas.microsoft.com/office/drawing/2014/main" id="{664DA060-F4D7-8963-4CD1-95EF315DB5B4}"/>
              </a:ext>
            </a:extLst>
          </p:cNvPr>
          <p:cNvSpPr txBox="1"/>
          <p:nvPr/>
        </p:nvSpPr>
        <p:spPr>
          <a:xfrm>
            <a:off x="4683854" y="4855129"/>
            <a:ext cx="2983684" cy="461665"/>
          </a:xfrm>
          <a:prstGeom prst="rect">
            <a:avLst/>
          </a:prstGeom>
          <a:noFill/>
        </p:spPr>
        <p:txBody>
          <a:bodyPr wrap="square" rtlCol="0">
            <a:spAutoFit/>
          </a:bodyPr>
          <a:lstStyle/>
          <a:p>
            <a:pPr algn="ctr"/>
            <a:r>
              <a:rPr lang="en-US" sz="1200" dirty="0"/>
              <a:t>ORB UNIVERSITY – MAY 24, 2023 </a:t>
            </a:r>
          </a:p>
          <a:p>
            <a:pPr algn="ctr"/>
            <a:r>
              <a:rPr lang="en-US" sz="1200" dirty="0"/>
              <a:t>PRESENTED BY Christian Quintero</a:t>
            </a:r>
          </a:p>
        </p:txBody>
      </p:sp>
    </p:spTree>
    <p:extLst>
      <p:ext uri="{BB962C8B-B14F-4D97-AF65-F5344CB8AC3E}">
        <p14:creationId xmlns:p14="http://schemas.microsoft.com/office/powerpoint/2010/main" val="270718341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Coordination Review</a:t>
            </a:r>
          </a:p>
        </p:txBody>
      </p:sp>
      <p:sp>
        <p:nvSpPr>
          <p:cNvPr id="3" name="Content Placeholder 2">
            <a:extLst>
              <a:ext uri="{FF2B5EF4-FFF2-40B4-BE49-F238E27FC236}">
                <a16:creationId xmlns:a16="http://schemas.microsoft.com/office/drawing/2014/main" id="{DCF4A22F-2BF3-01AA-C67D-F539E6C56CE5}"/>
              </a:ext>
            </a:extLst>
          </p:cNvPr>
          <p:cNvSpPr>
            <a:spLocks noGrp="1"/>
          </p:cNvSpPr>
          <p:nvPr>
            <p:ph idx="1"/>
          </p:nvPr>
        </p:nvSpPr>
        <p:spPr>
          <a:xfrm>
            <a:off x="647688" y="1666693"/>
            <a:ext cx="6400034" cy="2152697"/>
          </a:xfrm>
        </p:spPr>
        <p:txBody>
          <a:bodyPr>
            <a:noAutofit/>
          </a:bodyPr>
          <a:lstStyle/>
          <a:p>
            <a:pPr marR="0" indent="0">
              <a:spcBef>
                <a:spcPts val="0"/>
              </a:spcBef>
              <a:spcAft>
                <a:spcPts val="0"/>
              </a:spcAft>
              <a:buNone/>
            </a:pPr>
            <a:r>
              <a:rPr lang="en-US" sz="1800" dirty="0">
                <a:latin typeface="Calibri" panose="020F0502020204030204" pitchFamily="34" charset="0"/>
              </a:rPr>
              <a:t>When a monitored element is changed you will get a warning saying changes need to be resolved.</a:t>
            </a:r>
            <a:endParaRPr lang="en-US" sz="1800" dirty="0"/>
          </a:p>
        </p:txBody>
      </p:sp>
      <p:pic>
        <p:nvPicPr>
          <p:cNvPr id="13" name="Picture 12">
            <a:extLst>
              <a:ext uri="{FF2B5EF4-FFF2-40B4-BE49-F238E27FC236}">
                <a16:creationId xmlns:a16="http://schemas.microsoft.com/office/drawing/2014/main" id="{A5FF500B-8E7A-F61C-6F29-7BF5BBEF40AA}"/>
              </a:ext>
            </a:extLst>
          </p:cNvPr>
          <p:cNvPicPr>
            <a:picLocks noChangeAspect="1"/>
          </p:cNvPicPr>
          <p:nvPr/>
        </p:nvPicPr>
        <p:blipFill>
          <a:blip r:embed="rId2"/>
          <a:stretch>
            <a:fillRect/>
          </a:stretch>
        </p:blipFill>
        <p:spPr>
          <a:xfrm>
            <a:off x="5023698" y="2533651"/>
            <a:ext cx="4034578" cy="4016098"/>
          </a:xfrm>
          <a:prstGeom prst="rect">
            <a:avLst/>
          </a:prstGeom>
        </p:spPr>
      </p:pic>
    </p:spTree>
    <p:extLst>
      <p:ext uri="{BB962C8B-B14F-4D97-AF65-F5344CB8AC3E}">
        <p14:creationId xmlns:p14="http://schemas.microsoft.com/office/powerpoint/2010/main" val="21113760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Coordination Review</a:t>
            </a:r>
          </a:p>
        </p:txBody>
      </p:sp>
      <p:sp>
        <p:nvSpPr>
          <p:cNvPr id="3" name="Content Placeholder 2">
            <a:extLst>
              <a:ext uri="{FF2B5EF4-FFF2-40B4-BE49-F238E27FC236}">
                <a16:creationId xmlns:a16="http://schemas.microsoft.com/office/drawing/2014/main" id="{DCF4A22F-2BF3-01AA-C67D-F539E6C56CE5}"/>
              </a:ext>
            </a:extLst>
          </p:cNvPr>
          <p:cNvSpPr>
            <a:spLocks noGrp="1"/>
          </p:cNvSpPr>
          <p:nvPr>
            <p:ph idx="1"/>
          </p:nvPr>
        </p:nvSpPr>
        <p:spPr>
          <a:xfrm>
            <a:off x="647688" y="1666693"/>
            <a:ext cx="6400034" cy="2152697"/>
          </a:xfrm>
        </p:spPr>
        <p:txBody>
          <a:bodyPr>
            <a:noAutofit/>
          </a:bodyPr>
          <a:lstStyle/>
          <a:p>
            <a:pPr marR="0" indent="0">
              <a:spcBef>
                <a:spcPts val="0"/>
              </a:spcBef>
              <a:spcAft>
                <a:spcPts val="0"/>
              </a:spcAft>
              <a:buNone/>
            </a:pPr>
            <a:r>
              <a:rPr lang="en-US" sz="1800" dirty="0">
                <a:latin typeface="Calibri" panose="020F0502020204030204" pitchFamily="34" charset="0"/>
              </a:rPr>
              <a:t>If you missed the warning you can go to Coordination Review where all the changes made will be reflected. </a:t>
            </a:r>
            <a:endParaRPr lang="en-US" sz="1800" dirty="0"/>
          </a:p>
        </p:txBody>
      </p:sp>
      <p:pic>
        <p:nvPicPr>
          <p:cNvPr id="8" name="Picture 7">
            <a:extLst>
              <a:ext uri="{FF2B5EF4-FFF2-40B4-BE49-F238E27FC236}">
                <a16:creationId xmlns:a16="http://schemas.microsoft.com/office/drawing/2014/main" id="{0C71FE7E-4DE7-3448-B61B-6366FFE81618}"/>
              </a:ext>
            </a:extLst>
          </p:cNvPr>
          <p:cNvPicPr>
            <a:picLocks noChangeAspect="1"/>
          </p:cNvPicPr>
          <p:nvPr/>
        </p:nvPicPr>
        <p:blipFill>
          <a:blip r:embed="rId2"/>
          <a:stretch>
            <a:fillRect/>
          </a:stretch>
        </p:blipFill>
        <p:spPr>
          <a:xfrm>
            <a:off x="2736601" y="2806853"/>
            <a:ext cx="8211696" cy="1524213"/>
          </a:xfrm>
          <a:prstGeom prst="rect">
            <a:avLst/>
          </a:prstGeom>
        </p:spPr>
      </p:pic>
      <p:sp>
        <p:nvSpPr>
          <p:cNvPr id="9" name="Arrow: Right 8">
            <a:extLst>
              <a:ext uri="{FF2B5EF4-FFF2-40B4-BE49-F238E27FC236}">
                <a16:creationId xmlns:a16="http://schemas.microsoft.com/office/drawing/2014/main" id="{9B79F860-D340-88C0-98D5-47CE3030F768}"/>
              </a:ext>
            </a:extLst>
          </p:cNvPr>
          <p:cNvSpPr/>
          <p:nvPr/>
        </p:nvSpPr>
        <p:spPr>
          <a:xfrm rot="16200000">
            <a:off x="7564071" y="3974894"/>
            <a:ext cx="656147" cy="575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Right 16">
            <a:extLst>
              <a:ext uri="{FF2B5EF4-FFF2-40B4-BE49-F238E27FC236}">
                <a16:creationId xmlns:a16="http://schemas.microsoft.com/office/drawing/2014/main" id="{E215D9DF-BDAC-8E3A-C214-34DE7E3B597C}"/>
              </a:ext>
            </a:extLst>
          </p:cNvPr>
          <p:cNvSpPr/>
          <p:nvPr/>
        </p:nvSpPr>
        <p:spPr>
          <a:xfrm rot="10800000">
            <a:off x="5896947" y="6046237"/>
            <a:ext cx="794657" cy="578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0304B4A-E4C1-F27B-463C-0496234ABDE5}"/>
              </a:ext>
            </a:extLst>
          </p:cNvPr>
          <p:cNvSpPr txBox="1"/>
          <p:nvPr/>
        </p:nvSpPr>
        <p:spPr>
          <a:xfrm>
            <a:off x="6842449" y="5292546"/>
            <a:ext cx="3002902" cy="1200329"/>
          </a:xfrm>
          <a:prstGeom prst="rect">
            <a:avLst/>
          </a:prstGeom>
          <a:noFill/>
        </p:spPr>
        <p:txBody>
          <a:bodyPr wrap="square" rtlCol="0">
            <a:spAutoFit/>
          </a:bodyPr>
          <a:lstStyle/>
          <a:p>
            <a:r>
              <a:rPr lang="en-US" dirty="0"/>
              <a:t>Select Link : This function will let you pick from what model you are going to Copy or Monitor an element from</a:t>
            </a:r>
          </a:p>
        </p:txBody>
      </p:sp>
      <p:pic>
        <p:nvPicPr>
          <p:cNvPr id="5" name="Picture 4">
            <a:extLst>
              <a:ext uri="{FF2B5EF4-FFF2-40B4-BE49-F238E27FC236}">
                <a16:creationId xmlns:a16="http://schemas.microsoft.com/office/drawing/2014/main" id="{487804AD-537D-7734-D24C-59222AB122B7}"/>
              </a:ext>
            </a:extLst>
          </p:cNvPr>
          <p:cNvPicPr>
            <a:picLocks noChangeAspect="1"/>
          </p:cNvPicPr>
          <p:nvPr/>
        </p:nvPicPr>
        <p:blipFill>
          <a:blip r:embed="rId3"/>
          <a:stretch>
            <a:fillRect/>
          </a:stretch>
        </p:blipFill>
        <p:spPr>
          <a:xfrm>
            <a:off x="4296523" y="5043365"/>
            <a:ext cx="1600423" cy="1581371"/>
          </a:xfrm>
          <a:prstGeom prst="rect">
            <a:avLst/>
          </a:prstGeom>
        </p:spPr>
      </p:pic>
      <p:sp>
        <p:nvSpPr>
          <p:cNvPr id="4" name="Arrow: Right 3">
            <a:extLst>
              <a:ext uri="{FF2B5EF4-FFF2-40B4-BE49-F238E27FC236}">
                <a16:creationId xmlns:a16="http://schemas.microsoft.com/office/drawing/2014/main" id="{CF231E15-65B4-43CC-1353-0F239B0CE8AF}"/>
              </a:ext>
            </a:extLst>
          </p:cNvPr>
          <p:cNvSpPr/>
          <p:nvPr/>
        </p:nvSpPr>
        <p:spPr>
          <a:xfrm rot="5400000">
            <a:off x="5334000" y="2552700"/>
            <a:ext cx="428625" cy="439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0210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p:bldP spid="4" grpId="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Coordination Review</a:t>
            </a:r>
          </a:p>
        </p:txBody>
      </p:sp>
      <p:sp>
        <p:nvSpPr>
          <p:cNvPr id="3" name="Content Placeholder 2">
            <a:extLst>
              <a:ext uri="{FF2B5EF4-FFF2-40B4-BE49-F238E27FC236}">
                <a16:creationId xmlns:a16="http://schemas.microsoft.com/office/drawing/2014/main" id="{DCF4A22F-2BF3-01AA-C67D-F539E6C56CE5}"/>
              </a:ext>
            </a:extLst>
          </p:cNvPr>
          <p:cNvSpPr>
            <a:spLocks noGrp="1"/>
          </p:cNvSpPr>
          <p:nvPr>
            <p:ph idx="1"/>
          </p:nvPr>
        </p:nvSpPr>
        <p:spPr>
          <a:xfrm>
            <a:off x="647688" y="1666693"/>
            <a:ext cx="4543437" cy="2152697"/>
          </a:xfrm>
        </p:spPr>
        <p:txBody>
          <a:bodyPr>
            <a:noAutofit/>
          </a:bodyPr>
          <a:lstStyle/>
          <a:p>
            <a:pPr marR="0" indent="0">
              <a:spcBef>
                <a:spcPts val="0"/>
              </a:spcBef>
              <a:spcAft>
                <a:spcPts val="0"/>
              </a:spcAft>
              <a:buNone/>
            </a:pPr>
            <a:r>
              <a:rPr lang="en-US" sz="1800" dirty="0">
                <a:latin typeface="Calibri" panose="020F0502020204030204" pitchFamily="34" charset="0"/>
              </a:rPr>
              <a:t>Coordination Review is where all changes to monitored elements are reflected. You will get the option to Do Nothing, Accept or Denny changes. When accepted copied elements will automatically get modified to match the element its being monitored against.</a:t>
            </a:r>
            <a:endParaRPr lang="en-US" sz="1800" dirty="0"/>
          </a:p>
        </p:txBody>
      </p:sp>
      <p:pic>
        <p:nvPicPr>
          <p:cNvPr id="10" name="Picture 9">
            <a:extLst>
              <a:ext uri="{FF2B5EF4-FFF2-40B4-BE49-F238E27FC236}">
                <a16:creationId xmlns:a16="http://schemas.microsoft.com/office/drawing/2014/main" id="{5673FE23-2D41-85E2-2503-8C7F1C207681}"/>
              </a:ext>
            </a:extLst>
          </p:cNvPr>
          <p:cNvPicPr>
            <a:picLocks noChangeAspect="1"/>
          </p:cNvPicPr>
          <p:nvPr/>
        </p:nvPicPr>
        <p:blipFill>
          <a:blip r:embed="rId2"/>
          <a:stretch>
            <a:fillRect/>
          </a:stretch>
        </p:blipFill>
        <p:spPr>
          <a:xfrm>
            <a:off x="5191125" y="1666693"/>
            <a:ext cx="5740460" cy="4934132"/>
          </a:xfrm>
          <a:prstGeom prst="rect">
            <a:avLst/>
          </a:prstGeom>
        </p:spPr>
      </p:pic>
      <p:sp>
        <p:nvSpPr>
          <p:cNvPr id="4" name="Arrow: Down 3">
            <a:extLst>
              <a:ext uri="{FF2B5EF4-FFF2-40B4-BE49-F238E27FC236}">
                <a16:creationId xmlns:a16="http://schemas.microsoft.com/office/drawing/2014/main" id="{F462205F-90CD-52B8-C710-8E5E08D2417D}"/>
              </a:ext>
            </a:extLst>
          </p:cNvPr>
          <p:cNvSpPr/>
          <p:nvPr/>
        </p:nvSpPr>
        <p:spPr>
          <a:xfrm>
            <a:off x="6105525" y="1352550"/>
            <a:ext cx="514350" cy="628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3FE7DF86-6BC2-2B6A-0AC2-FC8D7DACCEA1}"/>
              </a:ext>
            </a:extLst>
          </p:cNvPr>
          <p:cNvSpPr/>
          <p:nvPr/>
        </p:nvSpPr>
        <p:spPr>
          <a:xfrm>
            <a:off x="8486775" y="2314576"/>
            <a:ext cx="504825" cy="5919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63203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4" grpId="1"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Coordination Review</a:t>
            </a:r>
          </a:p>
        </p:txBody>
      </p:sp>
      <p:pic>
        <p:nvPicPr>
          <p:cNvPr id="9" name="Picture 8">
            <a:extLst>
              <a:ext uri="{FF2B5EF4-FFF2-40B4-BE49-F238E27FC236}">
                <a16:creationId xmlns:a16="http://schemas.microsoft.com/office/drawing/2014/main" id="{AD26978C-2BAB-66F5-1CA4-AF775257B1A1}"/>
              </a:ext>
            </a:extLst>
          </p:cNvPr>
          <p:cNvPicPr>
            <a:picLocks noChangeAspect="1"/>
          </p:cNvPicPr>
          <p:nvPr/>
        </p:nvPicPr>
        <p:blipFill>
          <a:blip r:embed="rId2"/>
          <a:stretch>
            <a:fillRect/>
          </a:stretch>
        </p:blipFill>
        <p:spPr>
          <a:xfrm>
            <a:off x="2247363" y="1866682"/>
            <a:ext cx="7697274" cy="1562318"/>
          </a:xfrm>
          <a:prstGeom prst="rect">
            <a:avLst/>
          </a:prstGeom>
        </p:spPr>
      </p:pic>
      <p:grpSp>
        <p:nvGrpSpPr>
          <p:cNvPr id="28" name="Group 27">
            <a:extLst>
              <a:ext uri="{FF2B5EF4-FFF2-40B4-BE49-F238E27FC236}">
                <a16:creationId xmlns:a16="http://schemas.microsoft.com/office/drawing/2014/main" id="{D8332DD2-D087-4A89-23A5-44AD4D1B3E42}"/>
              </a:ext>
            </a:extLst>
          </p:cNvPr>
          <p:cNvGrpSpPr/>
          <p:nvPr/>
        </p:nvGrpSpPr>
        <p:grpSpPr>
          <a:xfrm>
            <a:off x="904875" y="2139434"/>
            <a:ext cx="1466850" cy="369332"/>
            <a:chOff x="904875" y="2139434"/>
            <a:chExt cx="1466850" cy="369332"/>
          </a:xfrm>
        </p:grpSpPr>
        <p:cxnSp>
          <p:nvCxnSpPr>
            <p:cNvPr id="14" name="Straight Arrow Connector 13">
              <a:extLst>
                <a:ext uri="{FF2B5EF4-FFF2-40B4-BE49-F238E27FC236}">
                  <a16:creationId xmlns:a16="http://schemas.microsoft.com/office/drawing/2014/main" id="{5CDE3F8B-78DA-773F-2C9C-F0C22A07489D}"/>
                </a:ext>
              </a:extLst>
            </p:cNvPr>
            <p:cNvCxnSpPr>
              <a:cxnSpLocks/>
            </p:cNvCxnSpPr>
            <p:nvPr/>
          </p:nvCxnSpPr>
          <p:spPr>
            <a:xfrm>
              <a:off x="1876425" y="2324100"/>
              <a:ext cx="49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8905F2E-F1E4-EBF9-C6BE-F31B43F7D587}"/>
                </a:ext>
              </a:extLst>
            </p:cNvPr>
            <p:cNvSpPr txBox="1"/>
            <p:nvPr/>
          </p:nvSpPr>
          <p:spPr>
            <a:xfrm>
              <a:off x="904875" y="2139434"/>
              <a:ext cx="1219200" cy="369332"/>
            </a:xfrm>
            <a:prstGeom prst="rect">
              <a:avLst/>
            </a:prstGeom>
            <a:noFill/>
          </p:spPr>
          <p:txBody>
            <a:bodyPr wrap="square" rtlCol="0">
              <a:spAutoFit/>
            </a:bodyPr>
            <a:lstStyle/>
            <a:p>
              <a:r>
                <a:rPr lang="en-US" dirty="0"/>
                <a:t>Category</a:t>
              </a:r>
            </a:p>
          </p:txBody>
        </p:sp>
      </p:grpSp>
      <p:grpSp>
        <p:nvGrpSpPr>
          <p:cNvPr id="29" name="Group 28">
            <a:extLst>
              <a:ext uri="{FF2B5EF4-FFF2-40B4-BE49-F238E27FC236}">
                <a16:creationId xmlns:a16="http://schemas.microsoft.com/office/drawing/2014/main" id="{A2784083-D8AB-3D5E-C702-3893D3D976C1}"/>
              </a:ext>
            </a:extLst>
          </p:cNvPr>
          <p:cNvGrpSpPr/>
          <p:nvPr/>
        </p:nvGrpSpPr>
        <p:grpSpPr>
          <a:xfrm>
            <a:off x="904875" y="2508766"/>
            <a:ext cx="1647825" cy="691634"/>
            <a:chOff x="904875" y="2508766"/>
            <a:chExt cx="1647825" cy="691634"/>
          </a:xfrm>
        </p:grpSpPr>
        <p:cxnSp>
          <p:nvCxnSpPr>
            <p:cNvPr id="21" name="Connector: Elbow 20">
              <a:extLst>
                <a:ext uri="{FF2B5EF4-FFF2-40B4-BE49-F238E27FC236}">
                  <a16:creationId xmlns:a16="http://schemas.microsoft.com/office/drawing/2014/main" id="{1390E8F3-25FE-ABB4-4F65-CCD27BBF6EBD}"/>
                </a:ext>
              </a:extLst>
            </p:cNvPr>
            <p:cNvCxnSpPr>
              <a:cxnSpLocks/>
            </p:cNvCxnSpPr>
            <p:nvPr/>
          </p:nvCxnSpPr>
          <p:spPr>
            <a:xfrm flipV="1">
              <a:off x="1876425" y="2508766"/>
              <a:ext cx="676275" cy="3487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80B17E1-140E-7D10-6166-4F9BC60A91C5}"/>
                </a:ext>
              </a:extLst>
            </p:cNvPr>
            <p:cNvCxnSpPr/>
            <p:nvPr/>
          </p:nvCxnSpPr>
          <p:spPr>
            <a:xfrm>
              <a:off x="1876425" y="2857500"/>
              <a:ext cx="676275" cy="342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06BE475-22EC-5471-B586-2A0C91845E1D}"/>
                </a:ext>
              </a:extLst>
            </p:cNvPr>
            <p:cNvSpPr txBox="1"/>
            <p:nvPr/>
          </p:nvSpPr>
          <p:spPr>
            <a:xfrm>
              <a:off x="904875" y="2628900"/>
              <a:ext cx="1219200" cy="369332"/>
            </a:xfrm>
            <a:prstGeom prst="rect">
              <a:avLst/>
            </a:prstGeom>
            <a:noFill/>
          </p:spPr>
          <p:txBody>
            <a:bodyPr wrap="square" rtlCol="0">
              <a:spAutoFit/>
            </a:bodyPr>
            <a:lstStyle/>
            <a:p>
              <a:r>
                <a:rPr lang="en-US" dirty="0"/>
                <a:t>Changes</a:t>
              </a:r>
            </a:p>
          </p:txBody>
        </p:sp>
      </p:grpSp>
      <p:pic>
        <p:nvPicPr>
          <p:cNvPr id="31" name="Picture 30">
            <a:extLst>
              <a:ext uri="{FF2B5EF4-FFF2-40B4-BE49-F238E27FC236}">
                <a16:creationId xmlns:a16="http://schemas.microsoft.com/office/drawing/2014/main" id="{8F75F25D-C580-A6D0-FD99-32B85A898A1D}"/>
              </a:ext>
            </a:extLst>
          </p:cNvPr>
          <p:cNvPicPr>
            <a:picLocks noChangeAspect="1"/>
          </p:cNvPicPr>
          <p:nvPr/>
        </p:nvPicPr>
        <p:blipFill>
          <a:blip r:embed="rId3"/>
          <a:stretch>
            <a:fillRect/>
          </a:stretch>
        </p:blipFill>
        <p:spPr>
          <a:xfrm>
            <a:off x="7701754" y="3262273"/>
            <a:ext cx="2305372" cy="562053"/>
          </a:xfrm>
          <a:prstGeom prst="rect">
            <a:avLst/>
          </a:prstGeom>
        </p:spPr>
      </p:pic>
    </p:spTree>
    <p:extLst>
      <p:ext uri="{BB962C8B-B14F-4D97-AF65-F5344CB8AC3E}">
        <p14:creationId xmlns:p14="http://schemas.microsoft.com/office/powerpoint/2010/main" val="29333702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COPY / MONITOR</a:t>
            </a:r>
          </a:p>
        </p:txBody>
      </p:sp>
      <p:sp>
        <p:nvSpPr>
          <p:cNvPr id="3" name="Content Placeholder 2">
            <a:extLst>
              <a:ext uri="{FF2B5EF4-FFF2-40B4-BE49-F238E27FC236}">
                <a16:creationId xmlns:a16="http://schemas.microsoft.com/office/drawing/2014/main" id="{DCF4A22F-2BF3-01AA-C67D-F539E6C56CE5}"/>
              </a:ext>
            </a:extLst>
          </p:cNvPr>
          <p:cNvSpPr>
            <a:spLocks noGrp="1"/>
          </p:cNvSpPr>
          <p:nvPr>
            <p:ph idx="1"/>
          </p:nvPr>
        </p:nvSpPr>
        <p:spPr>
          <a:xfrm>
            <a:off x="647688" y="1666693"/>
            <a:ext cx="6400034" cy="2152697"/>
          </a:xfrm>
        </p:spPr>
        <p:txBody>
          <a:bodyPr>
            <a:noAutofit/>
          </a:bodyPr>
          <a:lstStyle/>
          <a:p>
            <a:pPr marR="0" indent="0">
              <a:spcBef>
                <a:spcPts val="0"/>
              </a:spcBef>
              <a:spcAft>
                <a:spcPts val="0"/>
              </a:spcAft>
              <a:buNone/>
            </a:pPr>
            <a:r>
              <a:rPr lang="en-US" sz="1800" dirty="0">
                <a:latin typeface="Calibri" panose="020F0502020204030204" pitchFamily="34" charset="0"/>
              </a:rPr>
              <a:t>Copy/Monitor is a function in Revit that’s geared towards coordinating elements between disciplines. </a:t>
            </a:r>
            <a:endParaRPr lang="en-US" sz="1800" dirty="0"/>
          </a:p>
        </p:txBody>
      </p:sp>
      <p:pic>
        <p:nvPicPr>
          <p:cNvPr id="8" name="Picture 7">
            <a:extLst>
              <a:ext uri="{FF2B5EF4-FFF2-40B4-BE49-F238E27FC236}">
                <a16:creationId xmlns:a16="http://schemas.microsoft.com/office/drawing/2014/main" id="{0C71FE7E-4DE7-3448-B61B-6366FFE81618}"/>
              </a:ext>
            </a:extLst>
          </p:cNvPr>
          <p:cNvPicPr>
            <a:picLocks noChangeAspect="1"/>
          </p:cNvPicPr>
          <p:nvPr/>
        </p:nvPicPr>
        <p:blipFill>
          <a:blip r:embed="rId2"/>
          <a:stretch>
            <a:fillRect/>
          </a:stretch>
        </p:blipFill>
        <p:spPr>
          <a:xfrm>
            <a:off x="2736601" y="2806853"/>
            <a:ext cx="8211696" cy="1524213"/>
          </a:xfrm>
          <a:prstGeom prst="rect">
            <a:avLst/>
          </a:prstGeom>
        </p:spPr>
      </p:pic>
      <p:sp>
        <p:nvSpPr>
          <p:cNvPr id="9" name="Arrow: Right 8">
            <a:extLst>
              <a:ext uri="{FF2B5EF4-FFF2-40B4-BE49-F238E27FC236}">
                <a16:creationId xmlns:a16="http://schemas.microsoft.com/office/drawing/2014/main" id="{9B79F860-D340-88C0-98D5-47CE3030F768}"/>
              </a:ext>
            </a:extLst>
          </p:cNvPr>
          <p:cNvSpPr/>
          <p:nvPr/>
        </p:nvSpPr>
        <p:spPr>
          <a:xfrm rot="16200000">
            <a:off x="6802070" y="3974894"/>
            <a:ext cx="656147" cy="575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31EE025-1D68-BEBE-110E-870BED17CBA8}"/>
              </a:ext>
            </a:extLst>
          </p:cNvPr>
          <p:cNvPicPr>
            <a:picLocks noChangeAspect="1"/>
          </p:cNvPicPr>
          <p:nvPr/>
        </p:nvPicPr>
        <p:blipFill>
          <a:blip r:embed="rId3"/>
          <a:stretch>
            <a:fillRect/>
          </a:stretch>
        </p:blipFill>
        <p:spPr>
          <a:xfrm>
            <a:off x="4578316" y="4746278"/>
            <a:ext cx="1834924" cy="1951798"/>
          </a:xfrm>
          <a:prstGeom prst="rect">
            <a:avLst/>
          </a:prstGeom>
        </p:spPr>
      </p:pic>
      <p:sp>
        <p:nvSpPr>
          <p:cNvPr id="17" name="Arrow: Right 16">
            <a:extLst>
              <a:ext uri="{FF2B5EF4-FFF2-40B4-BE49-F238E27FC236}">
                <a16:creationId xmlns:a16="http://schemas.microsoft.com/office/drawing/2014/main" id="{E215D9DF-BDAC-8E3A-C214-34DE7E3B597C}"/>
              </a:ext>
            </a:extLst>
          </p:cNvPr>
          <p:cNvSpPr/>
          <p:nvPr/>
        </p:nvSpPr>
        <p:spPr>
          <a:xfrm rot="10800000">
            <a:off x="5896947" y="6046237"/>
            <a:ext cx="794657" cy="578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0304B4A-E4C1-F27B-463C-0496234ABDE5}"/>
              </a:ext>
            </a:extLst>
          </p:cNvPr>
          <p:cNvSpPr txBox="1"/>
          <p:nvPr/>
        </p:nvSpPr>
        <p:spPr>
          <a:xfrm>
            <a:off x="6842449" y="5292546"/>
            <a:ext cx="3002902" cy="1200329"/>
          </a:xfrm>
          <a:prstGeom prst="rect">
            <a:avLst/>
          </a:prstGeom>
          <a:noFill/>
        </p:spPr>
        <p:txBody>
          <a:bodyPr wrap="square" rtlCol="0">
            <a:spAutoFit/>
          </a:bodyPr>
          <a:lstStyle/>
          <a:p>
            <a:r>
              <a:rPr lang="en-US" dirty="0"/>
              <a:t>Select Link : This function will let you pick from what model you are going to Copy or Monitor an element from</a:t>
            </a:r>
          </a:p>
        </p:txBody>
      </p:sp>
      <p:sp>
        <p:nvSpPr>
          <p:cNvPr id="19" name="Arrow: Right 18">
            <a:extLst>
              <a:ext uri="{FF2B5EF4-FFF2-40B4-BE49-F238E27FC236}">
                <a16:creationId xmlns:a16="http://schemas.microsoft.com/office/drawing/2014/main" id="{E7093446-6E1F-3A21-789D-D76FF2E02948}"/>
              </a:ext>
            </a:extLst>
          </p:cNvPr>
          <p:cNvSpPr/>
          <p:nvPr/>
        </p:nvSpPr>
        <p:spPr>
          <a:xfrm rot="5400000">
            <a:off x="5334000" y="2552700"/>
            <a:ext cx="428625" cy="439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2149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19"/>
                                        </p:tgtEl>
                                      </p:cBhvr>
                                    </p:animEffect>
                                    <p:set>
                                      <p:cBhvr>
                                        <p:cTn id="14" dur="1" fill="hold">
                                          <p:stCondLst>
                                            <p:cond delay="499"/>
                                          </p:stCondLst>
                                        </p:cTn>
                                        <p:tgtEl>
                                          <p:spTgt spid="1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COPY / MONITOR – SELECT LINK</a:t>
            </a:r>
          </a:p>
        </p:txBody>
      </p:sp>
      <p:sp>
        <p:nvSpPr>
          <p:cNvPr id="3" name="Content Placeholder 2">
            <a:extLst>
              <a:ext uri="{FF2B5EF4-FFF2-40B4-BE49-F238E27FC236}">
                <a16:creationId xmlns:a16="http://schemas.microsoft.com/office/drawing/2014/main" id="{DCF4A22F-2BF3-01AA-C67D-F539E6C56CE5}"/>
              </a:ext>
            </a:extLst>
          </p:cNvPr>
          <p:cNvSpPr>
            <a:spLocks noGrp="1"/>
          </p:cNvSpPr>
          <p:nvPr>
            <p:ph idx="1"/>
          </p:nvPr>
        </p:nvSpPr>
        <p:spPr>
          <a:xfrm>
            <a:off x="647688" y="1666693"/>
            <a:ext cx="6400034" cy="2152697"/>
          </a:xfrm>
        </p:spPr>
        <p:txBody>
          <a:bodyPr>
            <a:noAutofit/>
          </a:bodyPr>
          <a:lstStyle/>
          <a:p>
            <a:pPr marR="0" indent="0">
              <a:spcBef>
                <a:spcPts val="0"/>
              </a:spcBef>
              <a:spcAft>
                <a:spcPts val="0"/>
              </a:spcAft>
              <a:buNone/>
            </a:pPr>
            <a:r>
              <a:rPr lang="en-US" sz="1800" dirty="0">
                <a:latin typeface="Calibri" panose="020F0502020204030204" pitchFamily="34" charset="0"/>
              </a:rPr>
              <a:t>Once </a:t>
            </a:r>
            <a:r>
              <a:rPr lang="en-US" sz="1800" b="1" dirty="0">
                <a:latin typeface="Calibri" panose="020F0502020204030204" pitchFamily="34" charset="0"/>
              </a:rPr>
              <a:t>Select link </a:t>
            </a:r>
            <a:r>
              <a:rPr lang="en-US" sz="1800" dirty="0">
                <a:latin typeface="Calibri" panose="020F0502020204030204" pitchFamily="34" charset="0"/>
              </a:rPr>
              <a:t>is engaged it will let you pick any of the </a:t>
            </a:r>
            <a:r>
              <a:rPr lang="en-US" sz="1800" dirty="0" err="1">
                <a:latin typeface="Calibri" panose="020F0502020204030204" pitchFamily="34" charset="0"/>
              </a:rPr>
              <a:t>RVT_links</a:t>
            </a:r>
            <a:r>
              <a:rPr lang="en-US" sz="1800" dirty="0">
                <a:latin typeface="Calibri" panose="020F0502020204030204" pitchFamily="34" charset="0"/>
              </a:rPr>
              <a:t> within the project to interact with. At this point click on the consultant file.</a:t>
            </a:r>
            <a:endParaRPr lang="en-US" sz="1800" dirty="0"/>
          </a:p>
        </p:txBody>
      </p:sp>
      <p:pic>
        <p:nvPicPr>
          <p:cNvPr id="5" name="Picture 4">
            <a:extLst>
              <a:ext uri="{FF2B5EF4-FFF2-40B4-BE49-F238E27FC236}">
                <a16:creationId xmlns:a16="http://schemas.microsoft.com/office/drawing/2014/main" id="{CA0050A3-E5C9-3F3D-31C8-1308F2150E35}"/>
              </a:ext>
            </a:extLst>
          </p:cNvPr>
          <p:cNvPicPr>
            <a:picLocks noChangeAspect="1"/>
          </p:cNvPicPr>
          <p:nvPr/>
        </p:nvPicPr>
        <p:blipFill>
          <a:blip r:embed="rId2"/>
          <a:stretch>
            <a:fillRect/>
          </a:stretch>
        </p:blipFill>
        <p:spPr>
          <a:xfrm>
            <a:off x="3582353" y="2709762"/>
            <a:ext cx="4448796" cy="1438476"/>
          </a:xfrm>
          <a:prstGeom prst="rect">
            <a:avLst/>
          </a:prstGeom>
        </p:spPr>
      </p:pic>
      <p:sp>
        <p:nvSpPr>
          <p:cNvPr id="13" name="Arrow: Down 12">
            <a:extLst>
              <a:ext uri="{FF2B5EF4-FFF2-40B4-BE49-F238E27FC236}">
                <a16:creationId xmlns:a16="http://schemas.microsoft.com/office/drawing/2014/main" id="{C6D85CEB-8B04-08EA-E91A-9D416769F78D}"/>
              </a:ext>
            </a:extLst>
          </p:cNvPr>
          <p:cNvSpPr/>
          <p:nvPr/>
        </p:nvSpPr>
        <p:spPr>
          <a:xfrm rot="10800000">
            <a:off x="4942414" y="3501703"/>
            <a:ext cx="503853" cy="886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AD93B87-26F5-65F7-6243-06CCDE2F14C9}"/>
              </a:ext>
            </a:extLst>
          </p:cNvPr>
          <p:cNvSpPr txBox="1"/>
          <p:nvPr/>
        </p:nvSpPr>
        <p:spPr>
          <a:xfrm>
            <a:off x="5085184" y="4609322"/>
            <a:ext cx="3760236" cy="1754326"/>
          </a:xfrm>
          <a:prstGeom prst="rect">
            <a:avLst/>
          </a:prstGeom>
          <a:noFill/>
        </p:spPr>
        <p:txBody>
          <a:bodyPr wrap="square" rtlCol="0">
            <a:spAutoFit/>
          </a:bodyPr>
          <a:lstStyle/>
          <a:p>
            <a:r>
              <a:rPr lang="en-US" b="1" dirty="0"/>
              <a:t>Monitor</a:t>
            </a:r>
            <a:r>
              <a:rPr lang="en-US" dirty="0"/>
              <a:t> will create a link between elements that will let you know if any parameter has changed on the “Monitored” Item. </a:t>
            </a:r>
            <a:r>
              <a:rPr lang="en-US" dirty="0">
                <a:solidFill>
                  <a:srgbClr val="C00000"/>
                </a:solidFill>
              </a:rPr>
              <a:t>This can anything from length, position or even parameter values.</a:t>
            </a:r>
          </a:p>
        </p:txBody>
      </p:sp>
    </p:spTree>
    <p:extLst>
      <p:ext uri="{BB962C8B-B14F-4D97-AF65-F5344CB8AC3E}">
        <p14:creationId xmlns:p14="http://schemas.microsoft.com/office/powerpoint/2010/main" val="35366962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COPY / MONITOR – SELECT LINK</a:t>
            </a:r>
          </a:p>
        </p:txBody>
      </p:sp>
      <p:sp>
        <p:nvSpPr>
          <p:cNvPr id="3" name="Content Placeholder 2">
            <a:extLst>
              <a:ext uri="{FF2B5EF4-FFF2-40B4-BE49-F238E27FC236}">
                <a16:creationId xmlns:a16="http://schemas.microsoft.com/office/drawing/2014/main" id="{DCF4A22F-2BF3-01AA-C67D-F539E6C56CE5}"/>
              </a:ext>
            </a:extLst>
          </p:cNvPr>
          <p:cNvSpPr>
            <a:spLocks noGrp="1"/>
          </p:cNvSpPr>
          <p:nvPr>
            <p:ph idx="1"/>
          </p:nvPr>
        </p:nvSpPr>
        <p:spPr>
          <a:xfrm>
            <a:off x="647688" y="1666693"/>
            <a:ext cx="6400034" cy="2152697"/>
          </a:xfrm>
        </p:spPr>
        <p:txBody>
          <a:bodyPr>
            <a:noAutofit/>
          </a:bodyPr>
          <a:lstStyle/>
          <a:p>
            <a:pPr marR="0" indent="0">
              <a:spcBef>
                <a:spcPts val="0"/>
              </a:spcBef>
              <a:spcAft>
                <a:spcPts val="0"/>
              </a:spcAft>
              <a:buNone/>
            </a:pPr>
            <a:r>
              <a:rPr lang="en-US" sz="1800" dirty="0">
                <a:latin typeface="Calibri" panose="020F0502020204030204" pitchFamily="34" charset="0"/>
              </a:rPr>
              <a:t>Monitored Elements will have an icon indicating that its being affected by this function.</a:t>
            </a:r>
            <a:endParaRPr lang="en-US" sz="1800" dirty="0"/>
          </a:p>
        </p:txBody>
      </p:sp>
      <p:pic>
        <p:nvPicPr>
          <p:cNvPr id="8" name="Picture 7">
            <a:extLst>
              <a:ext uri="{FF2B5EF4-FFF2-40B4-BE49-F238E27FC236}">
                <a16:creationId xmlns:a16="http://schemas.microsoft.com/office/drawing/2014/main" id="{EA81D253-7BCF-E02A-67B3-AC48EF6807A8}"/>
              </a:ext>
            </a:extLst>
          </p:cNvPr>
          <p:cNvPicPr>
            <a:picLocks noChangeAspect="1"/>
          </p:cNvPicPr>
          <p:nvPr/>
        </p:nvPicPr>
        <p:blipFill>
          <a:blip r:embed="rId2"/>
          <a:stretch>
            <a:fillRect/>
          </a:stretch>
        </p:blipFill>
        <p:spPr>
          <a:xfrm>
            <a:off x="3655234" y="2276511"/>
            <a:ext cx="4426632" cy="2670259"/>
          </a:xfrm>
          <a:prstGeom prst="rect">
            <a:avLst/>
          </a:prstGeom>
        </p:spPr>
      </p:pic>
      <p:pic>
        <p:nvPicPr>
          <p:cNvPr id="10" name="Picture 9">
            <a:extLst>
              <a:ext uri="{FF2B5EF4-FFF2-40B4-BE49-F238E27FC236}">
                <a16:creationId xmlns:a16="http://schemas.microsoft.com/office/drawing/2014/main" id="{6FE7F6DA-2717-EC5D-6D69-0D9C76F705D2}"/>
              </a:ext>
            </a:extLst>
          </p:cNvPr>
          <p:cNvPicPr>
            <a:picLocks noChangeAspect="1"/>
          </p:cNvPicPr>
          <p:nvPr/>
        </p:nvPicPr>
        <p:blipFill rotWithShape="1">
          <a:blip r:embed="rId3"/>
          <a:srcRect l="16499" t="33732" r="28140" b="28875"/>
          <a:stretch/>
        </p:blipFill>
        <p:spPr>
          <a:xfrm>
            <a:off x="8400661" y="3283915"/>
            <a:ext cx="895740" cy="811604"/>
          </a:xfrm>
          <a:prstGeom prst="rect">
            <a:avLst/>
          </a:prstGeom>
        </p:spPr>
      </p:pic>
      <p:sp>
        <p:nvSpPr>
          <p:cNvPr id="16" name="Oval 15">
            <a:extLst>
              <a:ext uri="{FF2B5EF4-FFF2-40B4-BE49-F238E27FC236}">
                <a16:creationId xmlns:a16="http://schemas.microsoft.com/office/drawing/2014/main" id="{CA874718-A2B6-305E-ED15-4CED37C85F06}"/>
              </a:ext>
            </a:extLst>
          </p:cNvPr>
          <p:cNvSpPr/>
          <p:nvPr/>
        </p:nvSpPr>
        <p:spPr>
          <a:xfrm>
            <a:off x="8112967" y="2950978"/>
            <a:ext cx="1471127" cy="14774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34541A9-9AAC-1E23-4BC4-ED46761512D8}"/>
              </a:ext>
            </a:extLst>
          </p:cNvPr>
          <p:cNvGrpSpPr/>
          <p:nvPr/>
        </p:nvGrpSpPr>
        <p:grpSpPr>
          <a:xfrm>
            <a:off x="6096000" y="2971800"/>
            <a:ext cx="2752531" cy="1456656"/>
            <a:chOff x="6096000" y="2971800"/>
            <a:chExt cx="2752531" cy="1456656"/>
          </a:xfrm>
        </p:grpSpPr>
        <p:sp>
          <p:nvSpPr>
            <p:cNvPr id="15" name="Oval 14">
              <a:extLst>
                <a:ext uri="{FF2B5EF4-FFF2-40B4-BE49-F238E27FC236}">
                  <a16:creationId xmlns:a16="http://schemas.microsoft.com/office/drawing/2014/main" id="{82E3907D-0D93-1C8D-AF4B-E5A242415DF0}"/>
                </a:ext>
              </a:extLst>
            </p:cNvPr>
            <p:cNvSpPr/>
            <p:nvPr/>
          </p:nvSpPr>
          <p:spPr>
            <a:xfrm>
              <a:off x="6096000" y="3553777"/>
              <a:ext cx="503853" cy="5312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806B07A-2211-15C3-0164-EB6D89F9F096}"/>
                </a:ext>
              </a:extLst>
            </p:cNvPr>
            <p:cNvCxnSpPr>
              <a:cxnSpLocks/>
              <a:stCxn id="15" idx="0"/>
            </p:cNvCxnSpPr>
            <p:nvPr/>
          </p:nvCxnSpPr>
          <p:spPr>
            <a:xfrm flipV="1">
              <a:off x="6347927" y="2971800"/>
              <a:ext cx="2326967" cy="581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6CFCAE8-A4E9-8B43-FAF5-5188CA7CC08C}"/>
                </a:ext>
              </a:extLst>
            </p:cNvPr>
            <p:cNvCxnSpPr>
              <a:cxnSpLocks/>
              <a:stCxn id="15" idx="4"/>
              <a:endCxn id="16" idx="4"/>
            </p:cNvCxnSpPr>
            <p:nvPr/>
          </p:nvCxnSpPr>
          <p:spPr>
            <a:xfrm>
              <a:off x="6347927" y="4085002"/>
              <a:ext cx="2500604" cy="34345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8103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COPY / MONITOR – SELECT LINK</a:t>
            </a:r>
          </a:p>
        </p:txBody>
      </p:sp>
      <p:sp>
        <p:nvSpPr>
          <p:cNvPr id="3" name="Content Placeholder 2">
            <a:extLst>
              <a:ext uri="{FF2B5EF4-FFF2-40B4-BE49-F238E27FC236}">
                <a16:creationId xmlns:a16="http://schemas.microsoft.com/office/drawing/2014/main" id="{DCF4A22F-2BF3-01AA-C67D-F539E6C56CE5}"/>
              </a:ext>
            </a:extLst>
          </p:cNvPr>
          <p:cNvSpPr>
            <a:spLocks noGrp="1"/>
          </p:cNvSpPr>
          <p:nvPr>
            <p:ph idx="1"/>
          </p:nvPr>
        </p:nvSpPr>
        <p:spPr>
          <a:xfrm>
            <a:off x="647688" y="1666693"/>
            <a:ext cx="6400034" cy="2152697"/>
          </a:xfrm>
        </p:spPr>
        <p:txBody>
          <a:bodyPr>
            <a:noAutofit/>
          </a:bodyPr>
          <a:lstStyle/>
          <a:p>
            <a:pPr marR="0" indent="0">
              <a:spcBef>
                <a:spcPts val="0"/>
              </a:spcBef>
              <a:spcAft>
                <a:spcPts val="0"/>
              </a:spcAft>
              <a:buNone/>
            </a:pPr>
            <a:r>
              <a:rPr lang="en-US" sz="1800" dirty="0">
                <a:latin typeface="Calibri" panose="020F0502020204030204" pitchFamily="34" charset="0"/>
              </a:rPr>
              <a:t>A Monitored Elements will also let you stop the command at anytime. This will sever the link between model elements. However, it will not delete any copies made on the model by the “copy” command in the copy/monitor tab.</a:t>
            </a:r>
            <a:endParaRPr lang="en-US" sz="1800" dirty="0"/>
          </a:p>
        </p:txBody>
      </p:sp>
      <p:pic>
        <p:nvPicPr>
          <p:cNvPr id="4" name="Picture 3">
            <a:extLst>
              <a:ext uri="{FF2B5EF4-FFF2-40B4-BE49-F238E27FC236}">
                <a16:creationId xmlns:a16="http://schemas.microsoft.com/office/drawing/2014/main" id="{B69BFBD5-2FC4-73B7-BAD9-B2C7D86B00F4}"/>
              </a:ext>
            </a:extLst>
          </p:cNvPr>
          <p:cNvPicPr>
            <a:picLocks noChangeAspect="1"/>
          </p:cNvPicPr>
          <p:nvPr/>
        </p:nvPicPr>
        <p:blipFill>
          <a:blip r:embed="rId2"/>
          <a:stretch>
            <a:fillRect/>
          </a:stretch>
        </p:blipFill>
        <p:spPr>
          <a:xfrm>
            <a:off x="3568559" y="2789009"/>
            <a:ext cx="6312559" cy="1395203"/>
          </a:xfrm>
          <a:prstGeom prst="rect">
            <a:avLst/>
          </a:prstGeom>
        </p:spPr>
      </p:pic>
      <p:sp>
        <p:nvSpPr>
          <p:cNvPr id="5" name="Arrow: Down 4">
            <a:extLst>
              <a:ext uri="{FF2B5EF4-FFF2-40B4-BE49-F238E27FC236}">
                <a16:creationId xmlns:a16="http://schemas.microsoft.com/office/drawing/2014/main" id="{878FB945-180F-59E8-7D2F-295DA0B6740E}"/>
              </a:ext>
            </a:extLst>
          </p:cNvPr>
          <p:cNvSpPr/>
          <p:nvPr/>
        </p:nvSpPr>
        <p:spPr>
          <a:xfrm rot="10800000">
            <a:off x="4823925" y="3951514"/>
            <a:ext cx="541175" cy="8490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9317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COPY / MONITOR – SELECT LINK</a:t>
            </a:r>
          </a:p>
        </p:txBody>
      </p:sp>
      <p:sp>
        <p:nvSpPr>
          <p:cNvPr id="3" name="Content Placeholder 2">
            <a:extLst>
              <a:ext uri="{FF2B5EF4-FFF2-40B4-BE49-F238E27FC236}">
                <a16:creationId xmlns:a16="http://schemas.microsoft.com/office/drawing/2014/main" id="{DCF4A22F-2BF3-01AA-C67D-F539E6C56CE5}"/>
              </a:ext>
            </a:extLst>
          </p:cNvPr>
          <p:cNvSpPr>
            <a:spLocks noGrp="1"/>
          </p:cNvSpPr>
          <p:nvPr>
            <p:ph idx="1"/>
          </p:nvPr>
        </p:nvSpPr>
        <p:spPr>
          <a:xfrm>
            <a:off x="647688" y="1666693"/>
            <a:ext cx="6400034" cy="2152697"/>
          </a:xfrm>
        </p:spPr>
        <p:txBody>
          <a:bodyPr>
            <a:noAutofit/>
          </a:bodyPr>
          <a:lstStyle/>
          <a:p>
            <a:pPr marR="0" indent="0">
              <a:spcBef>
                <a:spcPts val="0"/>
              </a:spcBef>
              <a:spcAft>
                <a:spcPts val="0"/>
              </a:spcAft>
              <a:buNone/>
            </a:pPr>
            <a:r>
              <a:rPr lang="en-US" sz="1800" dirty="0">
                <a:latin typeface="Calibri" panose="020F0502020204030204" pitchFamily="34" charset="0"/>
              </a:rPr>
              <a:t>Once </a:t>
            </a:r>
            <a:r>
              <a:rPr lang="en-US" sz="1800" b="1" dirty="0">
                <a:latin typeface="Calibri" panose="020F0502020204030204" pitchFamily="34" charset="0"/>
              </a:rPr>
              <a:t>Select link </a:t>
            </a:r>
            <a:r>
              <a:rPr lang="en-US" sz="1800" dirty="0">
                <a:latin typeface="Calibri" panose="020F0502020204030204" pitchFamily="34" charset="0"/>
              </a:rPr>
              <a:t>is engaged it will let you pick any of the </a:t>
            </a:r>
            <a:r>
              <a:rPr lang="en-US" sz="1800" dirty="0" err="1">
                <a:latin typeface="Calibri" panose="020F0502020204030204" pitchFamily="34" charset="0"/>
              </a:rPr>
              <a:t>RVT_links</a:t>
            </a:r>
            <a:r>
              <a:rPr lang="en-US" sz="1800" dirty="0">
                <a:latin typeface="Calibri" panose="020F0502020204030204" pitchFamily="34" charset="0"/>
              </a:rPr>
              <a:t> within the project to interact with. At this point click on the consultant file.</a:t>
            </a:r>
            <a:endParaRPr lang="en-US" sz="1800" dirty="0"/>
          </a:p>
        </p:txBody>
      </p:sp>
      <p:pic>
        <p:nvPicPr>
          <p:cNvPr id="5" name="Picture 4">
            <a:extLst>
              <a:ext uri="{FF2B5EF4-FFF2-40B4-BE49-F238E27FC236}">
                <a16:creationId xmlns:a16="http://schemas.microsoft.com/office/drawing/2014/main" id="{CA0050A3-E5C9-3F3D-31C8-1308F2150E35}"/>
              </a:ext>
            </a:extLst>
          </p:cNvPr>
          <p:cNvPicPr>
            <a:picLocks noChangeAspect="1"/>
          </p:cNvPicPr>
          <p:nvPr/>
        </p:nvPicPr>
        <p:blipFill>
          <a:blip r:embed="rId2"/>
          <a:stretch>
            <a:fillRect/>
          </a:stretch>
        </p:blipFill>
        <p:spPr>
          <a:xfrm>
            <a:off x="3582353" y="2709762"/>
            <a:ext cx="4448796" cy="1438476"/>
          </a:xfrm>
          <a:prstGeom prst="rect">
            <a:avLst/>
          </a:prstGeom>
        </p:spPr>
      </p:pic>
      <p:sp>
        <p:nvSpPr>
          <p:cNvPr id="13" name="Arrow: Down 12">
            <a:extLst>
              <a:ext uri="{FF2B5EF4-FFF2-40B4-BE49-F238E27FC236}">
                <a16:creationId xmlns:a16="http://schemas.microsoft.com/office/drawing/2014/main" id="{C6D85CEB-8B04-08EA-E91A-9D416769F78D}"/>
              </a:ext>
            </a:extLst>
          </p:cNvPr>
          <p:cNvSpPr/>
          <p:nvPr/>
        </p:nvSpPr>
        <p:spPr>
          <a:xfrm rot="10800000">
            <a:off x="4534678" y="3492372"/>
            <a:ext cx="503853" cy="886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AD93B87-26F5-65F7-6243-06CCDE2F14C9}"/>
              </a:ext>
            </a:extLst>
          </p:cNvPr>
          <p:cNvSpPr txBox="1"/>
          <p:nvPr/>
        </p:nvSpPr>
        <p:spPr>
          <a:xfrm>
            <a:off x="4534676" y="4508690"/>
            <a:ext cx="5999585" cy="2308324"/>
          </a:xfrm>
          <a:prstGeom prst="rect">
            <a:avLst/>
          </a:prstGeom>
          <a:noFill/>
        </p:spPr>
        <p:txBody>
          <a:bodyPr wrap="square" rtlCol="0">
            <a:spAutoFit/>
          </a:bodyPr>
          <a:lstStyle/>
          <a:p>
            <a:r>
              <a:rPr lang="en-US" b="1" dirty="0"/>
              <a:t>Copy</a:t>
            </a:r>
            <a:r>
              <a:rPr lang="en-US" dirty="0"/>
              <a:t> will create an invisible link between the selected elements and our model, and make duplicate of the item into our Revit file. </a:t>
            </a:r>
            <a:r>
              <a:rPr lang="en-US" dirty="0">
                <a:solidFill>
                  <a:srgbClr val="C00000"/>
                </a:solidFill>
              </a:rPr>
              <a:t>This new item and the Monitored item will be linked together, but don’t need to have the same type. </a:t>
            </a:r>
            <a:r>
              <a:rPr lang="en-US" dirty="0"/>
              <a:t>This is especially useful for Architectural Categories such as: Levels, Grids, Columns, Walls, Floors. If the element is not one of these categories, it will copy a perfect duplicate of the  family as presented on the consultant model.</a:t>
            </a:r>
          </a:p>
        </p:txBody>
      </p:sp>
    </p:spTree>
    <p:extLst>
      <p:ext uri="{BB962C8B-B14F-4D97-AF65-F5344CB8AC3E}">
        <p14:creationId xmlns:p14="http://schemas.microsoft.com/office/powerpoint/2010/main" val="10633850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COPY / MONITOR – SELECT LINK</a:t>
            </a:r>
          </a:p>
        </p:txBody>
      </p:sp>
      <p:sp>
        <p:nvSpPr>
          <p:cNvPr id="3" name="Content Placeholder 2">
            <a:extLst>
              <a:ext uri="{FF2B5EF4-FFF2-40B4-BE49-F238E27FC236}">
                <a16:creationId xmlns:a16="http://schemas.microsoft.com/office/drawing/2014/main" id="{DCF4A22F-2BF3-01AA-C67D-F539E6C56CE5}"/>
              </a:ext>
            </a:extLst>
          </p:cNvPr>
          <p:cNvSpPr>
            <a:spLocks noGrp="1"/>
          </p:cNvSpPr>
          <p:nvPr>
            <p:ph idx="1"/>
          </p:nvPr>
        </p:nvSpPr>
        <p:spPr>
          <a:xfrm>
            <a:off x="647688" y="1666693"/>
            <a:ext cx="6400034" cy="2152697"/>
          </a:xfrm>
        </p:spPr>
        <p:txBody>
          <a:bodyPr>
            <a:noAutofit/>
          </a:bodyPr>
          <a:lstStyle/>
          <a:p>
            <a:pPr marR="0" indent="0">
              <a:spcBef>
                <a:spcPts val="0"/>
              </a:spcBef>
              <a:spcAft>
                <a:spcPts val="0"/>
              </a:spcAft>
              <a:buNone/>
            </a:pPr>
            <a:r>
              <a:rPr lang="en-US" sz="1800" dirty="0">
                <a:latin typeface="Calibri" panose="020F0502020204030204" pitchFamily="34" charset="0"/>
              </a:rPr>
              <a:t>Once </a:t>
            </a:r>
            <a:r>
              <a:rPr lang="en-US" sz="1800" b="1" dirty="0">
                <a:latin typeface="Calibri" panose="020F0502020204030204" pitchFamily="34" charset="0"/>
              </a:rPr>
              <a:t>Select link </a:t>
            </a:r>
            <a:r>
              <a:rPr lang="en-US" sz="1800" dirty="0">
                <a:latin typeface="Calibri" panose="020F0502020204030204" pitchFamily="34" charset="0"/>
              </a:rPr>
              <a:t>is engaged it will let you pick any of the </a:t>
            </a:r>
            <a:r>
              <a:rPr lang="en-US" sz="1800" dirty="0" err="1">
                <a:latin typeface="Calibri" panose="020F0502020204030204" pitchFamily="34" charset="0"/>
              </a:rPr>
              <a:t>RVT_links</a:t>
            </a:r>
            <a:r>
              <a:rPr lang="en-US" sz="1800" dirty="0">
                <a:latin typeface="Calibri" panose="020F0502020204030204" pitchFamily="34" charset="0"/>
              </a:rPr>
              <a:t> within the project to interact with. At this point click on the consultant file.</a:t>
            </a:r>
            <a:endParaRPr lang="en-US" sz="1800" dirty="0"/>
          </a:p>
        </p:txBody>
      </p:sp>
      <p:pic>
        <p:nvPicPr>
          <p:cNvPr id="5" name="Picture 4">
            <a:extLst>
              <a:ext uri="{FF2B5EF4-FFF2-40B4-BE49-F238E27FC236}">
                <a16:creationId xmlns:a16="http://schemas.microsoft.com/office/drawing/2014/main" id="{CA0050A3-E5C9-3F3D-31C8-1308F2150E35}"/>
              </a:ext>
            </a:extLst>
          </p:cNvPr>
          <p:cNvPicPr>
            <a:picLocks noChangeAspect="1"/>
          </p:cNvPicPr>
          <p:nvPr/>
        </p:nvPicPr>
        <p:blipFill>
          <a:blip r:embed="rId2"/>
          <a:stretch>
            <a:fillRect/>
          </a:stretch>
        </p:blipFill>
        <p:spPr>
          <a:xfrm>
            <a:off x="3582353" y="2709762"/>
            <a:ext cx="4448796" cy="1438476"/>
          </a:xfrm>
          <a:prstGeom prst="rect">
            <a:avLst/>
          </a:prstGeom>
        </p:spPr>
      </p:pic>
      <p:sp>
        <p:nvSpPr>
          <p:cNvPr id="13" name="Arrow: Down 12">
            <a:extLst>
              <a:ext uri="{FF2B5EF4-FFF2-40B4-BE49-F238E27FC236}">
                <a16:creationId xmlns:a16="http://schemas.microsoft.com/office/drawing/2014/main" id="{C6D85CEB-8B04-08EA-E91A-9D416769F78D}"/>
              </a:ext>
            </a:extLst>
          </p:cNvPr>
          <p:cNvSpPr/>
          <p:nvPr/>
        </p:nvSpPr>
        <p:spPr>
          <a:xfrm rot="10800000">
            <a:off x="6096000" y="3622282"/>
            <a:ext cx="503853" cy="886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AD93B87-26F5-65F7-6243-06CCDE2F14C9}"/>
              </a:ext>
            </a:extLst>
          </p:cNvPr>
          <p:cNvSpPr txBox="1"/>
          <p:nvPr/>
        </p:nvSpPr>
        <p:spPr>
          <a:xfrm>
            <a:off x="6095999" y="4599093"/>
            <a:ext cx="4012163" cy="923330"/>
          </a:xfrm>
          <a:prstGeom prst="rect">
            <a:avLst/>
          </a:prstGeom>
          <a:noFill/>
        </p:spPr>
        <p:txBody>
          <a:bodyPr wrap="square" rtlCol="0">
            <a:spAutoFit/>
          </a:bodyPr>
          <a:lstStyle/>
          <a:p>
            <a:r>
              <a:rPr lang="en-US" b="1" dirty="0"/>
              <a:t>Batch Copy </a:t>
            </a:r>
            <a:r>
              <a:rPr lang="en-US" dirty="0"/>
              <a:t>will let you do the same as copy without having to engage the command multiple times.</a:t>
            </a:r>
          </a:p>
        </p:txBody>
      </p:sp>
    </p:spTree>
    <p:extLst>
      <p:ext uri="{BB962C8B-B14F-4D97-AF65-F5344CB8AC3E}">
        <p14:creationId xmlns:p14="http://schemas.microsoft.com/office/powerpoint/2010/main" val="1690492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COPY / MONITOR – SELECT LINK</a:t>
            </a:r>
          </a:p>
        </p:txBody>
      </p:sp>
      <p:sp>
        <p:nvSpPr>
          <p:cNvPr id="3" name="Content Placeholder 2">
            <a:extLst>
              <a:ext uri="{FF2B5EF4-FFF2-40B4-BE49-F238E27FC236}">
                <a16:creationId xmlns:a16="http://schemas.microsoft.com/office/drawing/2014/main" id="{DCF4A22F-2BF3-01AA-C67D-F539E6C56CE5}"/>
              </a:ext>
            </a:extLst>
          </p:cNvPr>
          <p:cNvSpPr>
            <a:spLocks noGrp="1"/>
          </p:cNvSpPr>
          <p:nvPr>
            <p:ph idx="1"/>
          </p:nvPr>
        </p:nvSpPr>
        <p:spPr>
          <a:xfrm>
            <a:off x="647688" y="1666693"/>
            <a:ext cx="6400034" cy="2152697"/>
          </a:xfrm>
        </p:spPr>
        <p:txBody>
          <a:bodyPr>
            <a:noAutofit/>
          </a:bodyPr>
          <a:lstStyle/>
          <a:p>
            <a:pPr marR="0" indent="0">
              <a:spcBef>
                <a:spcPts val="0"/>
              </a:spcBef>
              <a:spcAft>
                <a:spcPts val="0"/>
              </a:spcAft>
              <a:buNone/>
            </a:pPr>
            <a:r>
              <a:rPr lang="en-US" sz="1800" dirty="0">
                <a:latin typeface="Calibri" panose="020F0502020204030204" pitchFamily="34" charset="0"/>
              </a:rPr>
              <a:t>Once </a:t>
            </a:r>
            <a:r>
              <a:rPr lang="en-US" sz="1800" b="1" dirty="0">
                <a:latin typeface="Calibri" panose="020F0502020204030204" pitchFamily="34" charset="0"/>
              </a:rPr>
              <a:t>Select link </a:t>
            </a:r>
            <a:r>
              <a:rPr lang="en-US" sz="1800" dirty="0">
                <a:latin typeface="Calibri" panose="020F0502020204030204" pitchFamily="34" charset="0"/>
              </a:rPr>
              <a:t>is engaged it will let you pick any of the </a:t>
            </a:r>
            <a:r>
              <a:rPr lang="en-US" sz="1800" dirty="0" err="1">
                <a:latin typeface="Calibri" panose="020F0502020204030204" pitchFamily="34" charset="0"/>
              </a:rPr>
              <a:t>RVT_links</a:t>
            </a:r>
            <a:r>
              <a:rPr lang="en-US" sz="1800" dirty="0">
                <a:latin typeface="Calibri" panose="020F0502020204030204" pitchFamily="34" charset="0"/>
              </a:rPr>
              <a:t> within the project to interact with. At this point click on the consultant file.</a:t>
            </a:r>
            <a:endParaRPr lang="en-US" sz="1800" dirty="0"/>
          </a:p>
        </p:txBody>
      </p:sp>
      <p:pic>
        <p:nvPicPr>
          <p:cNvPr id="5" name="Picture 4">
            <a:extLst>
              <a:ext uri="{FF2B5EF4-FFF2-40B4-BE49-F238E27FC236}">
                <a16:creationId xmlns:a16="http://schemas.microsoft.com/office/drawing/2014/main" id="{CA0050A3-E5C9-3F3D-31C8-1308F2150E35}"/>
              </a:ext>
            </a:extLst>
          </p:cNvPr>
          <p:cNvPicPr>
            <a:picLocks noChangeAspect="1"/>
          </p:cNvPicPr>
          <p:nvPr/>
        </p:nvPicPr>
        <p:blipFill>
          <a:blip r:embed="rId2"/>
          <a:stretch>
            <a:fillRect/>
          </a:stretch>
        </p:blipFill>
        <p:spPr>
          <a:xfrm>
            <a:off x="3582353" y="2709762"/>
            <a:ext cx="4448796" cy="1438476"/>
          </a:xfrm>
          <a:prstGeom prst="rect">
            <a:avLst/>
          </a:prstGeom>
        </p:spPr>
      </p:pic>
      <p:sp>
        <p:nvSpPr>
          <p:cNvPr id="13" name="Arrow: Down 12">
            <a:extLst>
              <a:ext uri="{FF2B5EF4-FFF2-40B4-BE49-F238E27FC236}">
                <a16:creationId xmlns:a16="http://schemas.microsoft.com/office/drawing/2014/main" id="{C6D85CEB-8B04-08EA-E91A-9D416769F78D}"/>
              </a:ext>
            </a:extLst>
          </p:cNvPr>
          <p:cNvSpPr/>
          <p:nvPr/>
        </p:nvSpPr>
        <p:spPr>
          <a:xfrm rot="10800000">
            <a:off x="4108578" y="3540610"/>
            <a:ext cx="503853" cy="886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B51CEE4-F6A2-E7D4-25B5-C728AF5B126D}"/>
              </a:ext>
            </a:extLst>
          </p:cNvPr>
          <p:cNvSpPr txBox="1"/>
          <p:nvPr/>
        </p:nvSpPr>
        <p:spPr>
          <a:xfrm>
            <a:off x="4108577" y="4517421"/>
            <a:ext cx="4012163" cy="1200329"/>
          </a:xfrm>
          <a:prstGeom prst="rect">
            <a:avLst/>
          </a:prstGeom>
          <a:noFill/>
        </p:spPr>
        <p:txBody>
          <a:bodyPr wrap="square" rtlCol="0">
            <a:spAutoFit/>
          </a:bodyPr>
          <a:lstStyle/>
          <a:p>
            <a:r>
              <a:rPr lang="en-US" b="1" dirty="0"/>
              <a:t>Options </a:t>
            </a:r>
            <a:r>
              <a:rPr lang="en-US" dirty="0"/>
              <a:t>will let you path copied elements into a specific category type.</a:t>
            </a:r>
          </a:p>
          <a:p>
            <a:r>
              <a:rPr lang="en-US" dirty="0"/>
              <a:t>These only apply to Levels, Grids, Columns, Walls, Floors.</a:t>
            </a:r>
          </a:p>
        </p:txBody>
      </p:sp>
      <p:pic>
        <p:nvPicPr>
          <p:cNvPr id="7" name="Picture 6">
            <a:extLst>
              <a:ext uri="{FF2B5EF4-FFF2-40B4-BE49-F238E27FC236}">
                <a16:creationId xmlns:a16="http://schemas.microsoft.com/office/drawing/2014/main" id="{7976C37F-965D-B85E-DCE3-44890F120570}"/>
              </a:ext>
            </a:extLst>
          </p:cNvPr>
          <p:cNvPicPr>
            <a:picLocks noChangeAspect="1"/>
          </p:cNvPicPr>
          <p:nvPr/>
        </p:nvPicPr>
        <p:blipFill>
          <a:blip r:embed="rId3"/>
          <a:stretch>
            <a:fillRect/>
          </a:stretch>
        </p:blipFill>
        <p:spPr>
          <a:xfrm>
            <a:off x="8350337" y="2709762"/>
            <a:ext cx="2503257" cy="3732334"/>
          </a:xfrm>
          <a:prstGeom prst="rect">
            <a:avLst/>
          </a:prstGeom>
        </p:spPr>
      </p:pic>
    </p:spTree>
    <p:extLst>
      <p:ext uri="{BB962C8B-B14F-4D97-AF65-F5344CB8AC3E}">
        <p14:creationId xmlns:p14="http://schemas.microsoft.com/office/powerpoint/2010/main" val="2649072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COPY / MONITOR – SELECT LINK</a:t>
            </a:r>
          </a:p>
        </p:txBody>
      </p:sp>
      <p:sp>
        <p:nvSpPr>
          <p:cNvPr id="3" name="Content Placeholder 2">
            <a:extLst>
              <a:ext uri="{FF2B5EF4-FFF2-40B4-BE49-F238E27FC236}">
                <a16:creationId xmlns:a16="http://schemas.microsoft.com/office/drawing/2014/main" id="{DCF4A22F-2BF3-01AA-C67D-F539E6C56CE5}"/>
              </a:ext>
            </a:extLst>
          </p:cNvPr>
          <p:cNvSpPr>
            <a:spLocks noGrp="1"/>
          </p:cNvSpPr>
          <p:nvPr>
            <p:ph idx="1"/>
          </p:nvPr>
        </p:nvSpPr>
        <p:spPr>
          <a:xfrm>
            <a:off x="647688" y="1666693"/>
            <a:ext cx="4998732" cy="2152697"/>
          </a:xfrm>
        </p:spPr>
        <p:txBody>
          <a:bodyPr>
            <a:noAutofit/>
          </a:bodyPr>
          <a:lstStyle/>
          <a:p>
            <a:pPr marR="0" indent="0">
              <a:spcBef>
                <a:spcPts val="0"/>
              </a:spcBef>
              <a:spcAft>
                <a:spcPts val="0"/>
              </a:spcAft>
              <a:buNone/>
            </a:pPr>
            <a:r>
              <a:rPr lang="en-US" sz="1800" dirty="0">
                <a:latin typeface="Calibri" panose="020F0502020204030204" pitchFamily="34" charset="0"/>
              </a:rPr>
              <a:t>Copy/Monitor Options will let you path a Category Type from the consultant file into one of our standard category types. This way every time you copy that specific ex Wall Type , then it will copy it as the standard wall we use for it. This will let you tag the element on our model, while keeping it connected </a:t>
            </a:r>
          </a:p>
          <a:p>
            <a:pPr marR="0" indent="0">
              <a:spcBef>
                <a:spcPts val="0"/>
              </a:spcBef>
              <a:spcAft>
                <a:spcPts val="0"/>
              </a:spcAft>
              <a:buNone/>
            </a:pPr>
            <a:r>
              <a:rPr lang="en-US" sz="1800" dirty="0">
                <a:latin typeface="Calibri" panose="020F0502020204030204" pitchFamily="34" charset="0"/>
              </a:rPr>
              <a:t>to the consultant model.</a:t>
            </a:r>
            <a:endParaRPr lang="en-US" sz="1800" dirty="0"/>
          </a:p>
        </p:txBody>
      </p:sp>
      <p:pic>
        <p:nvPicPr>
          <p:cNvPr id="7" name="Picture 6">
            <a:extLst>
              <a:ext uri="{FF2B5EF4-FFF2-40B4-BE49-F238E27FC236}">
                <a16:creationId xmlns:a16="http://schemas.microsoft.com/office/drawing/2014/main" id="{7976C37F-965D-B85E-DCE3-44890F120570}"/>
              </a:ext>
            </a:extLst>
          </p:cNvPr>
          <p:cNvPicPr>
            <a:picLocks noChangeAspect="1"/>
          </p:cNvPicPr>
          <p:nvPr/>
        </p:nvPicPr>
        <p:blipFill>
          <a:blip r:embed="rId2"/>
          <a:stretch>
            <a:fillRect/>
          </a:stretch>
        </p:blipFill>
        <p:spPr>
          <a:xfrm>
            <a:off x="5796093" y="2359242"/>
            <a:ext cx="2503257" cy="3732334"/>
          </a:xfrm>
          <a:prstGeom prst="rect">
            <a:avLst/>
          </a:prstGeom>
        </p:spPr>
      </p:pic>
      <p:grpSp>
        <p:nvGrpSpPr>
          <p:cNvPr id="18" name="Group 17">
            <a:extLst>
              <a:ext uri="{FF2B5EF4-FFF2-40B4-BE49-F238E27FC236}">
                <a16:creationId xmlns:a16="http://schemas.microsoft.com/office/drawing/2014/main" id="{7D142B21-8569-495E-B19A-4B8C2CC4DFB1}"/>
              </a:ext>
            </a:extLst>
          </p:cNvPr>
          <p:cNvGrpSpPr/>
          <p:nvPr/>
        </p:nvGrpSpPr>
        <p:grpSpPr>
          <a:xfrm>
            <a:off x="5067301" y="3468870"/>
            <a:ext cx="4053839" cy="478290"/>
            <a:chOff x="5067301" y="3468870"/>
            <a:chExt cx="4053839" cy="478290"/>
          </a:xfrm>
        </p:grpSpPr>
        <p:cxnSp>
          <p:nvCxnSpPr>
            <p:cNvPr id="8" name="Connector: Elbow 7">
              <a:extLst>
                <a:ext uri="{FF2B5EF4-FFF2-40B4-BE49-F238E27FC236}">
                  <a16:creationId xmlns:a16="http://schemas.microsoft.com/office/drawing/2014/main" id="{FFF015CC-CC24-275A-DCF0-3042764D3DCD}"/>
                </a:ext>
              </a:extLst>
            </p:cNvPr>
            <p:cNvCxnSpPr/>
            <p:nvPr/>
          </p:nvCxnSpPr>
          <p:spPr>
            <a:xfrm>
              <a:off x="7932420" y="3468870"/>
              <a:ext cx="1188720" cy="4782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BD9C8C2-917B-55BB-A94D-2AC6A9069ACD}"/>
                </a:ext>
              </a:extLst>
            </p:cNvPr>
            <p:cNvCxnSpPr>
              <a:cxnSpLocks/>
            </p:cNvCxnSpPr>
            <p:nvPr/>
          </p:nvCxnSpPr>
          <p:spPr>
            <a:xfrm rot="10800000" flipV="1">
              <a:off x="5067301" y="3468870"/>
              <a:ext cx="962567" cy="4782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F514539C-CA98-57F7-13EC-86D0311E92EA}"/>
              </a:ext>
            </a:extLst>
          </p:cNvPr>
          <p:cNvGrpSpPr/>
          <p:nvPr/>
        </p:nvGrpSpPr>
        <p:grpSpPr>
          <a:xfrm>
            <a:off x="3526611" y="3763744"/>
            <a:ext cx="7316649" cy="1222570"/>
            <a:chOff x="3526611" y="3763744"/>
            <a:chExt cx="7316649" cy="1222570"/>
          </a:xfrm>
        </p:grpSpPr>
        <p:sp>
          <p:nvSpPr>
            <p:cNvPr id="9" name="TextBox 8">
              <a:extLst>
                <a:ext uri="{FF2B5EF4-FFF2-40B4-BE49-F238E27FC236}">
                  <a16:creationId xmlns:a16="http://schemas.microsoft.com/office/drawing/2014/main" id="{26454174-AA71-21F8-470F-0F60B4417328}"/>
                </a:ext>
              </a:extLst>
            </p:cNvPr>
            <p:cNvSpPr txBox="1"/>
            <p:nvPr/>
          </p:nvSpPr>
          <p:spPr>
            <a:xfrm>
              <a:off x="9121140" y="3763744"/>
              <a:ext cx="1722120" cy="1200329"/>
            </a:xfrm>
            <a:prstGeom prst="rect">
              <a:avLst/>
            </a:prstGeom>
            <a:noFill/>
          </p:spPr>
          <p:txBody>
            <a:bodyPr wrap="square" rtlCol="0">
              <a:spAutoFit/>
            </a:bodyPr>
            <a:lstStyle/>
            <a:p>
              <a:r>
                <a:rPr lang="en-US" dirty="0"/>
                <a:t>These are our model category types within our Model</a:t>
              </a:r>
            </a:p>
          </p:txBody>
        </p:sp>
        <p:sp>
          <p:nvSpPr>
            <p:cNvPr id="17" name="TextBox 16">
              <a:extLst>
                <a:ext uri="{FF2B5EF4-FFF2-40B4-BE49-F238E27FC236}">
                  <a16:creationId xmlns:a16="http://schemas.microsoft.com/office/drawing/2014/main" id="{3AB52C02-FE8F-8390-1778-9B1040ECCA48}"/>
                </a:ext>
              </a:extLst>
            </p:cNvPr>
            <p:cNvSpPr txBox="1"/>
            <p:nvPr/>
          </p:nvSpPr>
          <p:spPr>
            <a:xfrm>
              <a:off x="3526611" y="3785985"/>
              <a:ext cx="1722120" cy="1200329"/>
            </a:xfrm>
            <a:prstGeom prst="rect">
              <a:avLst/>
            </a:prstGeom>
            <a:noFill/>
          </p:spPr>
          <p:txBody>
            <a:bodyPr wrap="square" rtlCol="0">
              <a:spAutoFit/>
            </a:bodyPr>
            <a:lstStyle/>
            <a:p>
              <a:r>
                <a:rPr lang="en-US" dirty="0"/>
                <a:t>These are the consultant’s model category types.</a:t>
              </a:r>
            </a:p>
          </p:txBody>
        </p:sp>
      </p:grpSp>
    </p:spTree>
    <p:extLst>
      <p:ext uri="{BB962C8B-B14F-4D97-AF65-F5344CB8AC3E}">
        <p14:creationId xmlns:p14="http://schemas.microsoft.com/office/powerpoint/2010/main" val="31500222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ppt_x"/>
                                          </p:val>
                                        </p:tav>
                                        <p:tav tm="100000">
                                          <p:val>
                                            <p:strVal val="#ppt_x"/>
                                          </p:val>
                                        </p:tav>
                                      </p:tavLst>
                                    </p:anim>
                                    <p:anim calcmode="lin" valueType="num">
                                      <p:cBhvr additive="base">
                                        <p:cTn id="1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3796</TotalTime>
  <Words>668</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Stencil Std</vt:lpstr>
      <vt:lpstr>Office Theme</vt:lpstr>
      <vt:lpstr>COPY MONITOR FOR CONSULTANTS MODELS</vt:lpstr>
      <vt:lpstr>COPY / MONITOR</vt:lpstr>
      <vt:lpstr>COPY / MONITOR – SELECT LINK</vt:lpstr>
      <vt:lpstr>COPY / MONITOR – SELECT LINK</vt:lpstr>
      <vt:lpstr>COPY / MONITOR – SELECT LINK</vt:lpstr>
      <vt:lpstr>COPY / MONITOR – SELECT LINK</vt:lpstr>
      <vt:lpstr>COPY / MONITOR – SELECT LINK</vt:lpstr>
      <vt:lpstr>COPY / MONITOR – SELECT LINK</vt:lpstr>
      <vt:lpstr>COPY / MONITOR – SELECT LINK</vt:lpstr>
      <vt:lpstr>Coordination Review</vt:lpstr>
      <vt:lpstr>Coordination Review</vt:lpstr>
      <vt:lpstr>Coordination Review</vt:lpstr>
      <vt:lpstr>Coordination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jhon Heredia</dc:creator>
  <cp:lastModifiedBy>Miguel Teran</cp:lastModifiedBy>
  <cp:revision>102</cp:revision>
  <cp:lastPrinted>2022-11-20T04:28:42Z</cp:lastPrinted>
  <dcterms:created xsi:type="dcterms:W3CDTF">2022-11-15T03:56:20Z</dcterms:created>
  <dcterms:modified xsi:type="dcterms:W3CDTF">2023-06-02T21:47:50Z</dcterms:modified>
</cp:coreProperties>
</file>