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8" r:id="rId3"/>
    <p:sldId id="271" r:id="rId4"/>
    <p:sldId id="272" r:id="rId5"/>
    <p:sldId id="269" r:id="rId6"/>
    <p:sldId id="270" r:id="rId7"/>
    <p:sldId id="273" r:id="rId8"/>
    <p:sldId id="276" r:id="rId9"/>
    <p:sldId id="274" r:id="rId10"/>
    <p:sldId id="275" r:id="rId11"/>
    <p:sldId id="277" r:id="rId12"/>
  </p:sldIdLst>
  <p:sldSz cx="12192000" cy="6858000"/>
  <p:notesSz cx="96012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1C5DBA-39A8-4A91-8BFC-3F311B6F1C8C}">
          <p14:sldIdLst>
            <p14:sldId id="256"/>
            <p14:sldId id="268"/>
            <p14:sldId id="271"/>
            <p14:sldId id="272"/>
            <p14:sldId id="269"/>
            <p14:sldId id="270"/>
            <p14:sldId id="273"/>
            <p14:sldId id="276"/>
            <p14:sldId id="274"/>
            <p14:sldId id="275"/>
            <p14:sldId id="2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on Heredia" initials="jH" lastIdx="4" clrIdx="0">
    <p:extLst>
      <p:ext uri="{19B8F6BF-5375-455C-9EA6-DF929625EA0E}">
        <p15:presenceInfo xmlns:p15="http://schemas.microsoft.com/office/powerpoint/2012/main" userId="828ef332f1ffd1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1" autoAdjust="0"/>
    <p:restoredTop sz="97440" autoAdjust="0"/>
  </p:normalViewPr>
  <p:slideViewPr>
    <p:cSldViewPr snapToGrid="0">
      <p:cViewPr varScale="1">
        <p:scale>
          <a:sx n="158" d="100"/>
          <a:sy n="158" d="100"/>
        </p:scale>
        <p:origin x="618" y="1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755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75" y="0"/>
            <a:ext cx="4160838" cy="755650"/>
          </a:xfrm>
          <a:prstGeom prst="rect">
            <a:avLst/>
          </a:prstGeom>
        </p:spPr>
        <p:txBody>
          <a:bodyPr vert="horz" lIns="91440" tIns="45720" rIns="91440" bIns="45720" rtlCol="0"/>
          <a:lstStyle>
            <a:lvl1pPr algn="r">
              <a:defRPr sz="1200"/>
            </a:lvl1pPr>
          </a:lstStyle>
          <a:p>
            <a:fld id="{151E649B-4347-43EC-A0B2-1C267059A3E1}" type="datetimeFigureOut">
              <a:rPr lang="en-US" smtClean="0"/>
              <a:t>7/19/2023</a:t>
            </a:fld>
            <a:endParaRPr lang="en-US"/>
          </a:p>
        </p:txBody>
      </p:sp>
      <p:sp>
        <p:nvSpPr>
          <p:cNvPr id="4" name="Slide Image Placeholder 3"/>
          <p:cNvSpPr>
            <a:spLocks noGrp="1" noRot="1" noChangeAspect="1"/>
          </p:cNvSpPr>
          <p:nvPr>
            <p:ph type="sldImg" idx="2"/>
          </p:nvPr>
        </p:nvSpPr>
        <p:spPr>
          <a:xfrm>
            <a:off x="274638" y="1885950"/>
            <a:ext cx="9051925" cy="50927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438" y="7261225"/>
            <a:ext cx="7680325" cy="5940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4331950"/>
            <a:ext cx="4160838" cy="7556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75" y="14331950"/>
            <a:ext cx="4160838" cy="755650"/>
          </a:xfrm>
          <a:prstGeom prst="rect">
            <a:avLst/>
          </a:prstGeom>
        </p:spPr>
        <p:txBody>
          <a:bodyPr vert="horz" lIns="91440" tIns="45720" rIns="91440" bIns="45720" rtlCol="0" anchor="b"/>
          <a:lstStyle>
            <a:lvl1pPr algn="r">
              <a:defRPr sz="1200"/>
            </a:lvl1pPr>
          </a:lstStyle>
          <a:p>
            <a:fld id="{8DBFC375-484F-4295-A2D8-21AC1CCD15FA}" type="slidenum">
              <a:rPr lang="en-US" smtClean="0"/>
              <a:t>‹#›</a:t>
            </a:fld>
            <a:endParaRPr lang="en-US"/>
          </a:p>
        </p:txBody>
      </p:sp>
    </p:spTree>
    <p:extLst>
      <p:ext uri="{BB962C8B-B14F-4D97-AF65-F5344CB8AC3E}">
        <p14:creationId xmlns:p14="http://schemas.microsoft.com/office/powerpoint/2010/main" val="310290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BFC375-484F-4295-A2D8-21AC1CCD15FA}" type="slidenum">
              <a:rPr lang="en-US" smtClean="0"/>
              <a:t>4</a:t>
            </a:fld>
            <a:endParaRPr lang="en-US"/>
          </a:p>
        </p:txBody>
      </p:sp>
    </p:spTree>
    <p:extLst>
      <p:ext uri="{BB962C8B-B14F-4D97-AF65-F5344CB8AC3E}">
        <p14:creationId xmlns:p14="http://schemas.microsoft.com/office/powerpoint/2010/main" val="3746507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BFC375-484F-4295-A2D8-21AC1CCD15FA}" type="slidenum">
              <a:rPr lang="en-US" smtClean="0"/>
              <a:t>8</a:t>
            </a:fld>
            <a:endParaRPr lang="en-US"/>
          </a:p>
        </p:txBody>
      </p:sp>
    </p:spTree>
    <p:extLst>
      <p:ext uri="{BB962C8B-B14F-4D97-AF65-F5344CB8AC3E}">
        <p14:creationId xmlns:p14="http://schemas.microsoft.com/office/powerpoint/2010/main" val="27200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66A9-EA91-43E0-6E08-2E6588357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23E8BE-28A4-C204-EE47-854DF1A63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0204B-65B0-C44C-C6CD-6B32D0875844}"/>
              </a:ext>
            </a:extLst>
          </p:cNvPr>
          <p:cNvSpPr>
            <a:spLocks noGrp="1"/>
          </p:cNvSpPr>
          <p:nvPr>
            <p:ph type="dt" sz="half" idx="10"/>
          </p:nvPr>
        </p:nvSpPr>
        <p:spPr/>
        <p:txBody>
          <a:bodyPr/>
          <a:lstStyle/>
          <a:p>
            <a:fld id="{4A1DC852-D0CA-447F-8979-6CA783C2364B}" type="datetimeFigureOut">
              <a:rPr lang="en-US" smtClean="0"/>
              <a:t>7/19/2023</a:t>
            </a:fld>
            <a:endParaRPr lang="en-US"/>
          </a:p>
        </p:txBody>
      </p:sp>
      <p:sp>
        <p:nvSpPr>
          <p:cNvPr id="5" name="Footer Placeholder 4">
            <a:extLst>
              <a:ext uri="{FF2B5EF4-FFF2-40B4-BE49-F238E27FC236}">
                <a16:creationId xmlns:a16="http://schemas.microsoft.com/office/drawing/2014/main" id="{9575DFFA-B8EC-B9F9-EF48-8033CB55D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B41C4-1407-87F6-C9C3-8DFE52D82B22}"/>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77978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E728-B2D7-2E47-D001-246497EF6D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CEE9D1-7373-945A-79B4-B2EF72CA4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5C994-CAC5-05B0-6036-DACB8BA4E733}"/>
              </a:ext>
            </a:extLst>
          </p:cNvPr>
          <p:cNvSpPr>
            <a:spLocks noGrp="1"/>
          </p:cNvSpPr>
          <p:nvPr>
            <p:ph type="dt" sz="half" idx="10"/>
          </p:nvPr>
        </p:nvSpPr>
        <p:spPr/>
        <p:txBody>
          <a:bodyPr/>
          <a:lstStyle/>
          <a:p>
            <a:fld id="{4A1DC852-D0CA-447F-8979-6CA783C2364B}" type="datetimeFigureOut">
              <a:rPr lang="en-US" smtClean="0"/>
              <a:t>7/19/2023</a:t>
            </a:fld>
            <a:endParaRPr lang="en-US"/>
          </a:p>
        </p:txBody>
      </p:sp>
      <p:sp>
        <p:nvSpPr>
          <p:cNvPr id="5" name="Footer Placeholder 4">
            <a:extLst>
              <a:ext uri="{FF2B5EF4-FFF2-40B4-BE49-F238E27FC236}">
                <a16:creationId xmlns:a16="http://schemas.microsoft.com/office/drawing/2014/main" id="{EEF06FF9-953A-A223-E03C-2A6F71EF5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4A201-4C8C-2DC6-904A-74CD3B99B230}"/>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69218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A43C1-804A-3775-0823-446160243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01077F-F4E9-6EC1-8C4B-D744DBC15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DBBDF-4EA8-B19E-FF67-AD8BB3192954}"/>
              </a:ext>
            </a:extLst>
          </p:cNvPr>
          <p:cNvSpPr>
            <a:spLocks noGrp="1"/>
          </p:cNvSpPr>
          <p:nvPr>
            <p:ph type="dt" sz="half" idx="10"/>
          </p:nvPr>
        </p:nvSpPr>
        <p:spPr/>
        <p:txBody>
          <a:bodyPr/>
          <a:lstStyle/>
          <a:p>
            <a:fld id="{4A1DC852-D0CA-447F-8979-6CA783C2364B}" type="datetimeFigureOut">
              <a:rPr lang="en-US" smtClean="0"/>
              <a:t>7/19/2023</a:t>
            </a:fld>
            <a:endParaRPr lang="en-US"/>
          </a:p>
        </p:txBody>
      </p:sp>
      <p:sp>
        <p:nvSpPr>
          <p:cNvPr id="5" name="Footer Placeholder 4">
            <a:extLst>
              <a:ext uri="{FF2B5EF4-FFF2-40B4-BE49-F238E27FC236}">
                <a16:creationId xmlns:a16="http://schemas.microsoft.com/office/drawing/2014/main" id="{3BDBA684-4A25-E0C8-0A30-33E2BD211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AAD7B-E810-1E59-509F-A7B60AB5E157}"/>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58571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50D6-5279-9F78-CD75-A91A29702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4C117-6C6E-9E0C-708F-4C4FDBFF7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A660D-EEB6-4768-2D18-06CB1740AA8C}"/>
              </a:ext>
            </a:extLst>
          </p:cNvPr>
          <p:cNvSpPr>
            <a:spLocks noGrp="1"/>
          </p:cNvSpPr>
          <p:nvPr>
            <p:ph type="dt" sz="half" idx="10"/>
          </p:nvPr>
        </p:nvSpPr>
        <p:spPr/>
        <p:txBody>
          <a:bodyPr/>
          <a:lstStyle/>
          <a:p>
            <a:fld id="{4A1DC852-D0CA-447F-8979-6CA783C2364B}" type="datetimeFigureOut">
              <a:rPr lang="en-US" smtClean="0"/>
              <a:t>7/19/2023</a:t>
            </a:fld>
            <a:endParaRPr lang="en-US"/>
          </a:p>
        </p:txBody>
      </p:sp>
      <p:sp>
        <p:nvSpPr>
          <p:cNvPr id="5" name="Footer Placeholder 4">
            <a:extLst>
              <a:ext uri="{FF2B5EF4-FFF2-40B4-BE49-F238E27FC236}">
                <a16:creationId xmlns:a16="http://schemas.microsoft.com/office/drawing/2014/main" id="{F08AB626-CB87-D696-F684-E0F0A3D2F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DADEB-1D03-FB94-6694-B5423DDBD98C}"/>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30056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3D46-8190-FB33-37B1-696654AC8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619989-32CA-1E8B-EA5E-D75C07F20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D46B03-2DA9-20AB-363F-095CABA3DDBA}"/>
              </a:ext>
            </a:extLst>
          </p:cNvPr>
          <p:cNvSpPr>
            <a:spLocks noGrp="1"/>
          </p:cNvSpPr>
          <p:nvPr>
            <p:ph type="dt" sz="half" idx="10"/>
          </p:nvPr>
        </p:nvSpPr>
        <p:spPr/>
        <p:txBody>
          <a:bodyPr/>
          <a:lstStyle/>
          <a:p>
            <a:fld id="{4A1DC852-D0CA-447F-8979-6CA783C2364B}" type="datetimeFigureOut">
              <a:rPr lang="en-US" smtClean="0"/>
              <a:t>7/19/2023</a:t>
            </a:fld>
            <a:endParaRPr lang="en-US"/>
          </a:p>
        </p:txBody>
      </p:sp>
      <p:sp>
        <p:nvSpPr>
          <p:cNvPr id="5" name="Footer Placeholder 4">
            <a:extLst>
              <a:ext uri="{FF2B5EF4-FFF2-40B4-BE49-F238E27FC236}">
                <a16:creationId xmlns:a16="http://schemas.microsoft.com/office/drawing/2014/main" id="{9B24C1F5-B78F-0195-18D9-AEA3CF11D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3F6E5-1101-EE84-E850-0FBFB62DBF4D}"/>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253396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6050-CB3E-87E6-2330-F37B5DDBA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57F28-183B-25AB-D037-8B09E134E6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50DB1D-D5BA-5E00-BE0F-2B245213F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E67275-7344-0AA9-23A0-2D58FD925C8C}"/>
              </a:ext>
            </a:extLst>
          </p:cNvPr>
          <p:cNvSpPr>
            <a:spLocks noGrp="1"/>
          </p:cNvSpPr>
          <p:nvPr>
            <p:ph type="dt" sz="half" idx="10"/>
          </p:nvPr>
        </p:nvSpPr>
        <p:spPr/>
        <p:txBody>
          <a:bodyPr/>
          <a:lstStyle/>
          <a:p>
            <a:fld id="{4A1DC852-D0CA-447F-8979-6CA783C2364B}" type="datetimeFigureOut">
              <a:rPr lang="en-US" smtClean="0"/>
              <a:t>7/19/2023</a:t>
            </a:fld>
            <a:endParaRPr lang="en-US"/>
          </a:p>
        </p:txBody>
      </p:sp>
      <p:sp>
        <p:nvSpPr>
          <p:cNvPr id="6" name="Footer Placeholder 5">
            <a:extLst>
              <a:ext uri="{FF2B5EF4-FFF2-40B4-BE49-F238E27FC236}">
                <a16:creationId xmlns:a16="http://schemas.microsoft.com/office/drawing/2014/main" id="{29398384-0C5F-1C31-8C2B-F7CC30938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29FEE-7025-C00F-1C43-4068B64EA52B}"/>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358491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3C3-757F-4B3A-35AB-885ECF3B6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4893D2-FF85-A736-8764-35C273034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670C1-D957-6782-29EA-5A86139DF8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9A9AAC-FD3A-883C-2F1F-070CCDEDF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8445EE-AC83-7478-44D1-7266B708D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049F63-AE2A-59BD-2797-6173292E2134}"/>
              </a:ext>
            </a:extLst>
          </p:cNvPr>
          <p:cNvSpPr>
            <a:spLocks noGrp="1"/>
          </p:cNvSpPr>
          <p:nvPr>
            <p:ph type="dt" sz="half" idx="10"/>
          </p:nvPr>
        </p:nvSpPr>
        <p:spPr/>
        <p:txBody>
          <a:bodyPr/>
          <a:lstStyle/>
          <a:p>
            <a:fld id="{4A1DC852-D0CA-447F-8979-6CA783C2364B}" type="datetimeFigureOut">
              <a:rPr lang="en-US" smtClean="0"/>
              <a:t>7/19/2023</a:t>
            </a:fld>
            <a:endParaRPr lang="en-US"/>
          </a:p>
        </p:txBody>
      </p:sp>
      <p:sp>
        <p:nvSpPr>
          <p:cNvPr id="8" name="Footer Placeholder 7">
            <a:extLst>
              <a:ext uri="{FF2B5EF4-FFF2-40B4-BE49-F238E27FC236}">
                <a16:creationId xmlns:a16="http://schemas.microsoft.com/office/drawing/2014/main" id="{54144437-EF8F-9F7A-DA58-01CCCF07D3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5ED165-EE1C-50CA-AC27-7464CFCB224A}"/>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311281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25EF-A7A0-C37B-B773-AA2D14857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850C43-2135-6065-A1D3-4E6CEFB574DB}"/>
              </a:ext>
            </a:extLst>
          </p:cNvPr>
          <p:cNvSpPr>
            <a:spLocks noGrp="1"/>
          </p:cNvSpPr>
          <p:nvPr>
            <p:ph type="dt" sz="half" idx="10"/>
          </p:nvPr>
        </p:nvSpPr>
        <p:spPr/>
        <p:txBody>
          <a:bodyPr/>
          <a:lstStyle/>
          <a:p>
            <a:fld id="{4A1DC852-D0CA-447F-8979-6CA783C2364B}" type="datetimeFigureOut">
              <a:rPr lang="en-US" smtClean="0"/>
              <a:t>7/19/2023</a:t>
            </a:fld>
            <a:endParaRPr lang="en-US"/>
          </a:p>
        </p:txBody>
      </p:sp>
      <p:sp>
        <p:nvSpPr>
          <p:cNvPr id="4" name="Footer Placeholder 3">
            <a:extLst>
              <a:ext uri="{FF2B5EF4-FFF2-40B4-BE49-F238E27FC236}">
                <a16:creationId xmlns:a16="http://schemas.microsoft.com/office/drawing/2014/main" id="{258E0F58-9E0E-4436-D01D-F0A1B87FA8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FE1CEB-053F-7EB4-98FE-84D4A0394720}"/>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12365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F7FC8-305E-E0EF-2621-F87DC4C51A1A}"/>
              </a:ext>
            </a:extLst>
          </p:cNvPr>
          <p:cNvSpPr>
            <a:spLocks noGrp="1"/>
          </p:cNvSpPr>
          <p:nvPr>
            <p:ph type="dt" sz="half" idx="10"/>
          </p:nvPr>
        </p:nvSpPr>
        <p:spPr/>
        <p:txBody>
          <a:bodyPr/>
          <a:lstStyle/>
          <a:p>
            <a:fld id="{4A1DC852-D0CA-447F-8979-6CA783C2364B}" type="datetimeFigureOut">
              <a:rPr lang="en-US" smtClean="0"/>
              <a:t>7/19/2023</a:t>
            </a:fld>
            <a:endParaRPr lang="en-US"/>
          </a:p>
        </p:txBody>
      </p:sp>
      <p:sp>
        <p:nvSpPr>
          <p:cNvPr id="3" name="Footer Placeholder 2">
            <a:extLst>
              <a:ext uri="{FF2B5EF4-FFF2-40B4-BE49-F238E27FC236}">
                <a16:creationId xmlns:a16="http://schemas.microsoft.com/office/drawing/2014/main" id="{DE25EFE3-1C0C-D3EA-D09B-A57F20512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51FA70-7B32-6A5F-2172-65ABAE2AE752}"/>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68425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D90B-1E43-C75F-281D-1D565881B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F426A-165E-B134-7B76-3D1F9E2F9A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B11CAD-3613-EC7D-8294-12F9CEF5F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C7899-FE33-15C7-E11C-054E03509952}"/>
              </a:ext>
            </a:extLst>
          </p:cNvPr>
          <p:cNvSpPr>
            <a:spLocks noGrp="1"/>
          </p:cNvSpPr>
          <p:nvPr>
            <p:ph type="dt" sz="half" idx="10"/>
          </p:nvPr>
        </p:nvSpPr>
        <p:spPr/>
        <p:txBody>
          <a:bodyPr/>
          <a:lstStyle/>
          <a:p>
            <a:fld id="{4A1DC852-D0CA-447F-8979-6CA783C2364B}" type="datetimeFigureOut">
              <a:rPr lang="en-US" smtClean="0"/>
              <a:t>7/19/2023</a:t>
            </a:fld>
            <a:endParaRPr lang="en-US"/>
          </a:p>
        </p:txBody>
      </p:sp>
      <p:sp>
        <p:nvSpPr>
          <p:cNvPr id="6" name="Footer Placeholder 5">
            <a:extLst>
              <a:ext uri="{FF2B5EF4-FFF2-40B4-BE49-F238E27FC236}">
                <a16:creationId xmlns:a16="http://schemas.microsoft.com/office/drawing/2014/main" id="{EA1785B7-9063-DBF6-FB3A-393C2BA3D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47C550-CB9C-58C6-3DE0-5128AEAE35CC}"/>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83544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3D4F-3B61-C227-D4A7-A0724110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1E0780-077A-DA87-70C0-39DDEED10C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493AE4-D088-FB3F-EBB6-FAED0C5F9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33DC5-939D-DFDB-7EBA-3B1B93A865E3}"/>
              </a:ext>
            </a:extLst>
          </p:cNvPr>
          <p:cNvSpPr>
            <a:spLocks noGrp="1"/>
          </p:cNvSpPr>
          <p:nvPr>
            <p:ph type="dt" sz="half" idx="10"/>
          </p:nvPr>
        </p:nvSpPr>
        <p:spPr/>
        <p:txBody>
          <a:bodyPr/>
          <a:lstStyle/>
          <a:p>
            <a:fld id="{4A1DC852-D0CA-447F-8979-6CA783C2364B}" type="datetimeFigureOut">
              <a:rPr lang="en-US" smtClean="0"/>
              <a:t>7/19/2023</a:t>
            </a:fld>
            <a:endParaRPr lang="en-US"/>
          </a:p>
        </p:txBody>
      </p:sp>
      <p:sp>
        <p:nvSpPr>
          <p:cNvPr id="6" name="Footer Placeholder 5">
            <a:extLst>
              <a:ext uri="{FF2B5EF4-FFF2-40B4-BE49-F238E27FC236}">
                <a16:creationId xmlns:a16="http://schemas.microsoft.com/office/drawing/2014/main" id="{CF2C2E05-19E7-902C-146F-1B4FB8D3A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BDDBE-225E-067C-788A-976D6E051B59}"/>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288967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444500" ty="-5715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4E12-8DC2-BB6E-FA3F-224F8E38B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2DCCBC-6C97-BB32-5617-502CE16A0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6AEE2-58B4-21D8-82FC-047D74461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DC852-D0CA-447F-8979-6CA783C2364B}" type="datetimeFigureOut">
              <a:rPr lang="en-US" smtClean="0"/>
              <a:t>7/19/2023</a:t>
            </a:fld>
            <a:endParaRPr lang="en-US"/>
          </a:p>
        </p:txBody>
      </p:sp>
      <p:sp>
        <p:nvSpPr>
          <p:cNvPr id="5" name="Footer Placeholder 4">
            <a:extLst>
              <a:ext uri="{FF2B5EF4-FFF2-40B4-BE49-F238E27FC236}">
                <a16:creationId xmlns:a16="http://schemas.microsoft.com/office/drawing/2014/main" id="{C933D53F-CE53-7345-773B-005E82F82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B14601-BAEE-6EE7-BB8B-E0F54A92D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AE1A9-EEE2-4A4C-BF25-462704E0872F}" type="slidenum">
              <a:rPr lang="en-US" smtClean="0"/>
              <a:t>‹#›</a:t>
            </a:fld>
            <a:endParaRPr lang="en-US"/>
          </a:p>
        </p:txBody>
      </p:sp>
    </p:spTree>
    <p:extLst>
      <p:ext uri="{BB962C8B-B14F-4D97-AF65-F5344CB8AC3E}">
        <p14:creationId xmlns:p14="http://schemas.microsoft.com/office/powerpoint/2010/main" val="14594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444500" ty="-5715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5A20-2BD3-E134-063D-AF11B3BB69B5}"/>
              </a:ext>
            </a:extLst>
          </p:cNvPr>
          <p:cNvSpPr>
            <a:spLocks noGrp="1"/>
          </p:cNvSpPr>
          <p:nvPr>
            <p:ph type="ctrTitle"/>
          </p:nvPr>
        </p:nvSpPr>
        <p:spPr/>
        <p:txBody>
          <a:bodyPr/>
          <a:lstStyle/>
          <a:p>
            <a:r>
              <a:rPr lang="en-US" b="1" dirty="0">
                <a:latin typeface="+mn-lt"/>
              </a:rPr>
              <a:t>TEMPORARY STRUCTURES IN SITE PLANNING</a:t>
            </a:r>
          </a:p>
        </p:txBody>
      </p:sp>
      <p:sp>
        <p:nvSpPr>
          <p:cNvPr id="3" name="Subtitle 2">
            <a:extLst>
              <a:ext uri="{FF2B5EF4-FFF2-40B4-BE49-F238E27FC236}">
                <a16:creationId xmlns:a16="http://schemas.microsoft.com/office/drawing/2014/main" id="{DB166958-6467-9D36-1A4E-75D41FA413F3}"/>
              </a:ext>
            </a:extLst>
          </p:cNvPr>
          <p:cNvSpPr>
            <a:spLocks noGrp="1"/>
          </p:cNvSpPr>
          <p:nvPr>
            <p:ph type="subTitle" idx="1"/>
          </p:nvPr>
        </p:nvSpPr>
        <p:spPr/>
        <p:txBody>
          <a:bodyPr>
            <a:normAutofit/>
          </a:bodyPr>
          <a:lstStyle/>
          <a:p>
            <a:endParaRPr lang="en-US" dirty="0"/>
          </a:p>
          <a:p>
            <a:r>
              <a:rPr lang="en-US" dirty="0"/>
              <a:t>FROM PRELIMINARY DESIGN TO SCHEMATIC DESIGN</a:t>
            </a:r>
          </a:p>
        </p:txBody>
      </p:sp>
      <p:sp>
        <p:nvSpPr>
          <p:cNvPr id="4" name="Title 1">
            <a:extLst>
              <a:ext uri="{FF2B5EF4-FFF2-40B4-BE49-F238E27FC236}">
                <a16:creationId xmlns:a16="http://schemas.microsoft.com/office/drawing/2014/main" id="{ECC63F2E-B323-4685-DC9F-883083B3D38F}"/>
              </a:ext>
            </a:extLst>
          </p:cNvPr>
          <p:cNvSpPr txBox="1">
            <a:spLocks/>
          </p:cNvSpPr>
          <p:nvPr/>
        </p:nvSpPr>
        <p:spPr>
          <a:xfrm>
            <a:off x="1524000" y="238125"/>
            <a:ext cx="9033383" cy="11668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808000"/>
                </a:solidFill>
                <a:latin typeface="Stencil Std" panose="04020904080802020404" pitchFamily="82" charset="0"/>
              </a:rPr>
              <a:t>REVIT University</a:t>
            </a:r>
          </a:p>
        </p:txBody>
      </p:sp>
      <p:sp>
        <p:nvSpPr>
          <p:cNvPr id="6" name="TextBox 5">
            <a:extLst>
              <a:ext uri="{FF2B5EF4-FFF2-40B4-BE49-F238E27FC236}">
                <a16:creationId xmlns:a16="http://schemas.microsoft.com/office/drawing/2014/main" id="{664DA060-F4D7-8963-4CD1-95EF315DB5B4}"/>
              </a:ext>
            </a:extLst>
          </p:cNvPr>
          <p:cNvSpPr txBox="1"/>
          <p:nvPr/>
        </p:nvSpPr>
        <p:spPr>
          <a:xfrm>
            <a:off x="4683854" y="4855129"/>
            <a:ext cx="2983684" cy="646331"/>
          </a:xfrm>
          <a:prstGeom prst="rect">
            <a:avLst/>
          </a:prstGeom>
          <a:noFill/>
        </p:spPr>
        <p:txBody>
          <a:bodyPr wrap="square" rtlCol="0">
            <a:spAutoFit/>
          </a:bodyPr>
          <a:lstStyle/>
          <a:p>
            <a:pPr algn="ctr"/>
            <a:r>
              <a:rPr lang="en-US" sz="1200" dirty="0"/>
              <a:t>Revit UNIVERSITY – July 19, 2023 </a:t>
            </a:r>
          </a:p>
          <a:p>
            <a:pPr algn="ctr"/>
            <a:r>
              <a:rPr lang="en-US" sz="1200" dirty="0"/>
              <a:t>PRESENTED BY Andres Fernandez, Christian Quintero</a:t>
            </a:r>
          </a:p>
        </p:txBody>
      </p:sp>
    </p:spTree>
    <p:extLst>
      <p:ext uri="{BB962C8B-B14F-4D97-AF65-F5344CB8AC3E}">
        <p14:creationId xmlns:p14="http://schemas.microsoft.com/office/powerpoint/2010/main" val="270718341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FC6B-B149-B809-0903-8A03CC8ADA8C}"/>
              </a:ext>
            </a:extLst>
          </p:cNvPr>
          <p:cNvSpPr>
            <a:spLocks noGrp="1"/>
          </p:cNvSpPr>
          <p:nvPr>
            <p:ph type="title"/>
          </p:nvPr>
        </p:nvSpPr>
        <p:spPr/>
        <p:txBody>
          <a:bodyPr/>
          <a:lstStyle/>
          <a:p>
            <a:r>
              <a:rPr lang="en-US" b="1" dirty="0"/>
              <a:t>FROM SDs THROUGH CDs</a:t>
            </a:r>
          </a:p>
        </p:txBody>
      </p:sp>
      <p:pic>
        <p:nvPicPr>
          <p:cNvPr id="3" name="Picture 2">
            <a:extLst>
              <a:ext uri="{FF2B5EF4-FFF2-40B4-BE49-F238E27FC236}">
                <a16:creationId xmlns:a16="http://schemas.microsoft.com/office/drawing/2014/main" id="{79C30816-E984-9628-F734-AAD3E029152E}"/>
              </a:ext>
            </a:extLst>
          </p:cNvPr>
          <p:cNvPicPr>
            <a:picLocks noChangeAspect="1"/>
          </p:cNvPicPr>
          <p:nvPr/>
        </p:nvPicPr>
        <p:blipFill>
          <a:blip r:embed="rId2"/>
          <a:stretch>
            <a:fillRect/>
          </a:stretch>
        </p:blipFill>
        <p:spPr>
          <a:xfrm>
            <a:off x="1145862" y="1745330"/>
            <a:ext cx="5925498" cy="3367339"/>
          </a:xfrm>
          <a:prstGeom prst="rect">
            <a:avLst/>
          </a:prstGeom>
        </p:spPr>
      </p:pic>
      <p:pic>
        <p:nvPicPr>
          <p:cNvPr id="9" name="Picture 8">
            <a:extLst>
              <a:ext uri="{FF2B5EF4-FFF2-40B4-BE49-F238E27FC236}">
                <a16:creationId xmlns:a16="http://schemas.microsoft.com/office/drawing/2014/main" id="{54882D66-071E-1848-3BD7-B21EDE436354}"/>
              </a:ext>
            </a:extLst>
          </p:cNvPr>
          <p:cNvPicPr>
            <a:picLocks noChangeAspect="1"/>
          </p:cNvPicPr>
          <p:nvPr/>
        </p:nvPicPr>
        <p:blipFill>
          <a:blip r:embed="rId3">
            <a:alphaModFix/>
          </a:blip>
          <a:stretch>
            <a:fillRect/>
          </a:stretch>
        </p:blipFill>
        <p:spPr>
          <a:xfrm>
            <a:off x="1046802" y="1671631"/>
            <a:ext cx="6367458" cy="3514735"/>
          </a:xfrm>
          <a:prstGeom prst="rect">
            <a:avLst/>
          </a:prstGeom>
        </p:spPr>
      </p:pic>
      <p:sp>
        <p:nvSpPr>
          <p:cNvPr id="11" name="TextBox 10">
            <a:extLst>
              <a:ext uri="{FF2B5EF4-FFF2-40B4-BE49-F238E27FC236}">
                <a16:creationId xmlns:a16="http://schemas.microsoft.com/office/drawing/2014/main" id="{8FB32CBF-433E-E453-47D0-47CDDB406E16}"/>
              </a:ext>
            </a:extLst>
          </p:cNvPr>
          <p:cNvSpPr txBox="1"/>
          <p:nvPr/>
        </p:nvSpPr>
        <p:spPr>
          <a:xfrm>
            <a:off x="8046720" y="1417320"/>
            <a:ext cx="3307080" cy="4524315"/>
          </a:xfrm>
          <a:prstGeom prst="rect">
            <a:avLst/>
          </a:prstGeom>
          <a:noFill/>
        </p:spPr>
        <p:txBody>
          <a:bodyPr wrap="square" rtlCol="0">
            <a:spAutoFit/>
          </a:bodyPr>
          <a:lstStyle/>
          <a:p>
            <a:pPr marL="342900" indent="-342900">
              <a:buAutoNum type="arabicPeriod"/>
            </a:pPr>
            <a:r>
              <a:rPr lang="en-US" dirty="0"/>
              <a:t>Lock Unit Families in place and </a:t>
            </a:r>
            <a:r>
              <a:rPr lang="en-US" dirty="0" err="1"/>
              <a:t>workset</a:t>
            </a:r>
            <a:endParaRPr lang="en-US" dirty="0"/>
          </a:p>
          <a:p>
            <a:pPr marL="342900" indent="-342900">
              <a:buAutoNum type="arabicPeriod"/>
            </a:pPr>
            <a:r>
              <a:rPr lang="en-US" dirty="0"/>
              <a:t>Edges of families will provide guide line for exterior walls and alignment for RVT unit links.</a:t>
            </a:r>
          </a:p>
          <a:p>
            <a:pPr marL="342900" indent="-342900">
              <a:buAutoNum type="arabicPeriod"/>
            </a:pPr>
            <a:r>
              <a:rPr lang="en-US" dirty="0"/>
              <a:t>Building Unit Families </a:t>
            </a:r>
            <a:r>
              <a:rPr lang="en-US" dirty="0" err="1"/>
              <a:t>workset</a:t>
            </a:r>
            <a:r>
              <a:rPr lang="en-US" dirty="0"/>
              <a:t> becomes invisible in all views</a:t>
            </a:r>
          </a:p>
          <a:p>
            <a:pPr marL="342900" indent="-342900">
              <a:buAutoNum type="arabicPeriod"/>
            </a:pPr>
            <a:r>
              <a:rPr lang="en-US" dirty="0"/>
              <a:t>Confirm final unit mix between Temporary Structures and RVT links in the model – the numbers must remain the same throughout. </a:t>
            </a:r>
          </a:p>
          <a:p>
            <a:pPr marL="342900" indent="-342900">
              <a:buAutoNum type="arabicPeriod"/>
            </a:pPr>
            <a:endParaRPr lang="en-US" dirty="0"/>
          </a:p>
        </p:txBody>
      </p:sp>
    </p:spTree>
    <p:extLst>
      <p:ext uri="{BB962C8B-B14F-4D97-AF65-F5344CB8AC3E}">
        <p14:creationId xmlns:p14="http://schemas.microsoft.com/office/powerpoint/2010/main" val="390086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2399-501E-19A7-5417-9990846159E3}"/>
              </a:ext>
            </a:extLst>
          </p:cNvPr>
          <p:cNvSpPr>
            <a:spLocks noGrp="1"/>
          </p:cNvSpPr>
          <p:nvPr>
            <p:ph type="title"/>
          </p:nvPr>
        </p:nvSpPr>
        <p:spPr>
          <a:xfrm>
            <a:off x="838200" y="205105"/>
            <a:ext cx="10515600" cy="1325563"/>
          </a:xfrm>
        </p:spPr>
        <p:txBody>
          <a:bodyPr/>
          <a:lstStyle/>
          <a:p>
            <a:r>
              <a:rPr lang="en-US" b="1" dirty="0">
                <a:latin typeface="+mn-lt"/>
              </a:rPr>
              <a:t>BEST PRACTICES</a:t>
            </a:r>
          </a:p>
        </p:txBody>
      </p:sp>
      <p:sp>
        <p:nvSpPr>
          <p:cNvPr id="3" name="Content Placeholder 2">
            <a:extLst>
              <a:ext uri="{FF2B5EF4-FFF2-40B4-BE49-F238E27FC236}">
                <a16:creationId xmlns:a16="http://schemas.microsoft.com/office/drawing/2014/main" id="{C645A372-2E29-8013-2A06-AEDE0217F9F9}"/>
              </a:ext>
            </a:extLst>
          </p:cNvPr>
          <p:cNvSpPr>
            <a:spLocks noGrp="1"/>
          </p:cNvSpPr>
          <p:nvPr>
            <p:ph idx="1"/>
          </p:nvPr>
        </p:nvSpPr>
        <p:spPr>
          <a:xfrm>
            <a:off x="838200" y="1272540"/>
            <a:ext cx="10515600" cy="4904423"/>
          </a:xfrm>
        </p:spPr>
        <p:txBody>
          <a:bodyPr>
            <a:normAutofit fontScale="92500" lnSpcReduction="10000"/>
          </a:bodyPr>
          <a:lstStyle/>
          <a:p>
            <a:r>
              <a:rPr lang="en-US" b="1" dirty="0"/>
              <a:t>Verify Site requirements and limitations</a:t>
            </a:r>
          </a:p>
          <a:p>
            <a:r>
              <a:rPr lang="en-US" dirty="0"/>
              <a:t>Use the working view with project north. Site plan annotation views must always be towards true north.</a:t>
            </a:r>
          </a:p>
          <a:p>
            <a:r>
              <a:rPr lang="en-US" dirty="0"/>
              <a:t>Confirm with PM or client the required areas for leasing, gym, rec, etc.</a:t>
            </a:r>
          </a:p>
          <a:p>
            <a:r>
              <a:rPr lang="en-US" dirty="0"/>
              <a:t>Create levels for the project – families will be tied to the levels</a:t>
            </a:r>
          </a:p>
          <a:p>
            <a:pPr lvl="1"/>
            <a:r>
              <a:rPr lang="en-US" sz="2800" dirty="0"/>
              <a:t>Create half levels for garage buildings</a:t>
            </a:r>
          </a:p>
          <a:p>
            <a:r>
              <a:rPr lang="en-US" b="1" dirty="0"/>
              <a:t>Think product, not project.</a:t>
            </a:r>
          </a:p>
          <a:p>
            <a:r>
              <a:rPr lang="en-US" dirty="0"/>
              <a:t>Use side monitor to keep close eye on unit mix schedule</a:t>
            </a:r>
          </a:p>
          <a:p>
            <a:r>
              <a:rPr lang="en-US" dirty="0"/>
              <a:t>Use Building # parameter to sort different possible layouts</a:t>
            </a:r>
          </a:p>
          <a:p>
            <a:r>
              <a:rPr lang="en-US" b="1" dirty="0"/>
              <a:t>Always verify your data before printing or sending out to clients. The information is only useful if it is true.</a:t>
            </a:r>
          </a:p>
          <a:p>
            <a:endParaRPr lang="en-US" dirty="0"/>
          </a:p>
        </p:txBody>
      </p:sp>
    </p:spTree>
    <p:extLst>
      <p:ext uri="{BB962C8B-B14F-4D97-AF65-F5344CB8AC3E}">
        <p14:creationId xmlns:p14="http://schemas.microsoft.com/office/powerpoint/2010/main" val="392028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19D6C-6CCD-530F-897D-17AEEC8C2A4D}"/>
              </a:ext>
            </a:extLst>
          </p:cNvPr>
          <p:cNvPicPr>
            <a:picLocks noChangeAspect="1"/>
          </p:cNvPicPr>
          <p:nvPr/>
        </p:nvPicPr>
        <p:blipFill>
          <a:blip r:embed="rId2"/>
          <a:stretch>
            <a:fillRect/>
          </a:stretch>
        </p:blipFill>
        <p:spPr>
          <a:xfrm>
            <a:off x="6667329" y="2683609"/>
            <a:ext cx="5157251" cy="3552738"/>
          </a:xfrm>
          <a:prstGeom prst="rect">
            <a:avLst/>
          </a:prstGeom>
        </p:spPr>
      </p:pic>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PRELIMINARY SITE DESIGN</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442415" y="1607261"/>
            <a:ext cx="6060744" cy="2152697"/>
          </a:xfrm>
        </p:spPr>
        <p:txBody>
          <a:bodyPr>
            <a:noAutofit/>
          </a:bodyPr>
          <a:lstStyle/>
          <a:p>
            <a:pPr marR="0" indent="0" algn="just">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ORB uses the Temporary Structures category in Revit to create small, light, and efficient families that represent units, stair and elevator shafts, storage, commons spaces, etc. These provide a quick and efficient way to lay out the architectural program requirements without having to constantly re-draw geometry heavy Revit elements or having to constantly count units over and over after each new iteration</a:t>
            </a:r>
            <a:endParaRPr lang="en-US" sz="1800" dirty="0"/>
          </a:p>
        </p:txBody>
      </p:sp>
    </p:spTree>
    <p:extLst>
      <p:ext uri="{BB962C8B-B14F-4D97-AF65-F5344CB8AC3E}">
        <p14:creationId xmlns:p14="http://schemas.microsoft.com/office/powerpoint/2010/main" val="123121490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371B-67BD-8C4B-EDED-76249F62C098}"/>
              </a:ext>
            </a:extLst>
          </p:cNvPr>
          <p:cNvSpPr>
            <a:spLocks noGrp="1"/>
          </p:cNvSpPr>
          <p:nvPr>
            <p:ph type="title"/>
          </p:nvPr>
        </p:nvSpPr>
        <p:spPr>
          <a:xfrm>
            <a:off x="838200" y="365125"/>
            <a:ext cx="5124450" cy="1325563"/>
          </a:xfrm>
        </p:spPr>
        <p:txBody>
          <a:bodyPr>
            <a:normAutofit fontScale="90000"/>
          </a:bodyPr>
          <a:lstStyle/>
          <a:p>
            <a:r>
              <a:rPr lang="en-US" b="1" dirty="0"/>
              <a:t>TEMPORARY STRUCTURES CATEGORY</a:t>
            </a:r>
          </a:p>
        </p:txBody>
      </p:sp>
      <p:pic>
        <p:nvPicPr>
          <p:cNvPr id="5" name="Picture 4">
            <a:extLst>
              <a:ext uri="{FF2B5EF4-FFF2-40B4-BE49-F238E27FC236}">
                <a16:creationId xmlns:a16="http://schemas.microsoft.com/office/drawing/2014/main" id="{001BA096-F924-D84A-2983-320BB54CB831}"/>
              </a:ext>
            </a:extLst>
          </p:cNvPr>
          <p:cNvPicPr>
            <a:picLocks noChangeAspect="1"/>
          </p:cNvPicPr>
          <p:nvPr/>
        </p:nvPicPr>
        <p:blipFill>
          <a:blip r:embed="rId2"/>
          <a:stretch>
            <a:fillRect/>
          </a:stretch>
        </p:blipFill>
        <p:spPr>
          <a:xfrm>
            <a:off x="6464903" y="1027906"/>
            <a:ext cx="5248897" cy="2974064"/>
          </a:xfrm>
          <a:prstGeom prst="rect">
            <a:avLst/>
          </a:prstGeom>
        </p:spPr>
      </p:pic>
      <p:sp>
        <p:nvSpPr>
          <p:cNvPr id="3" name="Content Placeholder 2">
            <a:extLst>
              <a:ext uri="{FF2B5EF4-FFF2-40B4-BE49-F238E27FC236}">
                <a16:creationId xmlns:a16="http://schemas.microsoft.com/office/drawing/2014/main" id="{083F479E-3D9F-C0AB-D04E-3419227F0115}"/>
              </a:ext>
            </a:extLst>
          </p:cNvPr>
          <p:cNvSpPr>
            <a:spLocks noGrp="1"/>
          </p:cNvSpPr>
          <p:nvPr>
            <p:ph idx="1"/>
          </p:nvPr>
        </p:nvSpPr>
        <p:spPr>
          <a:xfrm>
            <a:off x="632538" y="1933186"/>
            <a:ext cx="6048919" cy="3833871"/>
          </a:xfrm>
        </p:spPr>
        <p:txBody>
          <a:bodyPr>
            <a:no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Temporary Structures are based on a Generic Model Family that is Two Level Based. This allows us to set lower and upper limits to all of these families, thus being able to extract unit information per level. Another advantage is that if we need to modify a level height, all families will automatically follow suit. </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ORB Temporary Structures will be divided into different categories themselves: </a:t>
            </a:r>
          </a:p>
          <a:p>
            <a:pPr marL="342900" marR="0" lvl="0" indent="-342900" algn="just">
              <a:lnSpc>
                <a:spcPct val="107000"/>
              </a:lnSpc>
              <a:spcBef>
                <a:spcPts val="0"/>
              </a:spcBef>
              <a:spcAft>
                <a:spcPts val="0"/>
              </a:spcAft>
              <a:buFont typeface="+mj-lt"/>
              <a:buAutoNum type="alphaU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Units</a:t>
            </a:r>
          </a:p>
          <a:p>
            <a:pPr marL="342900" marR="0" lvl="0" indent="-342900" algn="just">
              <a:lnSpc>
                <a:spcPct val="107000"/>
              </a:lnSpc>
              <a:spcBef>
                <a:spcPts val="0"/>
              </a:spcBef>
              <a:spcAft>
                <a:spcPts val="0"/>
              </a:spcAft>
              <a:buFont typeface="+mj-lt"/>
              <a:buAutoNum type="alphaU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Vertical Circulation</a:t>
            </a:r>
          </a:p>
          <a:p>
            <a:pPr marL="342900" marR="0" lvl="0" indent="-342900" algn="just">
              <a:lnSpc>
                <a:spcPct val="107000"/>
              </a:lnSpc>
              <a:spcBef>
                <a:spcPts val="0"/>
              </a:spcBef>
              <a:spcAft>
                <a:spcPts val="800"/>
              </a:spcAft>
              <a:buFont typeface="+mj-lt"/>
              <a:buAutoNum type="alphaU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Commons Elements</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229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18B055-3CB6-EAA9-EBD7-D9BF996D823E}"/>
              </a:ext>
            </a:extLst>
          </p:cNvPr>
          <p:cNvPicPr>
            <a:picLocks noChangeAspect="1"/>
          </p:cNvPicPr>
          <p:nvPr/>
        </p:nvPicPr>
        <p:blipFill>
          <a:blip r:embed="rId3"/>
          <a:stretch>
            <a:fillRect/>
          </a:stretch>
        </p:blipFill>
        <p:spPr>
          <a:xfrm>
            <a:off x="3933817" y="365125"/>
            <a:ext cx="7662274" cy="5916440"/>
          </a:xfrm>
          <a:prstGeom prst="rect">
            <a:avLst/>
          </a:prstGeom>
        </p:spPr>
      </p:pic>
      <p:sp>
        <p:nvSpPr>
          <p:cNvPr id="2" name="Title 1">
            <a:extLst>
              <a:ext uri="{FF2B5EF4-FFF2-40B4-BE49-F238E27FC236}">
                <a16:creationId xmlns:a16="http://schemas.microsoft.com/office/drawing/2014/main" id="{A7C9371B-67BD-8C4B-EDED-76249F62C098}"/>
              </a:ext>
            </a:extLst>
          </p:cNvPr>
          <p:cNvSpPr>
            <a:spLocks noGrp="1"/>
          </p:cNvSpPr>
          <p:nvPr>
            <p:ph type="title"/>
          </p:nvPr>
        </p:nvSpPr>
        <p:spPr>
          <a:xfrm>
            <a:off x="838200" y="365125"/>
            <a:ext cx="5124450" cy="1325563"/>
          </a:xfrm>
        </p:spPr>
        <p:txBody>
          <a:bodyPr>
            <a:normAutofit fontScale="90000"/>
          </a:bodyPr>
          <a:lstStyle/>
          <a:p>
            <a:r>
              <a:rPr lang="en-US" b="1" dirty="0"/>
              <a:t>TEMPORARY STRUCTURES CATEGORY</a:t>
            </a:r>
          </a:p>
        </p:txBody>
      </p:sp>
      <p:sp>
        <p:nvSpPr>
          <p:cNvPr id="3" name="TextBox 2">
            <a:extLst>
              <a:ext uri="{FF2B5EF4-FFF2-40B4-BE49-F238E27FC236}">
                <a16:creationId xmlns:a16="http://schemas.microsoft.com/office/drawing/2014/main" id="{7A64D010-2C4F-9949-1B50-2DDE089D36A8}"/>
              </a:ext>
            </a:extLst>
          </p:cNvPr>
          <p:cNvSpPr txBox="1"/>
          <p:nvPr/>
        </p:nvSpPr>
        <p:spPr>
          <a:xfrm>
            <a:off x="968721" y="1919335"/>
            <a:ext cx="2761307" cy="4221092"/>
          </a:xfrm>
          <a:prstGeom prst="rect">
            <a:avLst/>
          </a:prstGeom>
          <a:noFill/>
        </p:spPr>
        <p:txBody>
          <a:bodyPr wrap="square" rtlCol="0">
            <a:spAutoFit/>
          </a:bodyPr>
          <a:lstStyle/>
          <a:p>
            <a:pPr marL="342900" marR="0" lvl="0" indent="-342900" algn="just">
              <a:lnSpc>
                <a:spcPct val="107000"/>
              </a:lnSpc>
              <a:spcBef>
                <a:spcPts val="0"/>
              </a:spcBef>
              <a:spcAft>
                <a:spcPts val="0"/>
              </a:spcAft>
              <a:buFont typeface="+mj-lt"/>
              <a:buAutoNum type="alphaUcParenR"/>
            </a:pPr>
            <a:r>
              <a:rPr lang="en-US" sz="2800" dirty="0">
                <a:effectLst/>
                <a:latin typeface="Calibri" panose="020F0502020204030204" pitchFamily="34" charset="0"/>
                <a:ea typeface="Calibri" panose="020F0502020204030204" pitchFamily="34" charset="0"/>
                <a:cs typeface="Times New Roman" panose="02020603050405020304" pitchFamily="18" charset="0"/>
              </a:rPr>
              <a:t>Units</a:t>
            </a:r>
          </a:p>
          <a:p>
            <a:pPr marL="342900" marR="0" lvl="0" indent="-342900" algn="just">
              <a:lnSpc>
                <a:spcPct val="107000"/>
              </a:lnSpc>
              <a:spcBef>
                <a:spcPts val="0"/>
              </a:spcBef>
              <a:spcAft>
                <a:spcPts val="0"/>
              </a:spcAft>
              <a:buFont typeface="+mj-lt"/>
              <a:buAutoNum type="alphaUcParen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lphaUcParen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lphaUcParenR"/>
            </a:pPr>
            <a:r>
              <a:rPr lang="en-US" sz="2800" dirty="0">
                <a:effectLst/>
                <a:latin typeface="Calibri" panose="020F0502020204030204" pitchFamily="34" charset="0"/>
                <a:ea typeface="Calibri" panose="020F0502020204030204" pitchFamily="34" charset="0"/>
                <a:cs typeface="Times New Roman" panose="02020603050405020304" pitchFamily="18" charset="0"/>
              </a:rPr>
              <a:t>Vertical Circulation</a:t>
            </a:r>
          </a:p>
          <a:p>
            <a:pPr marL="342900" marR="0" lvl="0" indent="-342900" algn="just">
              <a:lnSpc>
                <a:spcPct val="107000"/>
              </a:lnSpc>
              <a:spcBef>
                <a:spcPts val="0"/>
              </a:spcBef>
              <a:spcAft>
                <a:spcPts val="0"/>
              </a:spcAft>
              <a:buFont typeface="+mj-lt"/>
              <a:buAutoNum type="alphaUcParen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lphaUcParen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lphaUcParenR"/>
            </a:pPr>
            <a:r>
              <a:rPr lang="en-US" sz="2800" dirty="0">
                <a:effectLst/>
                <a:latin typeface="Calibri" panose="020F0502020204030204" pitchFamily="34" charset="0"/>
                <a:ea typeface="Calibri" panose="020F0502020204030204" pitchFamily="34" charset="0"/>
                <a:cs typeface="Times New Roman" panose="02020603050405020304" pitchFamily="18" charset="0"/>
              </a:rPr>
              <a:t>Commons Elements</a:t>
            </a:r>
            <a:endParaRPr lang="en-US" sz="2800" dirty="0"/>
          </a:p>
        </p:txBody>
      </p:sp>
      <p:cxnSp>
        <p:nvCxnSpPr>
          <p:cNvPr id="8" name="Straight Arrow Connector 7">
            <a:extLst>
              <a:ext uri="{FF2B5EF4-FFF2-40B4-BE49-F238E27FC236}">
                <a16:creationId xmlns:a16="http://schemas.microsoft.com/office/drawing/2014/main" id="{54DE0ECA-7D9E-B716-C8CE-B226DBC71B9C}"/>
              </a:ext>
            </a:extLst>
          </p:cNvPr>
          <p:cNvCxnSpPr>
            <a:cxnSpLocks/>
          </p:cNvCxnSpPr>
          <p:nvPr/>
        </p:nvCxnSpPr>
        <p:spPr>
          <a:xfrm>
            <a:off x="2349374" y="2181885"/>
            <a:ext cx="2448963" cy="22716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1B7D277-74F6-8172-F2A3-D36DE69C9F22}"/>
              </a:ext>
            </a:extLst>
          </p:cNvPr>
          <p:cNvCxnSpPr>
            <a:cxnSpLocks/>
          </p:cNvCxnSpPr>
          <p:nvPr/>
        </p:nvCxnSpPr>
        <p:spPr>
          <a:xfrm>
            <a:off x="2686702" y="3669255"/>
            <a:ext cx="3533029" cy="36062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237664D-879C-315D-9241-6CA4FEC76DEA}"/>
              </a:ext>
            </a:extLst>
          </p:cNvPr>
          <p:cNvCxnSpPr>
            <a:cxnSpLocks/>
          </p:cNvCxnSpPr>
          <p:nvPr/>
        </p:nvCxnSpPr>
        <p:spPr>
          <a:xfrm flipV="1">
            <a:off x="2929636" y="3444285"/>
            <a:ext cx="6739465" cy="199797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4BEB5C9-88B4-6308-C09D-540E8E388D45}"/>
              </a:ext>
            </a:extLst>
          </p:cNvPr>
          <p:cNvCxnSpPr>
            <a:cxnSpLocks/>
          </p:cNvCxnSpPr>
          <p:nvPr/>
        </p:nvCxnSpPr>
        <p:spPr>
          <a:xfrm flipV="1">
            <a:off x="2686701" y="1859458"/>
            <a:ext cx="4138944" cy="1809797"/>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36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9"/>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203B-F0E3-43D2-F164-B0FB815290FE}"/>
              </a:ext>
            </a:extLst>
          </p:cNvPr>
          <p:cNvSpPr>
            <a:spLocks noGrp="1"/>
          </p:cNvSpPr>
          <p:nvPr>
            <p:ph type="title"/>
          </p:nvPr>
        </p:nvSpPr>
        <p:spPr>
          <a:xfrm>
            <a:off x="804627" y="402650"/>
            <a:ext cx="10515600" cy="1325563"/>
          </a:xfrm>
        </p:spPr>
        <p:txBody>
          <a:bodyPr/>
          <a:lstStyle/>
          <a:p>
            <a:r>
              <a:rPr lang="en-US" b="1" dirty="0">
                <a:latin typeface="+mn-lt"/>
              </a:rPr>
              <a:t>ORB UNITS</a:t>
            </a:r>
          </a:p>
        </p:txBody>
      </p:sp>
      <p:pic>
        <p:nvPicPr>
          <p:cNvPr id="4" name="Picture 3">
            <a:extLst>
              <a:ext uri="{FF2B5EF4-FFF2-40B4-BE49-F238E27FC236}">
                <a16:creationId xmlns:a16="http://schemas.microsoft.com/office/drawing/2014/main" id="{C009CB3C-6076-35AF-820C-FE445450E634}"/>
              </a:ext>
            </a:extLst>
          </p:cNvPr>
          <p:cNvPicPr>
            <a:picLocks noChangeAspect="1"/>
          </p:cNvPicPr>
          <p:nvPr/>
        </p:nvPicPr>
        <p:blipFill>
          <a:blip r:embed="rId2"/>
          <a:stretch>
            <a:fillRect/>
          </a:stretch>
        </p:blipFill>
        <p:spPr>
          <a:xfrm>
            <a:off x="1928965" y="1421394"/>
            <a:ext cx="7613528" cy="4857184"/>
          </a:xfrm>
          <a:prstGeom prst="rect">
            <a:avLst/>
          </a:prstGeom>
        </p:spPr>
      </p:pic>
    </p:spTree>
    <p:extLst>
      <p:ext uri="{BB962C8B-B14F-4D97-AF65-F5344CB8AC3E}">
        <p14:creationId xmlns:p14="http://schemas.microsoft.com/office/powerpoint/2010/main" val="330348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A9FE-D197-ADF0-C48C-56CF312F6F79}"/>
              </a:ext>
            </a:extLst>
          </p:cNvPr>
          <p:cNvSpPr>
            <a:spLocks noGrp="1"/>
          </p:cNvSpPr>
          <p:nvPr>
            <p:ph type="title"/>
          </p:nvPr>
        </p:nvSpPr>
        <p:spPr>
          <a:xfrm>
            <a:off x="6514722" y="247430"/>
            <a:ext cx="5257800" cy="1325563"/>
          </a:xfrm>
        </p:spPr>
        <p:txBody>
          <a:bodyPr/>
          <a:lstStyle/>
          <a:p>
            <a:r>
              <a:rPr lang="en-US" b="1" dirty="0">
                <a:latin typeface="+mn-lt"/>
              </a:rPr>
              <a:t>UNIT PARAMETERS</a:t>
            </a:r>
          </a:p>
        </p:txBody>
      </p:sp>
      <p:pic>
        <p:nvPicPr>
          <p:cNvPr id="4" name="Picture 3">
            <a:extLst>
              <a:ext uri="{FF2B5EF4-FFF2-40B4-BE49-F238E27FC236}">
                <a16:creationId xmlns:a16="http://schemas.microsoft.com/office/drawing/2014/main" id="{E419A6D0-AEB9-4D54-5A20-BFF6D7B29E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4978" y="129796"/>
            <a:ext cx="5342301" cy="6598407"/>
          </a:xfrm>
          <a:prstGeom prst="rect">
            <a:avLst/>
          </a:prstGeom>
        </p:spPr>
      </p:pic>
      <p:sp>
        <p:nvSpPr>
          <p:cNvPr id="5" name="Arrow: Left 4">
            <a:extLst>
              <a:ext uri="{FF2B5EF4-FFF2-40B4-BE49-F238E27FC236}">
                <a16:creationId xmlns:a16="http://schemas.microsoft.com/office/drawing/2014/main" id="{C6B218C6-A415-A984-9734-3A5765131FDD}"/>
              </a:ext>
            </a:extLst>
          </p:cNvPr>
          <p:cNvSpPr/>
          <p:nvPr/>
        </p:nvSpPr>
        <p:spPr>
          <a:xfrm>
            <a:off x="5558826" y="5187636"/>
            <a:ext cx="4110273" cy="4345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ALWAYS SET TO 1</a:t>
            </a:r>
          </a:p>
        </p:txBody>
      </p:sp>
      <p:sp>
        <p:nvSpPr>
          <p:cNvPr id="8" name="Arrow: Left 7">
            <a:extLst>
              <a:ext uri="{FF2B5EF4-FFF2-40B4-BE49-F238E27FC236}">
                <a16:creationId xmlns:a16="http://schemas.microsoft.com/office/drawing/2014/main" id="{633686C7-1DD0-A4F8-4E65-A9A902E69283}"/>
              </a:ext>
            </a:extLst>
          </p:cNvPr>
          <p:cNvSpPr/>
          <p:nvPr/>
        </p:nvSpPr>
        <p:spPr>
          <a:xfrm>
            <a:off x="5558826" y="4834547"/>
            <a:ext cx="4110274" cy="4345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CALCULATED AUTOMATICALLY</a:t>
            </a:r>
          </a:p>
        </p:txBody>
      </p:sp>
      <p:sp>
        <p:nvSpPr>
          <p:cNvPr id="9" name="Arrow: Left 8">
            <a:extLst>
              <a:ext uri="{FF2B5EF4-FFF2-40B4-BE49-F238E27FC236}">
                <a16:creationId xmlns:a16="http://schemas.microsoft.com/office/drawing/2014/main" id="{229AE463-694E-8DE0-CDB1-3E9AB8A6E850}"/>
              </a:ext>
            </a:extLst>
          </p:cNvPr>
          <p:cNvSpPr/>
          <p:nvPr/>
        </p:nvSpPr>
        <p:spPr>
          <a:xfrm>
            <a:off x="5558827" y="1753292"/>
            <a:ext cx="4110274" cy="4345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COORDINATE WITH # OF BEDROOMS</a:t>
            </a:r>
          </a:p>
        </p:txBody>
      </p:sp>
      <p:sp>
        <p:nvSpPr>
          <p:cNvPr id="10" name="Arrow: Left 9">
            <a:extLst>
              <a:ext uri="{FF2B5EF4-FFF2-40B4-BE49-F238E27FC236}">
                <a16:creationId xmlns:a16="http://schemas.microsoft.com/office/drawing/2014/main" id="{399C05F7-F34F-F937-6420-BF52936C9E25}"/>
              </a:ext>
            </a:extLst>
          </p:cNvPr>
          <p:cNvSpPr/>
          <p:nvPr/>
        </p:nvSpPr>
        <p:spPr>
          <a:xfrm>
            <a:off x="5558825" y="2638316"/>
            <a:ext cx="4110273" cy="4345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USED FOR AREA CALCULATIONS</a:t>
            </a:r>
          </a:p>
        </p:txBody>
      </p:sp>
      <p:sp>
        <p:nvSpPr>
          <p:cNvPr id="11" name="Arrow: Left 10">
            <a:extLst>
              <a:ext uri="{FF2B5EF4-FFF2-40B4-BE49-F238E27FC236}">
                <a16:creationId xmlns:a16="http://schemas.microsoft.com/office/drawing/2014/main" id="{E4CAEE2C-5D48-BE5A-B156-7A0942028B2A}"/>
              </a:ext>
            </a:extLst>
          </p:cNvPr>
          <p:cNvSpPr/>
          <p:nvPr/>
        </p:nvSpPr>
        <p:spPr>
          <a:xfrm>
            <a:off x="5558824" y="4479095"/>
            <a:ext cx="4110273" cy="4345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USED TO SET THE ORDER</a:t>
            </a:r>
          </a:p>
        </p:txBody>
      </p:sp>
    </p:spTree>
    <p:extLst>
      <p:ext uri="{BB962C8B-B14F-4D97-AF65-F5344CB8AC3E}">
        <p14:creationId xmlns:p14="http://schemas.microsoft.com/office/powerpoint/2010/main" val="376846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50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5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5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D148CC-C0B6-D2CD-FC2C-26D66C830DB4}"/>
              </a:ext>
            </a:extLst>
          </p:cNvPr>
          <p:cNvPicPr>
            <a:picLocks noChangeAspect="1"/>
          </p:cNvPicPr>
          <p:nvPr/>
        </p:nvPicPr>
        <p:blipFill>
          <a:blip r:embed="rId2"/>
          <a:stretch>
            <a:fillRect/>
          </a:stretch>
        </p:blipFill>
        <p:spPr>
          <a:xfrm>
            <a:off x="3933817" y="576435"/>
            <a:ext cx="7662274" cy="5916440"/>
          </a:xfrm>
          <a:prstGeom prst="rect">
            <a:avLst/>
          </a:prstGeom>
        </p:spPr>
      </p:pic>
      <p:pic>
        <p:nvPicPr>
          <p:cNvPr id="13" name="Picture 12">
            <a:extLst>
              <a:ext uri="{FF2B5EF4-FFF2-40B4-BE49-F238E27FC236}">
                <a16:creationId xmlns:a16="http://schemas.microsoft.com/office/drawing/2014/main" id="{634CC4C8-6F01-B383-8D1E-5290E8D829EA}"/>
              </a:ext>
            </a:extLst>
          </p:cNvPr>
          <p:cNvPicPr>
            <a:picLocks noChangeAspect="1"/>
          </p:cNvPicPr>
          <p:nvPr/>
        </p:nvPicPr>
        <p:blipFill>
          <a:blip r:embed="rId3">
            <a:alphaModFix amt="70000"/>
          </a:blip>
          <a:stretch>
            <a:fillRect/>
          </a:stretch>
        </p:blipFill>
        <p:spPr>
          <a:xfrm>
            <a:off x="4517488" y="1052507"/>
            <a:ext cx="5850403" cy="4743450"/>
          </a:xfrm>
          <a:prstGeom prst="rect">
            <a:avLst/>
          </a:prstGeom>
        </p:spPr>
      </p:pic>
      <p:sp>
        <p:nvSpPr>
          <p:cNvPr id="2" name="Title 1">
            <a:extLst>
              <a:ext uri="{FF2B5EF4-FFF2-40B4-BE49-F238E27FC236}">
                <a16:creationId xmlns:a16="http://schemas.microsoft.com/office/drawing/2014/main" id="{B92280E6-7BAF-DD92-B2B7-7B679040F2D0}"/>
              </a:ext>
            </a:extLst>
          </p:cNvPr>
          <p:cNvSpPr>
            <a:spLocks noGrp="1"/>
          </p:cNvSpPr>
          <p:nvPr>
            <p:ph type="title"/>
          </p:nvPr>
        </p:nvSpPr>
        <p:spPr/>
        <p:txBody>
          <a:bodyPr/>
          <a:lstStyle/>
          <a:p>
            <a:r>
              <a:rPr lang="en-US" b="1" dirty="0">
                <a:latin typeface="+mn-lt"/>
              </a:rPr>
              <a:t>VERTICAL CIRCULATION AND COMMONS</a:t>
            </a:r>
          </a:p>
        </p:txBody>
      </p:sp>
      <p:sp>
        <p:nvSpPr>
          <p:cNvPr id="17" name="TextBox 16">
            <a:extLst>
              <a:ext uri="{FF2B5EF4-FFF2-40B4-BE49-F238E27FC236}">
                <a16:creationId xmlns:a16="http://schemas.microsoft.com/office/drawing/2014/main" id="{94188CBC-D78F-78FC-7BCC-3A073867153A}"/>
              </a:ext>
            </a:extLst>
          </p:cNvPr>
          <p:cNvSpPr txBox="1"/>
          <p:nvPr/>
        </p:nvSpPr>
        <p:spPr>
          <a:xfrm>
            <a:off x="838200" y="2077815"/>
            <a:ext cx="3017520" cy="3042821"/>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lphaL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Leasing</a:t>
            </a:r>
          </a:p>
          <a:p>
            <a:pPr marL="342900" marR="0" lvl="0" indent="-342900" algn="just">
              <a:lnSpc>
                <a:spcPct val="107000"/>
              </a:lnSpc>
              <a:spcBef>
                <a:spcPts val="0"/>
              </a:spcBef>
              <a:spcAft>
                <a:spcPts val="0"/>
              </a:spcAft>
              <a:buFont typeface="+mj-lt"/>
              <a:buAutoNum type="alphaL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Offices</a:t>
            </a:r>
          </a:p>
          <a:p>
            <a:pPr marL="342900" marR="0" lvl="0" indent="-342900" algn="just">
              <a:lnSpc>
                <a:spcPct val="107000"/>
              </a:lnSpc>
              <a:spcBef>
                <a:spcPts val="0"/>
              </a:spcBef>
              <a:spcAft>
                <a:spcPts val="0"/>
              </a:spcAft>
              <a:buFont typeface="+mj-lt"/>
              <a:buAutoNum type="alphaLcParenR"/>
            </a:pPr>
            <a:r>
              <a:rPr lang="en-US" dirty="0">
                <a:latin typeface="Calibri" panose="020F0502020204030204" pitchFamily="34" charset="0"/>
                <a:ea typeface="Calibri" panose="020F0502020204030204" pitchFamily="34" charset="0"/>
                <a:cs typeface="Times New Roman" panose="02020603050405020304" pitchFamily="18" charset="0"/>
              </a:rPr>
              <a:t>Rec</a:t>
            </a:r>
          </a:p>
          <a:p>
            <a:pPr marL="342900" marR="0" lvl="0" indent="-342900" algn="just">
              <a:lnSpc>
                <a:spcPct val="107000"/>
              </a:lnSpc>
              <a:spcBef>
                <a:spcPts val="0"/>
              </a:spcBef>
              <a:spcAft>
                <a:spcPts val="0"/>
              </a:spcAft>
              <a:buFont typeface="+mj-lt"/>
              <a:buAutoNum type="alphaLcParenR"/>
            </a:pPr>
            <a:r>
              <a:rPr lang="en-US" dirty="0">
                <a:latin typeface="Calibri" panose="020F0502020204030204" pitchFamily="34" charset="0"/>
                <a:ea typeface="Calibri" panose="020F0502020204030204" pitchFamily="34" charset="0"/>
                <a:cs typeface="Times New Roman" panose="02020603050405020304" pitchFamily="18" charset="0"/>
              </a:rPr>
              <a:t>Fitness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lphaL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Storage</a:t>
            </a:r>
          </a:p>
          <a:p>
            <a:pPr marL="342900" marR="0" lvl="0" indent="-342900" algn="just">
              <a:lnSpc>
                <a:spcPct val="107000"/>
              </a:lnSpc>
              <a:spcBef>
                <a:spcPts val="0"/>
              </a:spcBef>
              <a:spcAft>
                <a:spcPts val="0"/>
              </a:spcAft>
              <a:buFont typeface="+mj-lt"/>
              <a:buAutoNum type="alphaL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Electrical Rooms (Meters, IDF, enclosed SES,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mj-lt"/>
              <a:buAutoNum type="alphaL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Bike Storage</a:t>
            </a:r>
          </a:p>
          <a:p>
            <a:pPr marL="342900" marR="0" lvl="0" indent="-342900" algn="just">
              <a:lnSpc>
                <a:spcPct val="107000"/>
              </a:lnSpc>
              <a:spcBef>
                <a:spcPts val="0"/>
              </a:spcBef>
              <a:spcAft>
                <a:spcPts val="0"/>
              </a:spcAft>
              <a:buFont typeface="+mj-lt"/>
              <a:buAutoNum type="alphaL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Retail spaces</a:t>
            </a:r>
          </a:p>
          <a:p>
            <a:pPr marL="342900" marR="0" lvl="0" indent="-342900" algn="just">
              <a:lnSpc>
                <a:spcPct val="107000"/>
              </a:lnSpc>
              <a:spcBef>
                <a:spcPts val="0"/>
              </a:spcBef>
              <a:spcAft>
                <a:spcPts val="800"/>
              </a:spcAft>
              <a:buFont typeface="+mj-lt"/>
              <a:buAutoNum type="alphaLcParenR"/>
            </a:pPr>
            <a:r>
              <a:rPr lang="en-US" dirty="0">
                <a:latin typeface="Calibri" panose="020F0502020204030204" pitchFamily="34" charset="0"/>
                <a:ea typeface="Calibri" panose="020F0502020204030204" pitchFamily="34" charset="0"/>
                <a:cs typeface="Times New Roman" panose="02020603050405020304" pitchFamily="18" charset="0"/>
              </a:rPr>
              <a:t>Project specific elements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544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80E6-7BAF-DD92-B2B7-7B679040F2D0}"/>
              </a:ext>
            </a:extLst>
          </p:cNvPr>
          <p:cNvSpPr>
            <a:spLocks noGrp="1"/>
          </p:cNvSpPr>
          <p:nvPr>
            <p:ph type="title"/>
          </p:nvPr>
        </p:nvSpPr>
        <p:spPr/>
        <p:txBody>
          <a:bodyPr/>
          <a:lstStyle/>
          <a:p>
            <a:r>
              <a:rPr lang="en-US" b="1" dirty="0">
                <a:latin typeface="+mn-lt"/>
              </a:rPr>
              <a:t>PRELIMINARY DATA</a:t>
            </a:r>
          </a:p>
        </p:txBody>
      </p:sp>
      <p:pic>
        <p:nvPicPr>
          <p:cNvPr id="3" name="Picture 2" descr="A screenshot of a data&#10;&#10;Description automatically generated">
            <a:extLst>
              <a:ext uri="{FF2B5EF4-FFF2-40B4-BE49-F238E27FC236}">
                <a16:creationId xmlns:a16="http://schemas.microsoft.com/office/drawing/2014/main" id="{86CD2E57-5956-8B47-02AD-764BAF79A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70024"/>
            <a:ext cx="8027195" cy="290385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431694BC-38FB-E95D-DA30-B1BC7D8C43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5414" y="1470024"/>
            <a:ext cx="2822276" cy="2076769"/>
          </a:xfrm>
          <a:prstGeom prst="rect">
            <a:avLst/>
          </a:prstGeom>
        </p:spPr>
      </p:pic>
      <p:sp>
        <p:nvSpPr>
          <p:cNvPr id="9" name="TextBox 8">
            <a:extLst>
              <a:ext uri="{FF2B5EF4-FFF2-40B4-BE49-F238E27FC236}">
                <a16:creationId xmlns:a16="http://schemas.microsoft.com/office/drawing/2014/main" id="{D32EE372-EE05-EBBE-E8B0-D473729E19EF}"/>
              </a:ext>
            </a:extLst>
          </p:cNvPr>
          <p:cNvSpPr txBox="1"/>
          <p:nvPr/>
        </p:nvSpPr>
        <p:spPr>
          <a:xfrm>
            <a:off x="1508760" y="4627156"/>
            <a:ext cx="6096000" cy="1200329"/>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V</a:t>
            </a:r>
            <a:r>
              <a:rPr lang="en-US" sz="1800" dirty="0">
                <a:effectLst/>
                <a:latin typeface="Calibri" panose="020F0502020204030204" pitchFamily="34" charset="0"/>
                <a:ea typeface="Calibri" panose="020F0502020204030204" pitchFamily="34" charset="0"/>
                <a:cs typeface="Times New Roman" panose="02020603050405020304" pitchFamily="18" charset="0"/>
              </a:rPr>
              <a:t>erify the submittal requirements for each municipality and determine if these schedules will need to be revised or duplicated to provide the information in a format that is acceptable or requested by the authority having jurisdiction</a:t>
            </a:r>
            <a:endParaRPr lang="en-US" dirty="0"/>
          </a:p>
        </p:txBody>
      </p:sp>
    </p:spTree>
    <p:extLst>
      <p:ext uri="{BB962C8B-B14F-4D97-AF65-F5344CB8AC3E}">
        <p14:creationId xmlns:p14="http://schemas.microsoft.com/office/powerpoint/2010/main" val="48294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CF04-B51A-643F-746C-07FB00C64BF2}"/>
              </a:ext>
            </a:extLst>
          </p:cNvPr>
          <p:cNvSpPr>
            <a:spLocks noGrp="1"/>
          </p:cNvSpPr>
          <p:nvPr>
            <p:ph type="title"/>
          </p:nvPr>
        </p:nvSpPr>
        <p:spPr/>
        <p:txBody>
          <a:bodyPr/>
          <a:lstStyle/>
          <a:p>
            <a:r>
              <a:rPr lang="en-US" b="1" dirty="0">
                <a:latin typeface="+mn-lt"/>
              </a:rPr>
              <a:t>TEMPORARY STRUCTURES TAG</a:t>
            </a:r>
          </a:p>
        </p:txBody>
      </p:sp>
      <p:pic>
        <p:nvPicPr>
          <p:cNvPr id="14" name="Picture 13" descr="A screenshot of a computer&#10;&#10;Description automatically generated">
            <a:extLst>
              <a:ext uri="{FF2B5EF4-FFF2-40B4-BE49-F238E27FC236}">
                <a16:creationId xmlns:a16="http://schemas.microsoft.com/office/drawing/2014/main" id="{F93D449C-1BD9-4444-D3DC-7E1B180287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890" y="1526858"/>
            <a:ext cx="4030700" cy="3479482"/>
          </a:xfrm>
          <a:prstGeom prst="rect">
            <a:avLst/>
          </a:prstGeom>
        </p:spPr>
      </p:pic>
      <p:pic>
        <p:nvPicPr>
          <p:cNvPr id="18" name="Picture 17">
            <a:extLst>
              <a:ext uri="{FF2B5EF4-FFF2-40B4-BE49-F238E27FC236}">
                <a16:creationId xmlns:a16="http://schemas.microsoft.com/office/drawing/2014/main" id="{ECB8EF75-BCB4-77EF-8684-B52F121F8BB5}"/>
              </a:ext>
            </a:extLst>
          </p:cNvPr>
          <p:cNvPicPr>
            <a:picLocks noChangeAspect="1"/>
          </p:cNvPicPr>
          <p:nvPr/>
        </p:nvPicPr>
        <p:blipFill>
          <a:blip r:embed="rId3"/>
          <a:stretch>
            <a:fillRect/>
          </a:stretch>
        </p:blipFill>
        <p:spPr>
          <a:xfrm>
            <a:off x="5428302" y="1913321"/>
            <a:ext cx="5925498" cy="3367339"/>
          </a:xfrm>
          <a:prstGeom prst="rect">
            <a:avLst/>
          </a:prstGeom>
        </p:spPr>
      </p:pic>
      <p:cxnSp>
        <p:nvCxnSpPr>
          <p:cNvPr id="20" name="Straight Arrow Connector 19">
            <a:extLst>
              <a:ext uri="{FF2B5EF4-FFF2-40B4-BE49-F238E27FC236}">
                <a16:creationId xmlns:a16="http://schemas.microsoft.com/office/drawing/2014/main" id="{4BD4A11B-CD1F-ABEE-3C42-22A13086D25C}"/>
              </a:ext>
            </a:extLst>
          </p:cNvPr>
          <p:cNvCxnSpPr/>
          <p:nvPr/>
        </p:nvCxnSpPr>
        <p:spPr>
          <a:xfrm>
            <a:off x="4457700" y="4145280"/>
            <a:ext cx="185928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78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3818</TotalTime>
  <Words>451</Words>
  <Application>Microsoft Office PowerPoint</Application>
  <PresentationFormat>Widescreen</PresentationFormat>
  <Paragraphs>59</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Stencil Std</vt:lpstr>
      <vt:lpstr>Office Theme</vt:lpstr>
      <vt:lpstr>TEMPORARY STRUCTURES IN SITE PLANNING</vt:lpstr>
      <vt:lpstr>PRELIMINARY SITE DESIGN</vt:lpstr>
      <vt:lpstr>TEMPORARY STRUCTURES CATEGORY</vt:lpstr>
      <vt:lpstr>TEMPORARY STRUCTURES CATEGORY</vt:lpstr>
      <vt:lpstr>ORB UNITS</vt:lpstr>
      <vt:lpstr>UNIT PARAMETERS</vt:lpstr>
      <vt:lpstr>VERTICAL CIRCULATION AND COMMONS</vt:lpstr>
      <vt:lpstr>PRELIMINARY DATA</vt:lpstr>
      <vt:lpstr>TEMPORARY STRUCTURES TAG</vt:lpstr>
      <vt:lpstr>FROM SDs THROUGH CDs</vt:lpstr>
      <vt:lpstr>BEST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jhon Heredia</dc:creator>
  <cp:lastModifiedBy>Andres Fernandez</cp:lastModifiedBy>
  <cp:revision>87</cp:revision>
  <cp:lastPrinted>2022-11-20T04:28:42Z</cp:lastPrinted>
  <dcterms:created xsi:type="dcterms:W3CDTF">2022-11-15T03:56:20Z</dcterms:created>
  <dcterms:modified xsi:type="dcterms:W3CDTF">2023-07-19T22:49:40Z</dcterms:modified>
</cp:coreProperties>
</file>