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8" r:id="rId3"/>
    <p:sldId id="269" r:id="rId4"/>
    <p:sldId id="270" r:id="rId5"/>
    <p:sldId id="271" r:id="rId6"/>
    <p:sldId id="272" r:id="rId7"/>
    <p:sldId id="277" r:id="rId8"/>
    <p:sldId id="273" r:id="rId9"/>
    <p:sldId id="274" r:id="rId10"/>
    <p:sldId id="275" r:id="rId11"/>
    <p:sldId id="276" r:id="rId12"/>
  </p:sldIdLst>
  <p:sldSz cx="12192000" cy="6858000"/>
  <p:notesSz cx="9601200" cy="1508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1C5DBA-39A8-4A91-8BFC-3F311B6F1C8C}">
          <p14:sldIdLst>
            <p14:sldId id="256"/>
            <p14:sldId id="268"/>
            <p14:sldId id="269"/>
            <p14:sldId id="270"/>
            <p14:sldId id="271"/>
            <p14:sldId id="272"/>
            <p14:sldId id="277"/>
            <p14:sldId id="273"/>
            <p14:sldId id="274"/>
            <p14:sldId id="275"/>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on Heredia" initials="jH" lastIdx="4" clrIdx="0">
    <p:extLst>
      <p:ext uri="{19B8F6BF-5375-455C-9EA6-DF929625EA0E}">
        <p15:presenceInfo xmlns:p15="http://schemas.microsoft.com/office/powerpoint/2012/main" userId="828ef332f1ffd1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1" autoAdjust="0"/>
    <p:restoredTop sz="93229" autoAdjust="0"/>
  </p:normalViewPr>
  <p:slideViewPr>
    <p:cSldViewPr snapToGrid="0">
      <p:cViewPr>
        <p:scale>
          <a:sx n="100" d="100"/>
          <a:sy n="100" d="100"/>
        </p:scale>
        <p:origin x="1140" y="9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755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775" y="0"/>
            <a:ext cx="4160838" cy="755650"/>
          </a:xfrm>
          <a:prstGeom prst="rect">
            <a:avLst/>
          </a:prstGeom>
        </p:spPr>
        <p:txBody>
          <a:bodyPr vert="horz" lIns="91440" tIns="45720" rIns="91440" bIns="45720" rtlCol="0"/>
          <a:lstStyle>
            <a:lvl1pPr algn="r">
              <a:defRPr sz="1200"/>
            </a:lvl1pPr>
          </a:lstStyle>
          <a:p>
            <a:fld id="{151E649B-4347-43EC-A0B2-1C267059A3E1}" type="datetimeFigureOut">
              <a:rPr lang="en-US" smtClean="0"/>
              <a:t>7/26/2023</a:t>
            </a:fld>
            <a:endParaRPr lang="en-US"/>
          </a:p>
        </p:txBody>
      </p:sp>
      <p:sp>
        <p:nvSpPr>
          <p:cNvPr id="4" name="Slide Image Placeholder 3"/>
          <p:cNvSpPr>
            <a:spLocks noGrp="1" noRot="1" noChangeAspect="1"/>
          </p:cNvSpPr>
          <p:nvPr>
            <p:ph type="sldImg" idx="2"/>
          </p:nvPr>
        </p:nvSpPr>
        <p:spPr>
          <a:xfrm>
            <a:off x="274638" y="1885950"/>
            <a:ext cx="9051925" cy="50927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438" y="7261225"/>
            <a:ext cx="7680325" cy="5940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4331950"/>
            <a:ext cx="4160838" cy="7556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775" y="14331950"/>
            <a:ext cx="4160838" cy="755650"/>
          </a:xfrm>
          <a:prstGeom prst="rect">
            <a:avLst/>
          </a:prstGeom>
        </p:spPr>
        <p:txBody>
          <a:bodyPr vert="horz" lIns="91440" tIns="45720" rIns="91440" bIns="45720" rtlCol="0" anchor="b"/>
          <a:lstStyle>
            <a:lvl1pPr algn="r">
              <a:defRPr sz="1200"/>
            </a:lvl1pPr>
          </a:lstStyle>
          <a:p>
            <a:fld id="{8DBFC375-484F-4295-A2D8-21AC1CCD15FA}" type="slidenum">
              <a:rPr lang="en-US" smtClean="0"/>
              <a:t>‹#›</a:t>
            </a:fld>
            <a:endParaRPr lang="en-US"/>
          </a:p>
        </p:txBody>
      </p:sp>
    </p:spTree>
    <p:extLst>
      <p:ext uri="{BB962C8B-B14F-4D97-AF65-F5344CB8AC3E}">
        <p14:creationId xmlns:p14="http://schemas.microsoft.com/office/powerpoint/2010/main" val="3102900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BFC375-484F-4295-A2D8-21AC1CCD15FA}" type="slidenum">
              <a:rPr lang="en-US" smtClean="0"/>
              <a:t>9</a:t>
            </a:fld>
            <a:endParaRPr lang="en-US"/>
          </a:p>
        </p:txBody>
      </p:sp>
    </p:spTree>
    <p:extLst>
      <p:ext uri="{BB962C8B-B14F-4D97-AF65-F5344CB8AC3E}">
        <p14:creationId xmlns:p14="http://schemas.microsoft.com/office/powerpoint/2010/main" val="103502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BFC375-484F-4295-A2D8-21AC1CCD15FA}" type="slidenum">
              <a:rPr lang="en-US" smtClean="0"/>
              <a:t>10</a:t>
            </a:fld>
            <a:endParaRPr lang="en-US"/>
          </a:p>
        </p:txBody>
      </p:sp>
    </p:spTree>
    <p:extLst>
      <p:ext uri="{BB962C8B-B14F-4D97-AF65-F5344CB8AC3E}">
        <p14:creationId xmlns:p14="http://schemas.microsoft.com/office/powerpoint/2010/main" val="1208999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66A9-EA91-43E0-6E08-2E6588357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23E8BE-28A4-C204-EE47-854DF1A63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20204B-65B0-C44C-C6CD-6B32D0875844}"/>
              </a:ext>
            </a:extLst>
          </p:cNvPr>
          <p:cNvSpPr>
            <a:spLocks noGrp="1"/>
          </p:cNvSpPr>
          <p:nvPr>
            <p:ph type="dt" sz="half" idx="10"/>
          </p:nvPr>
        </p:nvSpPr>
        <p:spPr/>
        <p:txBody>
          <a:bodyPr/>
          <a:lstStyle/>
          <a:p>
            <a:fld id="{4A1DC852-D0CA-447F-8979-6CA783C2364B}" type="datetimeFigureOut">
              <a:rPr lang="en-US" smtClean="0"/>
              <a:t>7/26/2023</a:t>
            </a:fld>
            <a:endParaRPr lang="en-US"/>
          </a:p>
        </p:txBody>
      </p:sp>
      <p:sp>
        <p:nvSpPr>
          <p:cNvPr id="5" name="Footer Placeholder 4">
            <a:extLst>
              <a:ext uri="{FF2B5EF4-FFF2-40B4-BE49-F238E27FC236}">
                <a16:creationId xmlns:a16="http://schemas.microsoft.com/office/drawing/2014/main" id="{9575DFFA-B8EC-B9F9-EF48-8033CB55D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B41C4-1407-87F6-C9C3-8DFE52D82B22}"/>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77978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E728-B2D7-2E47-D001-246497EF6D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CEE9D1-7373-945A-79B4-B2EF72CA4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5C994-CAC5-05B0-6036-DACB8BA4E733}"/>
              </a:ext>
            </a:extLst>
          </p:cNvPr>
          <p:cNvSpPr>
            <a:spLocks noGrp="1"/>
          </p:cNvSpPr>
          <p:nvPr>
            <p:ph type="dt" sz="half" idx="10"/>
          </p:nvPr>
        </p:nvSpPr>
        <p:spPr/>
        <p:txBody>
          <a:bodyPr/>
          <a:lstStyle/>
          <a:p>
            <a:fld id="{4A1DC852-D0CA-447F-8979-6CA783C2364B}" type="datetimeFigureOut">
              <a:rPr lang="en-US" smtClean="0"/>
              <a:t>7/26/2023</a:t>
            </a:fld>
            <a:endParaRPr lang="en-US"/>
          </a:p>
        </p:txBody>
      </p:sp>
      <p:sp>
        <p:nvSpPr>
          <p:cNvPr id="5" name="Footer Placeholder 4">
            <a:extLst>
              <a:ext uri="{FF2B5EF4-FFF2-40B4-BE49-F238E27FC236}">
                <a16:creationId xmlns:a16="http://schemas.microsoft.com/office/drawing/2014/main" id="{EEF06FF9-953A-A223-E03C-2A6F71EF5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4A201-4C8C-2DC6-904A-74CD3B99B230}"/>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69218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7A43C1-804A-3775-0823-446160243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01077F-F4E9-6EC1-8C4B-D744DBC15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DBBDF-4EA8-B19E-FF67-AD8BB3192954}"/>
              </a:ext>
            </a:extLst>
          </p:cNvPr>
          <p:cNvSpPr>
            <a:spLocks noGrp="1"/>
          </p:cNvSpPr>
          <p:nvPr>
            <p:ph type="dt" sz="half" idx="10"/>
          </p:nvPr>
        </p:nvSpPr>
        <p:spPr/>
        <p:txBody>
          <a:bodyPr/>
          <a:lstStyle/>
          <a:p>
            <a:fld id="{4A1DC852-D0CA-447F-8979-6CA783C2364B}" type="datetimeFigureOut">
              <a:rPr lang="en-US" smtClean="0"/>
              <a:t>7/26/2023</a:t>
            </a:fld>
            <a:endParaRPr lang="en-US"/>
          </a:p>
        </p:txBody>
      </p:sp>
      <p:sp>
        <p:nvSpPr>
          <p:cNvPr id="5" name="Footer Placeholder 4">
            <a:extLst>
              <a:ext uri="{FF2B5EF4-FFF2-40B4-BE49-F238E27FC236}">
                <a16:creationId xmlns:a16="http://schemas.microsoft.com/office/drawing/2014/main" id="{3BDBA684-4A25-E0C8-0A30-33E2BD211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AAD7B-E810-1E59-509F-A7B60AB5E157}"/>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58571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50D6-5279-9F78-CD75-A91A29702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4C117-6C6E-9E0C-708F-4C4FDBFF7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A660D-EEB6-4768-2D18-06CB1740AA8C}"/>
              </a:ext>
            </a:extLst>
          </p:cNvPr>
          <p:cNvSpPr>
            <a:spLocks noGrp="1"/>
          </p:cNvSpPr>
          <p:nvPr>
            <p:ph type="dt" sz="half" idx="10"/>
          </p:nvPr>
        </p:nvSpPr>
        <p:spPr/>
        <p:txBody>
          <a:bodyPr/>
          <a:lstStyle/>
          <a:p>
            <a:fld id="{4A1DC852-D0CA-447F-8979-6CA783C2364B}" type="datetimeFigureOut">
              <a:rPr lang="en-US" smtClean="0"/>
              <a:t>7/26/2023</a:t>
            </a:fld>
            <a:endParaRPr lang="en-US"/>
          </a:p>
        </p:txBody>
      </p:sp>
      <p:sp>
        <p:nvSpPr>
          <p:cNvPr id="5" name="Footer Placeholder 4">
            <a:extLst>
              <a:ext uri="{FF2B5EF4-FFF2-40B4-BE49-F238E27FC236}">
                <a16:creationId xmlns:a16="http://schemas.microsoft.com/office/drawing/2014/main" id="{F08AB626-CB87-D696-F684-E0F0A3D2F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DADEB-1D03-FB94-6694-B5423DDBD98C}"/>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30056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3D46-8190-FB33-37B1-696654AC8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619989-32CA-1E8B-EA5E-D75C07F20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D46B03-2DA9-20AB-363F-095CABA3DDBA}"/>
              </a:ext>
            </a:extLst>
          </p:cNvPr>
          <p:cNvSpPr>
            <a:spLocks noGrp="1"/>
          </p:cNvSpPr>
          <p:nvPr>
            <p:ph type="dt" sz="half" idx="10"/>
          </p:nvPr>
        </p:nvSpPr>
        <p:spPr/>
        <p:txBody>
          <a:bodyPr/>
          <a:lstStyle/>
          <a:p>
            <a:fld id="{4A1DC852-D0CA-447F-8979-6CA783C2364B}" type="datetimeFigureOut">
              <a:rPr lang="en-US" smtClean="0"/>
              <a:t>7/26/2023</a:t>
            </a:fld>
            <a:endParaRPr lang="en-US"/>
          </a:p>
        </p:txBody>
      </p:sp>
      <p:sp>
        <p:nvSpPr>
          <p:cNvPr id="5" name="Footer Placeholder 4">
            <a:extLst>
              <a:ext uri="{FF2B5EF4-FFF2-40B4-BE49-F238E27FC236}">
                <a16:creationId xmlns:a16="http://schemas.microsoft.com/office/drawing/2014/main" id="{9B24C1F5-B78F-0195-18D9-AEA3CF11D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3F6E5-1101-EE84-E850-0FBFB62DBF4D}"/>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253396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6050-CB3E-87E6-2330-F37B5DDBA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57F28-183B-25AB-D037-8B09E134E6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50DB1D-D5BA-5E00-BE0F-2B245213F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E67275-7344-0AA9-23A0-2D58FD925C8C}"/>
              </a:ext>
            </a:extLst>
          </p:cNvPr>
          <p:cNvSpPr>
            <a:spLocks noGrp="1"/>
          </p:cNvSpPr>
          <p:nvPr>
            <p:ph type="dt" sz="half" idx="10"/>
          </p:nvPr>
        </p:nvSpPr>
        <p:spPr/>
        <p:txBody>
          <a:bodyPr/>
          <a:lstStyle/>
          <a:p>
            <a:fld id="{4A1DC852-D0CA-447F-8979-6CA783C2364B}" type="datetimeFigureOut">
              <a:rPr lang="en-US" smtClean="0"/>
              <a:t>7/26/2023</a:t>
            </a:fld>
            <a:endParaRPr lang="en-US"/>
          </a:p>
        </p:txBody>
      </p:sp>
      <p:sp>
        <p:nvSpPr>
          <p:cNvPr id="6" name="Footer Placeholder 5">
            <a:extLst>
              <a:ext uri="{FF2B5EF4-FFF2-40B4-BE49-F238E27FC236}">
                <a16:creationId xmlns:a16="http://schemas.microsoft.com/office/drawing/2014/main" id="{29398384-0C5F-1C31-8C2B-F7CC30938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29FEE-7025-C00F-1C43-4068B64EA52B}"/>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358491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3C3-757F-4B3A-35AB-885ECF3B68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4893D2-FF85-A736-8764-35C273034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4670C1-D957-6782-29EA-5A86139DF8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9A9AAC-FD3A-883C-2F1F-070CCDEDF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8445EE-AC83-7478-44D1-7266B708D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049F63-AE2A-59BD-2797-6173292E2134}"/>
              </a:ext>
            </a:extLst>
          </p:cNvPr>
          <p:cNvSpPr>
            <a:spLocks noGrp="1"/>
          </p:cNvSpPr>
          <p:nvPr>
            <p:ph type="dt" sz="half" idx="10"/>
          </p:nvPr>
        </p:nvSpPr>
        <p:spPr/>
        <p:txBody>
          <a:bodyPr/>
          <a:lstStyle/>
          <a:p>
            <a:fld id="{4A1DC852-D0CA-447F-8979-6CA783C2364B}" type="datetimeFigureOut">
              <a:rPr lang="en-US" smtClean="0"/>
              <a:t>7/26/2023</a:t>
            </a:fld>
            <a:endParaRPr lang="en-US"/>
          </a:p>
        </p:txBody>
      </p:sp>
      <p:sp>
        <p:nvSpPr>
          <p:cNvPr id="8" name="Footer Placeholder 7">
            <a:extLst>
              <a:ext uri="{FF2B5EF4-FFF2-40B4-BE49-F238E27FC236}">
                <a16:creationId xmlns:a16="http://schemas.microsoft.com/office/drawing/2014/main" id="{54144437-EF8F-9F7A-DA58-01CCCF07D3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5ED165-EE1C-50CA-AC27-7464CFCB224A}"/>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311281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25EF-A7A0-C37B-B773-AA2D14857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850C43-2135-6065-A1D3-4E6CEFB574DB}"/>
              </a:ext>
            </a:extLst>
          </p:cNvPr>
          <p:cNvSpPr>
            <a:spLocks noGrp="1"/>
          </p:cNvSpPr>
          <p:nvPr>
            <p:ph type="dt" sz="half" idx="10"/>
          </p:nvPr>
        </p:nvSpPr>
        <p:spPr/>
        <p:txBody>
          <a:bodyPr/>
          <a:lstStyle/>
          <a:p>
            <a:fld id="{4A1DC852-D0CA-447F-8979-6CA783C2364B}" type="datetimeFigureOut">
              <a:rPr lang="en-US" smtClean="0"/>
              <a:t>7/26/2023</a:t>
            </a:fld>
            <a:endParaRPr lang="en-US"/>
          </a:p>
        </p:txBody>
      </p:sp>
      <p:sp>
        <p:nvSpPr>
          <p:cNvPr id="4" name="Footer Placeholder 3">
            <a:extLst>
              <a:ext uri="{FF2B5EF4-FFF2-40B4-BE49-F238E27FC236}">
                <a16:creationId xmlns:a16="http://schemas.microsoft.com/office/drawing/2014/main" id="{258E0F58-9E0E-4436-D01D-F0A1B87FA8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FE1CEB-053F-7EB4-98FE-84D4A0394720}"/>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12365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F7FC8-305E-E0EF-2621-F87DC4C51A1A}"/>
              </a:ext>
            </a:extLst>
          </p:cNvPr>
          <p:cNvSpPr>
            <a:spLocks noGrp="1"/>
          </p:cNvSpPr>
          <p:nvPr>
            <p:ph type="dt" sz="half" idx="10"/>
          </p:nvPr>
        </p:nvSpPr>
        <p:spPr/>
        <p:txBody>
          <a:bodyPr/>
          <a:lstStyle/>
          <a:p>
            <a:fld id="{4A1DC852-D0CA-447F-8979-6CA783C2364B}" type="datetimeFigureOut">
              <a:rPr lang="en-US" smtClean="0"/>
              <a:t>7/26/2023</a:t>
            </a:fld>
            <a:endParaRPr lang="en-US"/>
          </a:p>
        </p:txBody>
      </p:sp>
      <p:sp>
        <p:nvSpPr>
          <p:cNvPr id="3" name="Footer Placeholder 2">
            <a:extLst>
              <a:ext uri="{FF2B5EF4-FFF2-40B4-BE49-F238E27FC236}">
                <a16:creationId xmlns:a16="http://schemas.microsoft.com/office/drawing/2014/main" id="{DE25EFE3-1C0C-D3EA-D09B-A57F20512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51FA70-7B32-6A5F-2172-65ABAE2AE752}"/>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68425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D90B-1E43-C75F-281D-1D565881B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F426A-165E-B134-7B76-3D1F9E2F9A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B11CAD-3613-EC7D-8294-12F9CEF5F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C7899-FE33-15C7-E11C-054E03509952}"/>
              </a:ext>
            </a:extLst>
          </p:cNvPr>
          <p:cNvSpPr>
            <a:spLocks noGrp="1"/>
          </p:cNvSpPr>
          <p:nvPr>
            <p:ph type="dt" sz="half" idx="10"/>
          </p:nvPr>
        </p:nvSpPr>
        <p:spPr/>
        <p:txBody>
          <a:bodyPr/>
          <a:lstStyle/>
          <a:p>
            <a:fld id="{4A1DC852-D0CA-447F-8979-6CA783C2364B}" type="datetimeFigureOut">
              <a:rPr lang="en-US" smtClean="0"/>
              <a:t>7/26/2023</a:t>
            </a:fld>
            <a:endParaRPr lang="en-US"/>
          </a:p>
        </p:txBody>
      </p:sp>
      <p:sp>
        <p:nvSpPr>
          <p:cNvPr id="6" name="Footer Placeholder 5">
            <a:extLst>
              <a:ext uri="{FF2B5EF4-FFF2-40B4-BE49-F238E27FC236}">
                <a16:creationId xmlns:a16="http://schemas.microsoft.com/office/drawing/2014/main" id="{EA1785B7-9063-DBF6-FB3A-393C2BA3D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47C550-CB9C-58C6-3DE0-5128AEAE35CC}"/>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83544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3D4F-3B61-C227-D4A7-A0724110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1E0780-077A-DA87-70C0-39DDEED10C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493AE4-D088-FB3F-EBB6-FAED0C5F9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33DC5-939D-DFDB-7EBA-3B1B93A865E3}"/>
              </a:ext>
            </a:extLst>
          </p:cNvPr>
          <p:cNvSpPr>
            <a:spLocks noGrp="1"/>
          </p:cNvSpPr>
          <p:nvPr>
            <p:ph type="dt" sz="half" idx="10"/>
          </p:nvPr>
        </p:nvSpPr>
        <p:spPr/>
        <p:txBody>
          <a:bodyPr/>
          <a:lstStyle/>
          <a:p>
            <a:fld id="{4A1DC852-D0CA-447F-8979-6CA783C2364B}" type="datetimeFigureOut">
              <a:rPr lang="en-US" smtClean="0"/>
              <a:t>7/26/2023</a:t>
            </a:fld>
            <a:endParaRPr lang="en-US"/>
          </a:p>
        </p:txBody>
      </p:sp>
      <p:sp>
        <p:nvSpPr>
          <p:cNvPr id="6" name="Footer Placeholder 5">
            <a:extLst>
              <a:ext uri="{FF2B5EF4-FFF2-40B4-BE49-F238E27FC236}">
                <a16:creationId xmlns:a16="http://schemas.microsoft.com/office/drawing/2014/main" id="{CF2C2E05-19E7-902C-146F-1B4FB8D3A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BDDBE-225E-067C-788A-976D6E051B59}"/>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288967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tile tx="-444500" ty="-5715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4E12-8DC2-BB6E-FA3F-224F8E38B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2DCCBC-6C97-BB32-5617-502CE16A0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6AEE2-58B4-21D8-82FC-047D74461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DC852-D0CA-447F-8979-6CA783C2364B}" type="datetimeFigureOut">
              <a:rPr lang="en-US" smtClean="0"/>
              <a:t>7/26/2023</a:t>
            </a:fld>
            <a:endParaRPr lang="en-US"/>
          </a:p>
        </p:txBody>
      </p:sp>
      <p:sp>
        <p:nvSpPr>
          <p:cNvPr id="5" name="Footer Placeholder 4">
            <a:extLst>
              <a:ext uri="{FF2B5EF4-FFF2-40B4-BE49-F238E27FC236}">
                <a16:creationId xmlns:a16="http://schemas.microsoft.com/office/drawing/2014/main" id="{C933D53F-CE53-7345-773B-005E82F82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B14601-BAEE-6EE7-BB8B-E0F54A92D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AE1A9-EEE2-4A4C-BF25-462704E0872F}" type="slidenum">
              <a:rPr lang="en-US" smtClean="0"/>
              <a:t>‹#›</a:t>
            </a:fld>
            <a:endParaRPr lang="en-US"/>
          </a:p>
        </p:txBody>
      </p:sp>
    </p:spTree>
    <p:extLst>
      <p:ext uri="{BB962C8B-B14F-4D97-AF65-F5344CB8AC3E}">
        <p14:creationId xmlns:p14="http://schemas.microsoft.com/office/powerpoint/2010/main" val="14594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444500" ty="-5715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5A20-2BD3-E134-063D-AF11B3BB69B5}"/>
              </a:ext>
            </a:extLst>
          </p:cNvPr>
          <p:cNvSpPr>
            <a:spLocks noGrp="1"/>
          </p:cNvSpPr>
          <p:nvPr>
            <p:ph type="ctrTitle"/>
          </p:nvPr>
        </p:nvSpPr>
        <p:spPr/>
        <p:txBody>
          <a:bodyPr/>
          <a:lstStyle/>
          <a:p>
            <a:r>
              <a:rPr lang="en-US" b="1" dirty="0">
                <a:latin typeface="+mn-lt"/>
              </a:rPr>
              <a:t>DESIGN OPTIONS</a:t>
            </a:r>
          </a:p>
        </p:txBody>
      </p:sp>
      <p:sp>
        <p:nvSpPr>
          <p:cNvPr id="3" name="Subtitle 2">
            <a:extLst>
              <a:ext uri="{FF2B5EF4-FFF2-40B4-BE49-F238E27FC236}">
                <a16:creationId xmlns:a16="http://schemas.microsoft.com/office/drawing/2014/main" id="{DB166958-6467-9D36-1A4E-75D41FA413F3}"/>
              </a:ext>
            </a:extLst>
          </p:cNvPr>
          <p:cNvSpPr>
            <a:spLocks noGrp="1"/>
          </p:cNvSpPr>
          <p:nvPr>
            <p:ph type="subTitle" idx="1"/>
          </p:nvPr>
        </p:nvSpPr>
        <p:spPr>
          <a:xfrm>
            <a:off x="3057330" y="3602038"/>
            <a:ext cx="6077339" cy="1655762"/>
          </a:xfrm>
        </p:spPr>
        <p:txBody>
          <a:bodyPr>
            <a:normAutofit/>
          </a:bodyPr>
          <a:lstStyle/>
          <a:p>
            <a:r>
              <a:rPr lang="en-US" dirty="0"/>
              <a:t>USES AND WORKFLOWS FOR THE DESIGN OPTION TOOLS</a:t>
            </a:r>
          </a:p>
        </p:txBody>
      </p:sp>
      <p:sp>
        <p:nvSpPr>
          <p:cNvPr id="4" name="Title 1">
            <a:extLst>
              <a:ext uri="{FF2B5EF4-FFF2-40B4-BE49-F238E27FC236}">
                <a16:creationId xmlns:a16="http://schemas.microsoft.com/office/drawing/2014/main" id="{ECC63F2E-B323-4685-DC9F-883083B3D38F}"/>
              </a:ext>
            </a:extLst>
          </p:cNvPr>
          <p:cNvSpPr txBox="1">
            <a:spLocks/>
          </p:cNvSpPr>
          <p:nvPr/>
        </p:nvSpPr>
        <p:spPr>
          <a:xfrm>
            <a:off x="1524000" y="238125"/>
            <a:ext cx="9033383" cy="11668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808000"/>
                </a:solidFill>
                <a:latin typeface="Stencil Std" panose="04020904080802020404" pitchFamily="82" charset="0"/>
              </a:rPr>
              <a:t>REVIT University</a:t>
            </a:r>
          </a:p>
        </p:txBody>
      </p:sp>
      <p:sp>
        <p:nvSpPr>
          <p:cNvPr id="6" name="TextBox 5">
            <a:extLst>
              <a:ext uri="{FF2B5EF4-FFF2-40B4-BE49-F238E27FC236}">
                <a16:creationId xmlns:a16="http://schemas.microsoft.com/office/drawing/2014/main" id="{664DA060-F4D7-8963-4CD1-95EF315DB5B4}"/>
              </a:ext>
            </a:extLst>
          </p:cNvPr>
          <p:cNvSpPr txBox="1"/>
          <p:nvPr/>
        </p:nvSpPr>
        <p:spPr>
          <a:xfrm>
            <a:off x="4683854" y="4855129"/>
            <a:ext cx="2983684" cy="461665"/>
          </a:xfrm>
          <a:prstGeom prst="rect">
            <a:avLst/>
          </a:prstGeom>
          <a:noFill/>
        </p:spPr>
        <p:txBody>
          <a:bodyPr wrap="square" rtlCol="0">
            <a:spAutoFit/>
          </a:bodyPr>
          <a:lstStyle/>
          <a:p>
            <a:pPr algn="ctr"/>
            <a:r>
              <a:rPr lang="en-US" sz="1200" dirty="0"/>
              <a:t>ORB UNIVERSITY – MAY 24, 2023 </a:t>
            </a:r>
          </a:p>
          <a:p>
            <a:pPr algn="ctr"/>
            <a:r>
              <a:rPr lang="en-US" sz="1200" dirty="0"/>
              <a:t>PRESENTED BY Christian Quintero</a:t>
            </a:r>
          </a:p>
        </p:txBody>
      </p:sp>
    </p:spTree>
    <p:extLst>
      <p:ext uri="{BB962C8B-B14F-4D97-AF65-F5344CB8AC3E}">
        <p14:creationId xmlns:p14="http://schemas.microsoft.com/office/powerpoint/2010/main" val="270718341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525AAE12-4755-6F1A-DCEE-41E53A0CEA85}"/>
              </a:ext>
            </a:extLst>
          </p:cNvPr>
          <p:cNvPicPr>
            <a:picLocks noChangeAspect="1"/>
          </p:cNvPicPr>
          <p:nvPr/>
        </p:nvPicPr>
        <p:blipFill rotWithShape="1">
          <a:blip r:embed="rId3"/>
          <a:srcRect t="8069" r="-2" b="17673"/>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11" name="Picture 10">
            <a:extLst>
              <a:ext uri="{FF2B5EF4-FFF2-40B4-BE49-F238E27FC236}">
                <a16:creationId xmlns:a16="http://schemas.microsoft.com/office/drawing/2014/main" id="{F5339079-0ED3-A96D-BA04-AC8B2B89E231}"/>
              </a:ext>
            </a:extLst>
          </p:cNvPr>
          <p:cNvPicPr>
            <a:picLocks noChangeAspect="1"/>
          </p:cNvPicPr>
          <p:nvPr/>
        </p:nvPicPr>
        <p:blipFill rotWithShape="1">
          <a:blip r:embed="rId4"/>
          <a:srcRect t="15677" r="-2" b="7269"/>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50" name="Freeform: Shape 49">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itle 1">
            <a:extLst>
              <a:ext uri="{FF2B5EF4-FFF2-40B4-BE49-F238E27FC236}">
                <a16:creationId xmlns:a16="http://schemas.microsoft.com/office/drawing/2014/main" id="{530EFD71-42DC-E2D1-D9AB-8E035E390BCB}"/>
              </a:ext>
            </a:extLst>
          </p:cNvPr>
          <p:cNvSpPr>
            <a:spLocks noGrp="1"/>
          </p:cNvSpPr>
          <p:nvPr>
            <p:ph type="title"/>
          </p:nvPr>
        </p:nvSpPr>
        <p:spPr>
          <a:xfrm>
            <a:off x="448056" y="859536"/>
            <a:ext cx="4832802" cy="1243584"/>
          </a:xfrm>
        </p:spPr>
        <p:txBody>
          <a:bodyPr vert="horz" lIns="91440" tIns="45720" rIns="91440" bIns="45720" rtlCol="0" anchor="ctr">
            <a:normAutofit/>
          </a:bodyPr>
          <a:lstStyle/>
          <a:p>
            <a:r>
              <a:rPr lang="en-US" sz="3400" b="1" kern="1200">
                <a:solidFill>
                  <a:schemeClr val="tx1"/>
                </a:solidFill>
                <a:latin typeface="+mj-lt"/>
                <a:ea typeface="+mj-ea"/>
                <a:cs typeface="+mj-cs"/>
              </a:rPr>
              <a:t>DESIGN OPTION TOOLBAR – ADD TO SET</a:t>
            </a:r>
          </a:p>
        </p:txBody>
      </p:sp>
      <p:sp>
        <p:nvSpPr>
          <p:cNvPr id="54" name="Rectangle 5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56" name="Rectangle 5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BAA88482-B4AD-F4F0-326F-583C2A48E561}"/>
              </a:ext>
            </a:extLst>
          </p:cNvPr>
          <p:cNvSpPr txBox="1"/>
          <p:nvPr/>
        </p:nvSpPr>
        <p:spPr>
          <a:xfrm>
            <a:off x="448056" y="2512611"/>
            <a:ext cx="4832803" cy="36643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Once the design options are st you can toggle between options through the G/O Override tables.</a:t>
            </a:r>
            <a:endParaRPr lang="en-US" sz="2000"/>
          </a:p>
        </p:txBody>
      </p:sp>
    </p:spTree>
    <p:extLst>
      <p:ext uri="{BB962C8B-B14F-4D97-AF65-F5344CB8AC3E}">
        <p14:creationId xmlns:p14="http://schemas.microsoft.com/office/powerpoint/2010/main" val="52941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7BE324-B1F5-D02B-9355-A1BF288A1D95}"/>
              </a:ext>
            </a:extLst>
          </p:cNvPr>
          <p:cNvPicPr>
            <a:picLocks noChangeAspect="1"/>
          </p:cNvPicPr>
          <p:nvPr/>
        </p:nvPicPr>
        <p:blipFill>
          <a:blip r:embed="rId2"/>
          <a:stretch>
            <a:fillRect/>
          </a:stretch>
        </p:blipFill>
        <p:spPr>
          <a:xfrm>
            <a:off x="3464972" y="2820264"/>
            <a:ext cx="3290391" cy="2020416"/>
          </a:xfrm>
          <a:prstGeom prst="rect">
            <a:avLst/>
          </a:prstGeom>
        </p:spPr>
      </p:pic>
      <p:sp>
        <p:nvSpPr>
          <p:cNvPr id="6" name="Title 1">
            <a:extLst>
              <a:ext uri="{FF2B5EF4-FFF2-40B4-BE49-F238E27FC236}">
                <a16:creationId xmlns:a16="http://schemas.microsoft.com/office/drawing/2014/main" id="{7F0BD440-DDAC-C508-6D13-7AE4049BD3E9}"/>
              </a:ext>
            </a:extLst>
          </p:cNvPr>
          <p:cNvSpPr>
            <a:spLocks noGrp="1"/>
          </p:cNvSpPr>
          <p:nvPr>
            <p:ph type="title"/>
          </p:nvPr>
        </p:nvSpPr>
        <p:spPr>
          <a:xfrm>
            <a:off x="838200" y="365125"/>
            <a:ext cx="10515600" cy="1325563"/>
          </a:xfrm>
        </p:spPr>
        <p:txBody>
          <a:bodyPr/>
          <a:lstStyle/>
          <a:p>
            <a:r>
              <a:rPr lang="en-US" b="1" dirty="0">
                <a:latin typeface="+mn-lt"/>
              </a:rPr>
              <a:t>DESIGN OPTION TOOLBAR – SCHEDULE</a:t>
            </a:r>
          </a:p>
        </p:txBody>
      </p:sp>
      <p:sp>
        <p:nvSpPr>
          <p:cNvPr id="7" name="Content Placeholder 2">
            <a:extLst>
              <a:ext uri="{FF2B5EF4-FFF2-40B4-BE49-F238E27FC236}">
                <a16:creationId xmlns:a16="http://schemas.microsoft.com/office/drawing/2014/main" id="{865508B0-8648-383B-4834-39DABC94C353}"/>
              </a:ext>
            </a:extLst>
          </p:cNvPr>
          <p:cNvSpPr>
            <a:spLocks noGrp="1"/>
          </p:cNvSpPr>
          <p:nvPr>
            <p:ph idx="1"/>
          </p:nvPr>
        </p:nvSpPr>
        <p:spPr>
          <a:xfrm>
            <a:off x="647688" y="1666693"/>
            <a:ext cx="6400034" cy="2152697"/>
          </a:xfrm>
        </p:spPr>
        <p:txBody>
          <a:bodyPr>
            <a:noAutofit/>
          </a:bodyPr>
          <a:lstStyle/>
          <a:p>
            <a:pPr marR="0" indent="0">
              <a:spcBef>
                <a:spcPts val="0"/>
              </a:spcBef>
              <a:spcAft>
                <a:spcPts val="0"/>
              </a:spcAft>
              <a:buNone/>
            </a:pPr>
            <a:r>
              <a:rPr lang="en-US" sz="1800" dirty="0">
                <a:latin typeface="Calibri" panose="020F0502020204030204" pitchFamily="34" charset="0"/>
              </a:rPr>
              <a:t>Schedules are also affected temporarily by design options. Which you can manage at the bottom ribbon. </a:t>
            </a:r>
          </a:p>
          <a:p>
            <a:pPr marR="0" indent="0">
              <a:spcBef>
                <a:spcPts val="0"/>
              </a:spcBef>
              <a:spcAft>
                <a:spcPts val="0"/>
              </a:spcAft>
              <a:buNone/>
            </a:pPr>
            <a:r>
              <a:rPr lang="en-US" sz="1800" dirty="0">
                <a:solidFill>
                  <a:srgbClr val="FF0000"/>
                </a:solidFill>
                <a:latin typeface="Calibri" panose="020F0502020204030204" pitchFamily="34" charset="0"/>
              </a:rPr>
              <a:t>Note: This is the design option of the model itself and not the view. Hence why is affects schedules.</a:t>
            </a:r>
            <a:endParaRPr lang="en-US" sz="1800" dirty="0">
              <a:solidFill>
                <a:srgbClr val="FF0000"/>
              </a:solidFill>
            </a:endParaRPr>
          </a:p>
        </p:txBody>
      </p:sp>
      <p:sp>
        <p:nvSpPr>
          <p:cNvPr id="8" name="Arrow: Down 7">
            <a:extLst>
              <a:ext uri="{FF2B5EF4-FFF2-40B4-BE49-F238E27FC236}">
                <a16:creationId xmlns:a16="http://schemas.microsoft.com/office/drawing/2014/main" id="{705BCCAF-FF18-839A-CB11-3E4C6BA49DB1}"/>
              </a:ext>
            </a:extLst>
          </p:cNvPr>
          <p:cNvSpPr/>
          <p:nvPr/>
        </p:nvSpPr>
        <p:spPr>
          <a:xfrm rot="10800000">
            <a:off x="5002860" y="4849432"/>
            <a:ext cx="314875" cy="441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72305E5-C078-FBDC-6C57-3722DC7C2631}"/>
              </a:ext>
            </a:extLst>
          </p:cNvPr>
          <p:cNvPicPr>
            <a:picLocks noChangeAspect="1"/>
          </p:cNvPicPr>
          <p:nvPr/>
        </p:nvPicPr>
        <p:blipFill>
          <a:blip r:embed="rId3"/>
          <a:stretch>
            <a:fillRect/>
          </a:stretch>
        </p:blipFill>
        <p:spPr>
          <a:xfrm>
            <a:off x="6851780" y="2798099"/>
            <a:ext cx="3362125" cy="2042581"/>
          </a:xfrm>
          <a:prstGeom prst="rect">
            <a:avLst/>
          </a:prstGeom>
        </p:spPr>
      </p:pic>
      <p:sp>
        <p:nvSpPr>
          <p:cNvPr id="11" name="Arrow: Down 10">
            <a:extLst>
              <a:ext uri="{FF2B5EF4-FFF2-40B4-BE49-F238E27FC236}">
                <a16:creationId xmlns:a16="http://schemas.microsoft.com/office/drawing/2014/main" id="{258243F5-71FA-D0BA-4D51-D70B04C2006D}"/>
              </a:ext>
            </a:extLst>
          </p:cNvPr>
          <p:cNvSpPr/>
          <p:nvPr/>
        </p:nvSpPr>
        <p:spPr>
          <a:xfrm rot="10800000">
            <a:off x="8044643" y="4849432"/>
            <a:ext cx="314875" cy="441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A09AFB38-A484-85F4-DB57-1F8B2149C71E}"/>
              </a:ext>
            </a:extLst>
          </p:cNvPr>
          <p:cNvSpPr txBox="1">
            <a:spLocks/>
          </p:cNvSpPr>
          <p:nvPr/>
        </p:nvSpPr>
        <p:spPr>
          <a:xfrm>
            <a:off x="6755363" y="5413337"/>
            <a:ext cx="3435415" cy="16520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sz="1800" dirty="0">
                <a:latin typeface="Calibri" panose="020F0502020204030204" pitchFamily="34" charset="0"/>
              </a:rPr>
              <a:t>Note how the non-primary options show up half toned on your screen, to indicate this is not the current version. This will not print halftoned.</a:t>
            </a:r>
            <a:endParaRPr lang="en-US" sz="1800" dirty="0">
              <a:solidFill>
                <a:srgbClr val="FF0000"/>
              </a:solidFill>
            </a:endParaRPr>
          </a:p>
        </p:txBody>
      </p:sp>
    </p:spTree>
    <p:extLst>
      <p:ext uri="{BB962C8B-B14F-4D97-AF65-F5344CB8AC3E}">
        <p14:creationId xmlns:p14="http://schemas.microsoft.com/office/powerpoint/2010/main" val="37955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B89A8E-2A33-16A2-9AD1-357CFE6C5928}"/>
              </a:ext>
            </a:extLst>
          </p:cNvPr>
          <p:cNvPicPr>
            <a:picLocks noChangeAspect="1"/>
          </p:cNvPicPr>
          <p:nvPr/>
        </p:nvPicPr>
        <p:blipFill>
          <a:blip r:embed="rId2"/>
          <a:stretch>
            <a:fillRect/>
          </a:stretch>
        </p:blipFill>
        <p:spPr>
          <a:xfrm>
            <a:off x="4061873" y="2637628"/>
            <a:ext cx="7725853" cy="1638529"/>
          </a:xfrm>
          <a:prstGeom prst="rect">
            <a:avLst/>
          </a:prstGeom>
        </p:spPr>
      </p:pic>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DESIGN OPTION TOOLBAR</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647688" y="1666693"/>
            <a:ext cx="6400034" cy="2152697"/>
          </a:xfrm>
        </p:spPr>
        <p:txBody>
          <a:bodyPr>
            <a:noAutofit/>
          </a:bodyPr>
          <a:lstStyle/>
          <a:p>
            <a:pPr marR="0" indent="0">
              <a:spcBef>
                <a:spcPts val="0"/>
              </a:spcBef>
              <a:spcAft>
                <a:spcPts val="0"/>
              </a:spcAft>
              <a:buNone/>
            </a:pPr>
            <a:r>
              <a:rPr lang="en-US" sz="1800" dirty="0">
                <a:latin typeface="Calibri" panose="020F0502020204030204" pitchFamily="34" charset="0"/>
              </a:rPr>
              <a:t>Design options is a function in Revit that’s geared towards giving you a way to overlay different alternatives for a design arrangement. This could be temporary for a design study, or permanent ex. an unit design alt.</a:t>
            </a:r>
            <a:endParaRPr lang="en-US" sz="1800" dirty="0"/>
          </a:p>
        </p:txBody>
      </p:sp>
      <p:sp>
        <p:nvSpPr>
          <p:cNvPr id="9" name="Arrow: Right 8">
            <a:extLst>
              <a:ext uri="{FF2B5EF4-FFF2-40B4-BE49-F238E27FC236}">
                <a16:creationId xmlns:a16="http://schemas.microsoft.com/office/drawing/2014/main" id="{9B79F860-D340-88C0-98D5-47CE3030F768}"/>
              </a:ext>
            </a:extLst>
          </p:cNvPr>
          <p:cNvSpPr/>
          <p:nvPr/>
        </p:nvSpPr>
        <p:spPr>
          <a:xfrm rot="16200000">
            <a:off x="7417891" y="3895449"/>
            <a:ext cx="656147" cy="575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E215D9DF-BDAC-8E3A-C214-34DE7E3B597C}"/>
              </a:ext>
            </a:extLst>
          </p:cNvPr>
          <p:cNvSpPr/>
          <p:nvPr/>
        </p:nvSpPr>
        <p:spPr>
          <a:xfrm rot="10800000">
            <a:off x="5896947" y="6046237"/>
            <a:ext cx="794657" cy="578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0304B4A-E4C1-F27B-463C-0496234ABDE5}"/>
              </a:ext>
            </a:extLst>
          </p:cNvPr>
          <p:cNvSpPr txBox="1"/>
          <p:nvPr/>
        </p:nvSpPr>
        <p:spPr>
          <a:xfrm>
            <a:off x="6823788" y="5728658"/>
            <a:ext cx="3002902" cy="923330"/>
          </a:xfrm>
          <a:prstGeom prst="rect">
            <a:avLst/>
          </a:prstGeom>
          <a:noFill/>
        </p:spPr>
        <p:txBody>
          <a:bodyPr wrap="square" rtlCol="0">
            <a:spAutoFit/>
          </a:bodyPr>
          <a:lstStyle/>
          <a:p>
            <a:r>
              <a:rPr lang="en-US" dirty="0"/>
              <a:t>Dropdown: Here you will see all the design sets you’ve created.</a:t>
            </a:r>
          </a:p>
        </p:txBody>
      </p:sp>
      <p:sp>
        <p:nvSpPr>
          <p:cNvPr id="19" name="Arrow: Right 18">
            <a:extLst>
              <a:ext uri="{FF2B5EF4-FFF2-40B4-BE49-F238E27FC236}">
                <a16:creationId xmlns:a16="http://schemas.microsoft.com/office/drawing/2014/main" id="{E7093446-6E1F-3A21-789D-D76FF2E02948}"/>
              </a:ext>
            </a:extLst>
          </p:cNvPr>
          <p:cNvSpPr/>
          <p:nvPr/>
        </p:nvSpPr>
        <p:spPr>
          <a:xfrm rot="5400000">
            <a:off x="5334000" y="2552700"/>
            <a:ext cx="428625" cy="439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8C9C03-ACD1-E361-8CFE-F0EF9C29B4E8}"/>
              </a:ext>
            </a:extLst>
          </p:cNvPr>
          <p:cNvPicPr>
            <a:picLocks noChangeAspect="1"/>
          </p:cNvPicPr>
          <p:nvPr/>
        </p:nvPicPr>
        <p:blipFill>
          <a:blip r:embed="rId3"/>
          <a:stretch>
            <a:fillRect/>
          </a:stretch>
        </p:blipFill>
        <p:spPr>
          <a:xfrm>
            <a:off x="3946963" y="5292546"/>
            <a:ext cx="1962424" cy="1524213"/>
          </a:xfrm>
          <a:prstGeom prst="rect">
            <a:avLst/>
          </a:prstGeom>
        </p:spPr>
      </p:pic>
    </p:spTree>
    <p:extLst>
      <p:ext uri="{BB962C8B-B14F-4D97-AF65-F5344CB8AC3E}">
        <p14:creationId xmlns:p14="http://schemas.microsoft.com/office/powerpoint/2010/main" val="12312149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19"/>
                                        </p:tgtEl>
                                      </p:cBhvr>
                                    </p:animEffect>
                                    <p:set>
                                      <p:cBhvr>
                                        <p:cTn id="14" dur="1" fill="hold">
                                          <p:stCondLst>
                                            <p:cond delay="499"/>
                                          </p:stCondLst>
                                        </p:cTn>
                                        <p:tgtEl>
                                          <p:spTgt spid="1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A42438C-0BD6-F56B-D08D-68D94F9F024D}"/>
              </a:ext>
            </a:extLst>
          </p:cNvPr>
          <p:cNvPicPr>
            <a:picLocks noChangeAspect="1"/>
          </p:cNvPicPr>
          <p:nvPr/>
        </p:nvPicPr>
        <p:blipFill>
          <a:blip r:embed="rId2"/>
          <a:stretch>
            <a:fillRect/>
          </a:stretch>
        </p:blipFill>
        <p:spPr>
          <a:xfrm>
            <a:off x="5286099" y="3751077"/>
            <a:ext cx="6647754" cy="767911"/>
          </a:xfrm>
          <a:prstGeom prst="rect">
            <a:avLst/>
          </a:prstGeom>
        </p:spPr>
      </p:pic>
      <p:pic>
        <p:nvPicPr>
          <p:cNvPr id="16" name="Picture 15">
            <a:extLst>
              <a:ext uri="{FF2B5EF4-FFF2-40B4-BE49-F238E27FC236}">
                <a16:creationId xmlns:a16="http://schemas.microsoft.com/office/drawing/2014/main" id="{F3F33B12-E136-E422-8939-9370D96B71A2}"/>
              </a:ext>
            </a:extLst>
          </p:cNvPr>
          <p:cNvPicPr>
            <a:picLocks noChangeAspect="1"/>
          </p:cNvPicPr>
          <p:nvPr/>
        </p:nvPicPr>
        <p:blipFill>
          <a:blip r:embed="rId3"/>
          <a:stretch>
            <a:fillRect/>
          </a:stretch>
        </p:blipFill>
        <p:spPr>
          <a:xfrm>
            <a:off x="579230" y="1424868"/>
            <a:ext cx="4505954" cy="5068007"/>
          </a:xfrm>
          <a:prstGeom prst="rect">
            <a:avLst/>
          </a:prstGeom>
        </p:spPr>
      </p:pic>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DESIGN OPTION TOOLBAR - EDIT</a:t>
            </a:r>
          </a:p>
        </p:txBody>
      </p:sp>
      <p:sp>
        <p:nvSpPr>
          <p:cNvPr id="13" name="Arrow: Down 12">
            <a:extLst>
              <a:ext uri="{FF2B5EF4-FFF2-40B4-BE49-F238E27FC236}">
                <a16:creationId xmlns:a16="http://schemas.microsoft.com/office/drawing/2014/main" id="{C6D85CEB-8B04-08EA-E91A-9D416769F78D}"/>
              </a:ext>
            </a:extLst>
          </p:cNvPr>
          <p:cNvSpPr/>
          <p:nvPr/>
        </p:nvSpPr>
        <p:spPr>
          <a:xfrm rot="5400000">
            <a:off x="5102289" y="1805474"/>
            <a:ext cx="503853" cy="886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AD93B87-26F5-65F7-6243-06CCDE2F14C9}"/>
              </a:ext>
            </a:extLst>
          </p:cNvPr>
          <p:cNvSpPr txBox="1"/>
          <p:nvPr/>
        </p:nvSpPr>
        <p:spPr>
          <a:xfrm>
            <a:off x="5878286" y="1996751"/>
            <a:ext cx="3760236" cy="1754326"/>
          </a:xfrm>
          <a:prstGeom prst="rect">
            <a:avLst/>
          </a:prstGeom>
          <a:noFill/>
        </p:spPr>
        <p:txBody>
          <a:bodyPr wrap="square" rtlCol="0">
            <a:spAutoFit/>
          </a:bodyPr>
          <a:lstStyle/>
          <a:p>
            <a:r>
              <a:rPr lang="en-US" dirty="0"/>
              <a:t>This tab will let up swap between already created design options. This portion of the option box is not super useful, since you could do the same while modeling though the bottom ribbon.</a:t>
            </a:r>
            <a:endParaRPr lang="en-US" dirty="0">
              <a:solidFill>
                <a:srgbClr val="C00000"/>
              </a:solidFill>
            </a:endParaRPr>
          </a:p>
        </p:txBody>
      </p:sp>
      <p:sp>
        <p:nvSpPr>
          <p:cNvPr id="19" name="Arrow: Down 18">
            <a:extLst>
              <a:ext uri="{FF2B5EF4-FFF2-40B4-BE49-F238E27FC236}">
                <a16:creationId xmlns:a16="http://schemas.microsoft.com/office/drawing/2014/main" id="{3D499BB7-3522-10AD-E576-DCE2C4BA0C31}"/>
              </a:ext>
            </a:extLst>
          </p:cNvPr>
          <p:cNvSpPr/>
          <p:nvPr/>
        </p:nvSpPr>
        <p:spPr>
          <a:xfrm>
            <a:off x="10534261" y="3445014"/>
            <a:ext cx="503853" cy="886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66962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3F33B12-E136-E422-8939-9370D96B71A2}"/>
              </a:ext>
            </a:extLst>
          </p:cNvPr>
          <p:cNvPicPr>
            <a:picLocks noChangeAspect="1"/>
          </p:cNvPicPr>
          <p:nvPr/>
        </p:nvPicPr>
        <p:blipFill>
          <a:blip r:embed="rId2"/>
          <a:stretch>
            <a:fillRect/>
          </a:stretch>
        </p:blipFill>
        <p:spPr>
          <a:xfrm>
            <a:off x="579230" y="1424868"/>
            <a:ext cx="4505954" cy="5068007"/>
          </a:xfrm>
          <a:prstGeom prst="rect">
            <a:avLst/>
          </a:prstGeom>
        </p:spPr>
      </p:pic>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DESIGN OPTION TOOLBAR – OPTION SET</a:t>
            </a:r>
          </a:p>
        </p:txBody>
      </p:sp>
      <p:sp>
        <p:nvSpPr>
          <p:cNvPr id="13" name="Arrow: Down 12">
            <a:extLst>
              <a:ext uri="{FF2B5EF4-FFF2-40B4-BE49-F238E27FC236}">
                <a16:creationId xmlns:a16="http://schemas.microsoft.com/office/drawing/2014/main" id="{C6D85CEB-8B04-08EA-E91A-9D416769F78D}"/>
              </a:ext>
            </a:extLst>
          </p:cNvPr>
          <p:cNvSpPr/>
          <p:nvPr/>
        </p:nvSpPr>
        <p:spPr>
          <a:xfrm rot="5400000">
            <a:off x="5108510" y="2733870"/>
            <a:ext cx="503853" cy="886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BAD93B87-26F5-65F7-6243-06CCDE2F14C9}"/>
              </a:ext>
            </a:extLst>
          </p:cNvPr>
          <p:cNvSpPr txBox="1"/>
          <p:nvPr/>
        </p:nvSpPr>
        <p:spPr>
          <a:xfrm>
            <a:off x="5803641" y="2925147"/>
            <a:ext cx="3760236" cy="1754326"/>
          </a:xfrm>
          <a:prstGeom prst="rect">
            <a:avLst/>
          </a:prstGeom>
          <a:noFill/>
        </p:spPr>
        <p:txBody>
          <a:bodyPr wrap="square" rtlCol="0">
            <a:spAutoFit/>
          </a:bodyPr>
          <a:lstStyle/>
          <a:p>
            <a:r>
              <a:rPr lang="en-US" b="1" dirty="0">
                <a:solidFill>
                  <a:srgbClr val="FF0000"/>
                </a:solidFill>
              </a:rPr>
              <a:t>Option Set </a:t>
            </a:r>
            <a:r>
              <a:rPr lang="en-US" b="1" dirty="0"/>
              <a:t>– </a:t>
            </a:r>
            <a:r>
              <a:rPr lang="en-US" dirty="0"/>
              <a:t>This is the term Revit used to refer to the Topic in which you have design options. Hence you can have as many “Topics” as you need, as long as you keep the design options within the correct Option Set (topic).</a:t>
            </a:r>
            <a:endParaRPr lang="en-US" dirty="0">
              <a:solidFill>
                <a:srgbClr val="C00000"/>
              </a:solidFill>
            </a:endParaRPr>
          </a:p>
        </p:txBody>
      </p:sp>
    </p:spTree>
    <p:extLst>
      <p:ext uri="{BB962C8B-B14F-4D97-AF65-F5344CB8AC3E}">
        <p14:creationId xmlns:p14="http://schemas.microsoft.com/office/powerpoint/2010/main" val="26191787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3F33B12-E136-E422-8939-9370D96B71A2}"/>
              </a:ext>
            </a:extLst>
          </p:cNvPr>
          <p:cNvPicPr>
            <a:picLocks noChangeAspect="1"/>
          </p:cNvPicPr>
          <p:nvPr/>
        </p:nvPicPr>
        <p:blipFill>
          <a:blip r:embed="rId2"/>
          <a:stretch>
            <a:fillRect/>
          </a:stretch>
        </p:blipFill>
        <p:spPr>
          <a:xfrm>
            <a:off x="579230" y="1424868"/>
            <a:ext cx="4505954" cy="5068007"/>
          </a:xfrm>
          <a:prstGeom prst="rect">
            <a:avLst/>
          </a:prstGeom>
        </p:spPr>
      </p:pic>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DESIGN OPTION TOOLBAR – OPTION SET</a:t>
            </a:r>
          </a:p>
        </p:txBody>
      </p:sp>
      <p:sp>
        <p:nvSpPr>
          <p:cNvPr id="13" name="Arrow: Down 12">
            <a:extLst>
              <a:ext uri="{FF2B5EF4-FFF2-40B4-BE49-F238E27FC236}">
                <a16:creationId xmlns:a16="http://schemas.microsoft.com/office/drawing/2014/main" id="{C6D85CEB-8B04-08EA-E91A-9D416769F78D}"/>
              </a:ext>
            </a:extLst>
          </p:cNvPr>
          <p:cNvSpPr/>
          <p:nvPr/>
        </p:nvSpPr>
        <p:spPr>
          <a:xfrm rot="5400000">
            <a:off x="5108510" y="3312369"/>
            <a:ext cx="503853" cy="886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BAD93B87-26F5-65F7-6243-06CCDE2F14C9}"/>
              </a:ext>
            </a:extLst>
          </p:cNvPr>
          <p:cNvSpPr txBox="1"/>
          <p:nvPr/>
        </p:nvSpPr>
        <p:spPr>
          <a:xfrm>
            <a:off x="5803640" y="3568960"/>
            <a:ext cx="4505954" cy="2585323"/>
          </a:xfrm>
          <a:prstGeom prst="rect">
            <a:avLst/>
          </a:prstGeom>
          <a:noFill/>
        </p:spPr>
        <p:txBody>
          <a:bodyPr wrap="square" rtlCol="0">
            <a:spAutoFit/>
          </a:bodyPr>
          <a:lstStyle/>
          <a:p>
            <a:r>
              <a:rPr lang="en-US" b="1" dirty="0">
                <a:solidFill>
                  <a:srgbClr val="FF0000"/>
                </a:solidFill>
              </a:rPr>
              <a:t>Accept Primary </a:t>
            </a:r>
            <a:r>
              <a:rPr lang="en-US" b="1" dirty="0"/>
              <a:t>– </a:t>
            </a:r>
            <a:r>
              <a:rPr lang="en-US" u="sng" dirty="0"/>
              <a:t>This should only be used when you are 100% sure that the TEMPORARY design options within the set are not needed. </a:t>
            </a:r>
            <a:r>
              <a:rPr lang="en-US" dirty="0"/>
              <a:t>When you accept a primary it will of it as resolved, which also:</a:t>
            </a:r>
          </a:p>
          <a:p>
            <a:pPr marL="342900" indent="-342900">
              <a:buAutoNum type="arabicPeriod"/>
            </a:pPr>
            <a:r>
              <a:rPr lang="en-US" dirty="0"/>
              <a:t>Deletes all Design Options within the set</a:t>
            </a:r>
          </a:p>
          <a:p>
            <a:pPr marL="342900" indent="-342900">
              <a:buAutoNum type="arabicPeriod"/>
            </a:pPr>
            <a:r>
              <a:rPr lang="en-US" dirty="0"/>
              <a:t>Deletes the Option Set</a:t>
            </a:r>
          </a:p>
          <a:p>
            <a:pPr marL="342900" indent="-342900">
              <a:buAutoNum type="arabicPeriod"/>
            </a:pPr>
            <a:r>
              <a:rPr lang="en-US" dirty="0"/>
              <a:t>Moves the elements within the Primary into the Main Model.</a:t>
            </a:r>
            <a:endParaRPr lang="en-US" dirty="0">
              <a:solidFill>
                <a:srgbClr val="C00000"/>
              </a:solidFill>
            </a:endParaRPr>
          </a:p>
        </p:txBody>
      </p:sp>
      <p:sp>
        <p:nvSpPr>
          <p:cNvPr id="3" name="Arrow: Down 2">
            <a:extLst>
              <a:ext uri="{FF2B5EF4-FFF2-40B4-BE49-F238E27FC236}">
                <a16:creationId xmlns:a16="http://schemas.microsoft.com/office/drawing/2014/main" id="{6B243E5E-9947-EA79-7A45-D6459377FFB0}"/>
              </a:ext>
            </a:extLst>
          </p:cNvPr>
          <p:cNvSpPr/>
          <p:nvPr/>
        </p:nvSpPr>
        <p:spPr>
          <a:xfrm rot="10800000">
            <a:off x="1744823" y="3205373"/>
            <a:ext cx="345233" cy="5038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851036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3F33B12-E136-E422-8939-9370D96B71A2}"/>
              </a:ext>
            </a:extLst>
          </p:cNvPr>
          <p:cNvPicPr>
            <a:picLocks noChangeAspect="1"/>
          </p:cNvPicPr>
          <p:nvPr/>
        </p:nvPicPr>
        <p:blipFill>
          <a:blip r:embed="rId2"/>
          <a:stretch>
            <a:fillRect/>
          </a:stretch>
        </p:blipFill>
        <p:spPr>
          <a:xfrm>
            <a:off x="579230" y="1424868"/>
            <a:ext cx="4505954" cy="5068007"/>
          </a:xfrm>
          <a:prstGeom prst="rect">
            <a:avLst/>
          </a:prstGeom>
        </p:spPr>
      </p:pic>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DESIGN OPTION TOOLBAR – OPTIONS</a:t>
            </a:r>
          </a:p>
        </p:txBody>
      </p:sp>
      <p:sp>
        <p:nvSpPr>
          <p:cNvPr id="13" name="Arrow: Down 12">
            <a:extLst>
              <a:ext uri="{FF2B5EF4-FFF2-40B4-BE49-F238E27FC236}">
                <a16:creationId xmlns:a16="http://schemas.microsoft.com/office/drawing/2014/main" id="{C6D85CEB-8B04-08EA-E91A-9D416769F78D}"/>
              </a:ext>
            </a:extLst>
          </p:cNvPr>
          <p:cNvSpPr/>
          <p:nvPr/>
        </p:nvSpPr>
        <p:spPr>
          <a:xfrm rot="5400000">
            <a:off x="5182970" y="4334258"/>
            <a:ext cx="364264" cy="559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BAD93B87-26F5-65F7-6243-06CCDE2F14C9}"/>
              </a:ext>
            </a:extLst>
          </p:cNvPr>
          <p:cNvSpPr txBox="1"/>
          <p:nvPr/>
        </p:nvSpPr>
        <p:spPr>
          <a:xfrm>
            <a:off x="5645021" y="3872979"/>
            <a:ext cx="4505954" cy="923330"/>
          </a:xfrm>
          <a:prstGeom prst="rect">
            <a:avLst/>
          </a:prstGeom>
          <a:noFill/>
        </p:spPr>
        <p:txBody>
          <a:bodyPr wrap="square" rtlCol="0">
            <a:spAutoFit/>
          </a:bodyPr>
          <a:lstStyle/>
          <a:p>
            <a:r>
              <a:rPr lang="en-US" b="1" dirty="0">
                <a:solidFill>
                  <a:srgbClr val="FF0000"/>
                </a:solidFill>
              </a:rPr>
              <a:t>Options </a:t>
            </a:r>
            <a:r>
              <a:rPr lang="en-US" b="1" dirty="0"/>
              <a:t>– </a:t>
            </a:r>
            <a:r>
              <a:rPr lang="en-US" dirty="0"/>
              <a:t>These are the pockets of information, and you can add as many as desired to an option set.</a:t>
            </a:r>
          </a:p>
        </p:txBody>
      </p:sp>
      <p:sp>
        <p:nvSpPr>
          <p:cNvPr id="3" name="Arrow: Down 2">
            <a:extLst>
              <a:ext uri="{FF2B5EF4-FFF2-40B4-BE49-F238E27FC236}">
                <a16:creationId xmlns:a16="http://schemas.microsoft.com/office/drawing/2014/main" id="{6B243E5E-9947-EA79-7A45-D6459377FFB0}"/>
              </a:ext>
            </a:extLst>
          </p:cNvPr>
          <p:cNvSpPr/>
          <p:nvPr/>
        </p:nvSpPr>
        <p:spPr>
          <a:xfrm rot="10800000">
            <a:off x="1744823" y="3205373"/>
            <a:ext cx="345233" cy="5038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E624FAC9-3557-BAA9-994A-3D9C33F4E4EF}"/>
              </a:ext>
            </a:extLst>
          </p:cNvPr>
          <p:cNvSpPr/>
          <p:nvPr/>
        </p:nvSpPr>
        <p:spPr>
          <a:xfrm rot="5400000">
            <a:off x="5182970" y="4698523"/>
            <a:ext cx="364264" cy="559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B994150-DCF3-98F4-24A6-150E68528B49}"/>
              </a:ext>
            </a:extLst>
          </p:cNvPr>
          <p:cNvSpPr txBox="1"/>
          <p:nvPr/>
        </p:nvSpPr>
        <p:spPr>
          <a:xfrm>
            <a:off x="5645021" y="4796309"/>
            <a:ext cx="4505954" cy="923330"/>
          </a:xfrm>
          <a:prstGeom prst="rect">
            <a:avLst/>
          </a:prstGeom>
          <a:noFill/>
        </p:spPr>
        <p:txBody>
          <a:bodyPr wrap="square" rtlCol="0">
            <a:spAutoFit/>
          </a:bodyPr>
          <a:lstStyle/>
          <a:p>
            <a:r>
              <a:rPr lang="en-US" b="1" dirty="0">
                <a:solidFill>
                  <a:srgbClr val="FF0000"/>
                </a:solidFill>
              </a:rPr>
              <a:t>Primary </a:t>
            </a:r>
            <a:r>
              <a:rPr lang="en-US" b="1" dirty="0"/>
              <a:t>– </a:t>
            </a:r>
            <a:r>
              <a:rPr lang="en-US" dirty="0"/>
              <a:t>The primary design option is what the software considers as existing and current to the project.</a:t>
            </a:r>
          </a:p>
        </p:txBody>
      </p:sp>
    </p:spTree>
    <p:extLst>
      <p:ext uri="{BB962C8B-B14F-4D97-AF65-F5344CB8AC3E}">
        <p14:creationId xmlns:p14="http://schemas.microsoft.com/office/powerpoint/2010/main" val="4158515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3" grpId="0" animBg="1"/>
      <p:bldP spid="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3F33B12-E136-E422-8939-9370D96B71A2}"/>
              </a:ext>
            </a:extLst>
          </p:cNvPr>
          <p:cNvPicPr>
            <a:picLocks noChangeAspect="1"/>
          </p:cNvPicPr>
          <p:nvPr/>
        </p:nvPicPr>
        <p:blipFill>
          <a:blip r:embed="rId2"/>
          <a:stretch>
            <a:fillRect/>
          </a:stretch>
        </p:blipFill>
        <p:spPr>
          <a:xfrm>
            <a:off x="579230" y="1424868"/>
            <a:ext cx="4505954" cy="5068007"/>
          </a:xfrm>
          <a:prstGeom prst="rect">
            <a:avLst/>
          </a:prstGeom>
        </p:spPr>
      </p:pic>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DESIGN OPTION TOOLBAR – OPTIONS</a:t>
            </a:r>
          </a:p>
        </p:txBody>
      </p:sp>
      <p:sp>
        <p:nvSpPr>
          <p:cNvPr id="13" name="Arrow: Down 12">
            <a:extLst>
              <a:ext uri="{FF2B5EF4-FFF2-40B4-BE49-F238E27FC236}">
                <a16:creationId xmlns:a16="http://schemas.microsoft.com/office/drawing/2014/main" id="{C6D85CEB-8B04-08EA-E91A-9D416769F78D}"/>
              </a:ext>
            </a:extLst>
          </p:cNvPr>
          <p:cNvSpPr/>
          <p:nvPr/>
        </p:nvSpPr>
        <p:spPr>
          <a:xfrm rot="5400000">
            <a:off x="2267894" y="2586434"/>
            <a:ext cx="257424" cy="475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Down 5">
            <a:extLst>
              <a:ext uri="{FF2B5EF4-FFF2-40B4-BE49-F238E27FC236}">
                <a16:creationId xmlns:a16="http://schemas.microsoft.com/office/drawing/2014/main" id="{D1E06E7D-7FE6-8E1D-26F2-51DB3B92C6E2}"/>
              </a:ext>
            </a:extLst>
          </p:cNvPr>
          <p:cNvSpPr/>
          <p:nvPr/>
        </p:nvSpPr>
        <p:spPr>
          <a:xfrm rot="5400000">
            <a:off x="2267894" y="2916634"/>
            <a:ext cx="257424" cy="475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3F91D4C-B747-2D02-4E04-6A9C401EDF6E}"/>
              </a:ext>
            </a:extLst>
          </p:cNvPr>
          <p:cNvSpPr txBox="1"/>
          <p:nvPr/>
        </p:nvSpPr>
        <p:spPr>
          <a:xfrm>
            <a:off x="838200" y="3429000"/>
            <a:ext cx="2214865" cy="1477328"/>
          </a:xfrm>
          <a:prstGeom prst="rect">
            <a:avLst/>
          </a:prstGeom>
          <a:noFill/>
        </p:spPr>
        <p:txBody>
          <a:bodyPr wrap="square" rtlCol="0">
            <a:spAutoFit/>
          </a:bodyPr>
          <a:lstStyle/>
          <a:p>
            <a:r>
              <a:rPr lang="en-US" b="1" dirty="0">
                <a:solidFill>
                  <a:srgbClr val="C00000"/>
                </a:solidFill>
              </a:rPr>
              <a:t>Each Design Option (Topic) has its own primary, so make sure to set these accordingly.</a:t>
            </a:r>
          </a:p>
        </p:txBody>
      </p:sp>
    </p:spTree>
    <p:extLst>
      <p:ext uri="{BB962C8B-B14F-4D97-AF65-F5344CB8AC3E}">
        <p14:creationId xmlns:p14="http://schemas.microsoft.com/office/powerpoint/2010/main" val="28527277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DAB4AB-52AC-82CB-C930-64689A127AC9}"/>
              </a:ext>
            </a:extLst>
          </p:cNvPr>
          <p:cNvPicPr>
            <a:picLocks noChangeAspect="1"/>
          </p:cNvPicPr>
          <p:nvPr/>
        </p:nvPicPr>
        <p:blipFill>
          <a:blip r:embed="rId2"/>
          <a:stretch>
            <a:fillRect/>
          </a:stretch>
        </p:blipFill>
        <p:spPr>
          <a:xfrm>
            <a:off x="838200" y="1534499"/>
            <a:ext cx="4896533" cy="2762636"/>
          </a:xfrm>
          <a:prstGeom prst="rect">
            <a:avLst/>
          </a:prstGeom>
        </p:spPr>
      </p:pic>
      <p:sp>
        <p:nvSpPr>
          <p:cNvPr id="6" name="Title 1">
            <a:extLst>
              <a:ext uri="{FF2B5EF4-FFF2-40B4-BE49-F238E27FC236}">
                <a16:creationId xmlns:a16="http://schemas.microsoft.com/office/drawing/2014/main" id="{530EFD71-42DC-E2D1-D9AB-8E035E390BCB}"/>
              </a:ext>
            </a:extLst>
          </p:cNvPr>
          <p:cNvSpPr>
            <a:spLocks noGrp="1"/>
          </p:cNvSpPr>
          <p:nvPr>
            <p:ph type="title"/>
          </p:nvPr>
        </p:nvSpPr>
        <p:spPr>
          <a:xfrm>
            <a:off x="838200" y="365125"/>
            <a:ext cx="10515600" cy="1325563"/>
          </a:xfrm>
        </p:spPr>
        <p:txBody>
          <a:bodyPr/>
          <a:lstStyle/>
          <a:p>
            <a:r>
              <a:rPr lang="en-US" b="1" dirty="0">
                <a:latin typeface="+mn-lt"/>
              </a:rPr>
              <a:t>DESIGN OPTION TOOLBAR – ADD TO SET</a:t>
            </a:r>
          </a:p>
        </p:txBody>
      </p:sp>
      <p:sp>
        <p:nvSpPr>
          <p:cNvPr id="7" name="Arrow: Down 6">
            <a:extLst>
              <a:ext uri="{FF2B5EF4-FFF2-40B4-BE49-F238E27FC236}">
                <a16:creationId xmlns:a16="http://schemas.microsoft.com/office/drawing/2014/main" id="{6C46313C-49DD-D1BB-8285-2D35C68D71C9}"/>
              </a:ext>
            </a:extLst>
          </p:cNvPr>
          <p:cNvSpPr/>
          <p:nvPr/>
        </p:nvSpPr>
        <p:spPr>
          <a:xfrm rot="5400000">
            <a:off x="2446953" y="1695843"/>
            <a:ext cx="256591" cy="5784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E65612DD-31A3-7CD7-BDD0-64D05DA1F6AF}"/>
              </a:ext>
            </a:extLst>
          </p:cNvPr>
          <p:cNvPicPr>
            <a:picLocks noChangeAspect="1"/>
          </p:cNvPicPr>
          <p:nvPr/>
        </p:nvPicPr>
        <p:blipFill>
          <a:blip r:embed="rId3"/>
          <a:stretch>
            <a:fillRect/>
          </a:stretch>
        </p:blipFill>
        <p:spPr>
          <a:xfrm>
            <a:off x="6096000" y="2915817"/>
            <a:ext cx="2172876" cy="2407206"/>
          </a:xfrm>
          <a:prstGeom prst="rect">
            <a:avLst/>
          </a:prstGeom>
        </p:spPr>
      </p:pic>
      <p:sp>
        <p:nvSpPr>
          <p:cNvPr id="4" name="TextBox 3">
            <a:extLst>
              <a:ext uri="{FF2B5EF4-FFF2-40B4-BE49-F238E27FC236}">
                <a16:creationId xmlns:a16="http://schemas.microsoft.com/office/drawing/2014/main" id="{BAA88482-B4AD-F4F0-326F-583C2A48E561}"/>
              </a:ext>
            </a:extLst>
          </p:cNvPr>
          <p:cNvSpPr txBox="1"/>
          <p:nvPr/>
        </p:nvSpPr>
        <p:spPr>
          <a:xfrm>
            <a:off x="6015899" y="1690688"/>
            <a:ext cx="4505954" cy="923330"/>
          </a:xfrm>
          <a:prstGeom prst="rect">
            <a:avLst/>
          </a:prstGeom>
          <a:noFill/>
        </p:spPr>
        <p:txBody>
          <a:bodyPr wrap="square" rtlCol="0">
            <a:spAutoFit/>
          </a:bodyPr>
          <a:lstStyle/>
          <a:p>
            <a:r>
              <a:rPr lang="en-US" b="1" dirty="0">
                <a:solidFill>
                  <a:srgbClr val="FF0000"/>
                </a:solidFill>
              </a:rPr>
              <a:t>Add to Set</a:t>
            </a:r>
            <a:r>
              <a:rPr lang="en-US" dirty="0"/>
              <a:t> – Once you select an element from the model you can make a copy of it to one or more Design Option Selection.</a:t>
            </a:r>
          </a:p>
        </p:txBody>
      </p:sp>
      <p:sp>
        <p:nvSpPr>
          <p:cNvPr id="8" name="TextBox 7">
            <a:extLst>
              <a:ext uri="{FF2B5EF4-FFF2-40B4-BE49-F238E27FC236}">
                <a16:creationId xmlns:a16="http://schemas.microsoft.com/office/drawing/2014/main" id="{01B1C6F3-F027-EAD1-F204-4C8A9A3215B2}"/>
              </a:ext>
            </a:extLst>
          </p:cNvPr>
          <p:cNvSpPr txBox="1"/>
          <p:nvPr/>
        </p:nvSpPr>
        <p:spPr>
          <a:xfrm>
            <a:off x="8348552" y="2915817"/>
            <a:ext cx="2027089" cy="1754326"/>
          </a:xfrm>
          <a:prstGeom prst="rect">
            <a:avLst/>
          </a:prstGeom>
          <a:noFill/>
        </p:spPr>
        <p:txBody>
          <a:bodyPr wrap="square" rtlCol="0">
            <a:spAutoFit/>
          </a:bodyPr>
          <a:lstStyle/>
          <a:p>
            <a:r>
              <a:rPr lang="en-US" b="1" dirty="0">
                <a:solidFill>
                  <a:srgbClr val="FF0000"/>
                </a:solidFill>
              </a:rPr>
              <a:t>The item you copy to a design option will be deleted from the main model to avoid geometry </a:t>
            </a:r>
            <a:r>
              <a:rPr lang="en-US" b="1" dirty="0" err="1">
                <a:solidFill>
                  <a:srgbClr val="FF0000"/>
                </a:solidFill>
              </a:rPr>
              <a:t>conflicst</a:t>
            </a:r>
            <a:r>
              <a:rPr lang="en-US" b="1" dirty="0">
                <a:solidFill>
                  <a:srgbClr val="FF0000"/>
                </a:solidFill>
              </a:rPr>
              <a:t>.</a:t>
            </a:r>
            <a:endParaRPr lang="en-US" dirty="0"/>
          </a:p>
        </p:txBody>
      </p:sp>
    </p:spTree>
    <p:extLst>
      <p:ext uri="{BB962C8B-B14F-4D97-AF65-F5344CB8AC3E}">
        <p14:creationId xmlns:p14="http://schemas.microsoft.com/office/powerpoint/2010/main" val="181866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E98B8B0-573C-43DD-85FE-31433D570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525AAE12-4755-6F1A-DCEE-41E53A0CEA85}"/>
              </a:ext>
            </a:extLst>
          </p:cNvPr>
          <p:cNvPicPr>
            <a:picLocks noChangeAspect="1"/>
          </p:cNvPicPr>
          <p:nvPr/>
        </p:nvPicPr>
        <p:blipFill rotWithShape="1">
          <a:blip r:embed="rId3"/>
          <a:srcRect l="30906" r="-1" b="-1"/>
          <a:stretch/>
        </p:blipFill>
        <p:spPr>
          <a:xfrm>
            <a:off x="20" y="10"/>
            <a:ext cx="7642726" cy="6857990"/>
          </a:xfrm>
          <a:prstGeom prst="rect">
            <a:avLst/>
          </a:prstGeom>
        </p:spPr>
      </p:pic>
      <p:sp>
        <p:nvSpPr>
          <p:cNvPr id="39" name="Rectangle 38">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63" y="3986129"/>
            <a:ext cx="6288261" cy="2253231"/>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530EFD71-42DC-E2D1-D9AB-8E035E390BCB}"/>
              </a:ext>
            </a:extLst>
          </p:cNvPr>
          <p:cNvSpPr>
            <a:spLocks noGrp="1"/>
          </p:cNvSpPr>
          <p:nvPr>
            <p:ph type="title"/>
          </p:nvPr>
        </p:nvSpPr>
        <p:spPr>
          <a:xfrm>
            <a:off x="841248" y="4152624"/>
            <a:ext cx="2112264" cy="1920240"/>
          </a:xfrm>
        </p:spPr>
        <p:txBody>
          <a:bodyPr vert="horz" lIns="91440" tIns="45720" rIns="91440" bIns="45720" rtlCol="0" anchor="ctr">
            <a:normAutofit/>
          </a:bodyPr>
          <a:lstStyle/>
          <a:p>
            <a:r>
              <a:rPr lang="en-US" sz="2400" b="1" kern="1200">
                <a:solidFill>
                  <a:schemeClr val="tx1"/>
                </a:solidFill>
                <a:latin typeface="+mj-lt"/>
                <a:ea typeface="+mj-ea"/>
                <a:cs typeface="+mj-cs"/>
              </a:rPr>
              <a:t>DESIGN OPTION TOOLBAR – ADD TO SET</a:t>
            </a:r>
          </a:p>
        </p:txBody>
      </p:sp>
      <p:pic>
        <p:nvPicPr>
          <p:cNvPr id="11" name="Picture 10">
            <a:extLst>
              <a:ext uri="{FF2B5EF4-FFF2-40B4-BE49-F238E27FC236}">
                <a16:creationId xmlns:a16="http://schemas.microsoft.com/office/drawing/2014/main" id="{F5339079-0ED3-A96D-BA04-AC8B2B89E231}"/>
              </a:ext>
            </a:extLst>
          </p:cNvPr>
          <p:cNvPicPr>
            <a:picLocks noChangeAspect="1"/>
          </p:cNvPicPr>
          <p:nvPr/>
        </p:nvPicPr>
        <p:blipFill rotWithShape="1">
          <a:blip r:embed="rId4"/>
          <a:srcRect t="12281" r="1" b="3877"/>
          <a:stretch/>
        </p:blipFill>
        <p:spPr>
          <a:xfrm>
            <a:off x="7720049" y="10"/>
            <a:ext cx="4471952" cy="2240270"/>
          </a:xfrm>
          <a:prstGeom prst="rect">
            <a:avLst/>
          </a:prstGeom>
        </p:spPr>
      </p:pic>
      <p:sp>
        <p:nvSpPr>
          <p:cNvPr id="41" name="Rectangle 4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370" y="47845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07046" y="5103601"/>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AA88482-B4AD-F4F0-326F-583C2A48E561}"/>
              </a:ext>
            </a:extLst>
          </p:cNvPr>
          <p:cNvSpPr txBox="1"/>
          <p:nvPr/>
        </p:nvSpPr>
        <p:spPr>
          <a:xfrm>
            <a:off x="3364992" y="4151376"/>
            <a:ext cx="3319272" cy="19202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b="1"/>
              <a:t>Once the design options are set you can toggle between options through the G/O Override tables.</a:t>
            </a:r>
            <a:endParaRPr lang="en-US" sz="1700"/>
          </a:p>
        </p:txBody>
      </p:sp>
      <p:pic>
        <p:nvPicPr>
          <p:cNvPr id="9" name="Picture 8">
            <a:extLst>
              <a:ext uri="{FF2B5EF4-FFF2-40B4-BE49-F238E27FC236}">
                <a16:creationId xmlns:a16="http://schemas.microsoft.com/office/drawing/2014/main" id="{C8BAE111-FB7C-2F91-F6DA-37EAB9032A11}"/>
              </a:ext>
            </a:extLst>
          </p:cNvPr>
          <p:cNvPicPr>
            <a:picLocks noChangeAspect="1"/>
          </p:cNvPicPr>
          <p:nvPr/>
        </p:nvPicPr>
        <p:blipFill rotWithShape="1">
          <a:blip r:embed="rId5"/>
          <a:srcRect t="14345" r="1" b="7380"/>
          <a:stretch/>
        </p:blipFill>
        <p:spPr>
          <a:xfrm>
            <a:off x="7720049" y="2308860"/>
            <a:ext cx="4471952" cy="2240280"/>
          </a:xfrm>
          <a:prstGeom prst="rect">
            <a:avLst/>
          </a:prstGeom>
        </p:spPr>
      </p:pic>
      <p:pic>
        <p:nvPicPr>
          <p:cNvPr id="13" name="Picture 12">
            <a:extLst>
              <a:ext uri="{FF2B5EF4-FFF2-40B4-BE49-F238E27FC236}">
                <a16:creationId xmlns:a16="http://schemas.microsoft.com/office/drawing/2014/main" id="{3EB867DF-1D9A-C829-4A3F-2896EAF7DA4A}"/>
              </a:ext>
            </a:extLst>
          </p:cNvPr>
          <p:cNvPicPr>
            <a:picLocks noChangeAspect="1"/>
          </p:cNvPicPr>
          <p:nvPr/>
        </p:nvPicPr>
        <p:blipFill rotWithShape="1">
          <a:blip r:embed="rId6"/>
          <a:srcRect r="1" b="39461"/>
          <a:stretch/>
        </p:blipFill>
        <p:spPr>
          <a:xfrm>
            <a:off x="7720049" y="4617720"/>
            <a:ext cx="4471957" cy="2240280"/>
          </a:xfrm>
          <a:prstGeom prst="rect">
            <a:avLst/>
          </a:prstGeom>
        </p:spPr>
      </p:pic>
    </p:spTree>
    <p:extLst>
      <p:ext uri="{BB962C8B-B14F-4D97-AF65-F5344CB8AC3E}">
        <p14:creationId xmlns:p14="http://schemas.microsoft.com/office/powerpoint/2010/main" val="290952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9944</TotalTime>
  <Words>497</Words>
  <Application>Microsoft Office PowerPoint</Application>
  <PresentationFormat>Widescreen</PresentationFormat>
  <Paragraphs>35</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Stencil Std</vt:lpstr>
      <vt:lpstr>Office Theme</vt:lpstr>
      <vt:lpstr>DESIGN OPTIONS</vt:lpstr>
      <vt:lpstr>DESIGN OPTION TOOLBAR</vt:lpstr>
      <vt:lpstr>DESIGN OPTION TOOLBAR - EDIT</vt:lpstr>
      <vt:lpstr>DESIGN OPTION TOOLBAR – OPTION SET</vt:lpstr>
      <vt:lpstr>DESIGN OPTION TOOLBAR – OPTION SET</vt:lpstr>
      <vt:lpstr>DESIGN OPTION TOOLBAR – OPTIONS</vt:lpstr>
      <vt:lpstr>DESIGN OPTION TOOLBAR – OPTIONS</vt:lpstr>
      <vt:lpstr>DESIGN OPTION TOOLBAR – ADD TO SET</vt:lpstr>
      <vt:lpstr>DESIGN OPTION TOOLBAR – ADD TO SET</vt:lpstr>
      <vt:lpstr>DESIGN OPTION TOOLBAR – ADD TO SET</vt:lpstr>
      <vt:lpstr>DESIGN OPTION TOOLBAR –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jhon Heredia</dc:creator>
  <cp:lastModifiedBy>Christian Quintero Kwok</cp:lastModifiedBy>
  <cp:revision>110</cp:revision>
  <cp:lastPrinted>2022-11-20T04:28:42Z</cp:lastPrinted>
  <dcterms:created xsi:type="dcterms:W3CDTF">2022-11-15T03:56:20Z</dcterms:created>
  <dcterms:modified xsi:type="dcterms:W3CDTF">2023-07-26T17:24:34Z</dcterms:modified>
</cp:coreProperties>
</file>